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7" r:id="rId3"/>
    <p:sldId id="363" r:id="rId4"/>
    <p:sldId id="285" r:id="rId6"/>
    <p:sldId id="309" r:id="rId7"/>
    <p:sldId id="308" r:id="rId8"/>
    <p:sldId id="331" r:id="rId9"/>
    <p:sldId id="392" r:id="rId10"/>
    <p:sldId id="333" r:id="rId11"/>
    <p:sldId id="394" r:id="rId12"/>
    <p:sldId id="393" r:id="rId13"/>
    <p:sldId id="335" r:id="rId14"/>
    <p:sldId id="401" r:id="rId15"/>
    <p:sldId id="310" r:id="rId16"/>
    <p:sldId id="311" r:id="rId17"/>
    <p:sldId id="464" r:id="rId18"/>
    <p:sldId id="315" r:id="rId19"/>
    <p:sldId id="396" r:id="rId20"/>
    <p:sldId id="456" r:id="rId21"/>
    <p:sldId id="398" r:id="rId22"/>
    <p:sldId id="318" r:id="rId23"/>
    <p:sldId id="457" r:id="rId24"/>
    <p:sldId id="426" r:id="rId25"/>
    <p:sldId id="427" r:id="rId26"/>
    <p:sldId id="320" r:id="rId27"/>
    <p:sldId id="428" r:id="rId28"/>
    <p:sldId id="458" r:id="rId29"/>
    <p:sldId id="321" r:id="rId30"/>
    <p:sldId id="430" r:id="rId31"/>
    <p:sldId id="322" r:id="rId32"/>
    <p:sldId id="459" r:id="rId33"/>
    <p:sldId id="337" r:id="rId34"/>
    <p:sldId id="414" r:id="rId35"/>
    <p:sldId id="420" r:id="rId36"/>
    <p:sldId id="415" r:id="rId37"/>
    <p:sldId id="416" r:id="rId38"/>
    <p:sldId id="417" r:id="rId39"/>
    <p:sldId id="418" r:id="rId40"/>
    <p:sldId id="419" r:id="rId41"/>
    <p:sldId id="339" r:id="rId42"/>
    <p:sldId id="326" r:id="rId43"/>
    <p:sldId id="327" r:id="rId44"/>
    <p:sldId id="465" r:id="rId4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10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CS188 </a:t>
            </a:r>
            <a:r>
              <a:rPr lang="en-US" dirty="0" err="1" smtClean="0"/>
              <a:t>javascript</a:t>
            </a:r>
            <a:r>
              <a:rPr lang="en-US" dirty="0" smtClean="0"/>
              <a:t> demos -&gt; source -&gt; exercises -&gt; </a:t>
            </a:r>
            <a:r>
              <a:rPr lang="en-US" dirty="0" err="1" smtClean="0"/>
              <a:t>csps</a:t>
            </a:r>
            <a:r>
              <a:rPr lang="en-US" dirty="0" smtClean="0"/>
              <a:t> -&gt; CSPs demos -&gt; CSPs </a:t>
            </a:r>
            <a:r>
              <a:rPr lang="en-US" dirty="0" err="1" smtClean="0"/>
              <a:t>demos.html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Settings:</a:t>
            </a:r>
            <a:endParaRPr lang="en-US" dirty="0" smtClean="0"/>
          </a:p>
          <a:p>
            <a:r>
              <a:rPr lang="en-US" dirty="0" smtClean="0"/>
              <a:t>Graph =</a:t>
            </a:r>
            <a:r>
              <a:rPr lang="en-US" baseline="0" dirty="0" smtClean="0"/>
              <a:t> Simple</a:t>
            </a:r>
            <a:endParaRPr lang="en-US" baseline="0" dirty="0" smtClean="0"/>
          </a:p>
          <a:p>
            <a:r>
              <a:rPr lang="en-US" baseline="0" dirty="0" smtClean="0"/>
              <a:t>Algorithm = Backtracking</a:t>
            </a:r>
            <a:endParaRPr lang="en-US" baseline="0" dirty="0" smtClean="0"/>
          </a:p>
          <a:p>
            <a:r>
              <a:rPr lang="en-US" baseline="0" dirty="0" smtClean="0"/>
              <a:t>Ordering = None</a:t>
            </a:r>
            <a:endParaRPr lang="en-US" baseline="0" dirty="0" smtClean="0"/>
          </a:p>
          <a:p>
            <a:r>
              <a:rPr lang="en-US" baseline="0" dirty="0" smtClean="0"/>
              <a:t>Filtering = Forward Checking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298"/>
            <a:ext cx="9144000" cy="2387600"/>
          </a:xfrm>
        </p:spPr>
        <p:txBody>
          <a:bodyPr/>
          <a:p>
            <a:r>
              <a:rPr lang="en-US" b="1"/>
              <a:t>Artificial Intelligence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1563"/>
            <a:ext cx="9144000" cy="1655762"/>
          </a:xfrm>
        </p:spPr>
        <p:txBody>
          <a:bodyPr>
            <a:noAutofit/>
          </a:bodyPr>
          <a:p>
            <a:r>
              <a:rPr lang="en-US" sz="4000"/>
              <a:t>CS4365 --- Fall 2022</a:t>
            </a:r>
            <a:endParaRPr lang="en-US" sz="4000"/>
          </a:p>
          <a:p>
            <a:r>
              <a:rPr lang="en-US" sz="4000">
                <a:sym typeface="+mn-ea"/>
              </a:rPr>
              <a:t>Constraint Satisfication Problem</a:t>
            </a:r>
            <a:endParaRPr lang="en-US" sz="4000">
              <a:sym typeface="+mn-ea"/>
            </a:endParaRPr>
          </a:p>
          <a:p>
            <a:endParaRPr lang="en-US" sz="4000"/>
          </a:p>
          <a:p>
            <a:r>
              <a:rPr lang="en-US" sz="4000"/>
              <a:t>Instructor: Yunhui Guo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Map-Coloring Problem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</p:spPr>
            <p:txBody>
              <a:bodyPr>
                <a:normAutofit/>
              </a:bodyPr>
              <a:p>
                <a:r>
                  <a:rPr lang="en-US" altLang="zh-CN" sz="2800">
                    <a:solidFill>
                      <a:srgbClr val="0000FF"/>
                    </a:solidFill>
                  </a:rPr>
                  <a:t>Variables: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400"/>
                  <a:t>	WA, NT, Q, NSW, V, SA, T </a:t>
                </a:r>
                <a:endParaRPr lang="en-US" altLang="zh-CN" sz="2400"/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Domains: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</a:t>
                </a:r>
                <a:r>
                  <a:rPr lang="en-US" altLang="zh-CN" sz="2400">
                    <a:solidFill>
                      <a:srgbClr val="FF0000"/>
                    </a:solidFill>
                    <a:sym typeface="+mn-ea"/>
                  </a:rPr>
                  <a:t>{red</a:t>
                </a:r>
                <a:r>
                  <a:rPr lang="en-US" altLang="zh-CN" sz="2400">
                    <a:sym typeface="+mn-ea"/>
                  </a:rPr>
                  <a:t>, </a:t>
                </a:r>
                <a:r>
                  <a:rPr lang="en-US" altLang="zh-CN" sz="2400">
                    <a:solidFill>
                      <a:srgbClr val="00B050"/>
                    </a:solidFill>
                    <a:sym typeface="+mn-ea"/>
                  </a:rPr>
                  <a:t>green</a:t>
                </a:r>
                <a:r>
                  <a:rPr lang="en-US" altLang="zh-CN" sz="2400">
                    <a:sym typeface="+mn-ea"/>
                  </a:rPr>
                  <a:t>, </a:t>
                </a:r>
                <a:r>
                  <a:rPr lang="en-US" altLang="zh-CN" sz="2400">
                    <a:solidFill>
                      <a:srgbClr val="0000FF"/>
                    </a:solidFill>
                    <a:sym typeface="+mn-ea"/>
                  </a:rPr>
                  <a:t>blue</a:t>
                </a:r>
                <a:r>
                  <a:rPr lang="en-US" altLang="zh-CN" sz="2400">
                    <a:sym typeface="+mn-ea"/>
                  </a:rPr>
                  <a:t>}</a:t>
                </a:r>
                <a:endParaRPr lang="en-US" altLang="zh-CN" sz="2400">
                  <a:sym typeface="+mn-ea"/>
                </a:endParaRPr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Constraints: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Adjacent regions must have </a:t>
                </a:r>
                <a:r>
                  <a:rPr lang="en-US" altLang="zh-CN" sz="2400" b="1"/>
                  <a:t>diffe-</a:t>
                </a:r>
                <a:endParaRPr lang="en-US" altLang="zh-CN" sz="2400" b="1"/>
              </a:p>
              <a:p>
                <a:pPr marL="0" indent="0">
                  <a:buNone/>
                </a:pPr>
                <a:r>
                  <a:rPr lang="en-US" altLang="zh-CN" sz="2400" b="1">
                    <a:sym typeface="+mn-ea"/>
                  </a:rPr>
                  <a:t>	rent</a:t>
                </a:r>
                <a:r>
                  <a:rPr lang="en-US" altLang="zh-CN" sz="2400">
                    <a:sym typeface="+mn-ea"/>
                  </a:rPr>
                  <a:t> colors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Implicit: WA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≠</m:t>
                    </m:r>
                  </m:oMath>
                </a14:m>
                <a:r>
                  <a:rPr lang="en-US" altLang="zh-CN" sz="2400">
                    <a:sym typeface="+mn-ea"/>
                  </a:rPr>
                  <a:t> NT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Explicit: (WA, NT)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∈</m:t>
                    </m:r>
                  </m:oMath>
                </a14:m>
                <a:r>
                  <a:rPr lang="en-US" altLang="zh-CN" sz="2400">
                    <a:sym typeface="+mn-ea"/>
                  </a:rPr>
                  <a:t> {(red, green), {red, 			blue}, ...}</a:t>
                </a:r>
                <a:endParaRPr lang="en-US" altLang="zh-CN" sz="2400">
                  <a:sym typeface="+mn-ea"/>
                </a:endParaRPr>
              </a:p>
            </p:txBody>
          </p:sp>
        </mc:Choice>
        <mc:Fallback>
          <p:sp>
            <p:nvSpPr>
              <p:cNvPr id="8" name="Content Placeholder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1140" t="1105"/>
          <a:stretch>
            <a:fillRect/>
          </a:stretch>
        </p:blipFill>
        <p:spPr bwMode="auto">
          <a:xfrm>
            <a:off x="7068185" y="1825312"/>
            <a:ext cx="4384015" cy="3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Varieties of CSPs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485"/>
          </a:xfrm>
        </p:spPr>
        <p:txBody>
          <a:bodyPr>
            <a:normAutofit/>
          </a:bodyPr>
          <a:p>
            <a:r>
              <a:rPr lang="en-US" altLang="zh-CN" sz="3600" b="1"/>
              <a:t>Discrete variables</a:t>
            </a:r>
            <a:endParaRPr lang="en-US" altLang="zh-CN" sz="4000"/>
          </a:p>
          <a:p>
            <a:pPr lvl="1"/>
            <a:r>
              <a:rPr lang="en-US" altLang="zh-CN" sz="2800" b="1"/>
              <a:t>Finite domains:</a:t>
            </a:r>
            <a:r>
              <a:rPr lang="en-US" altLang="zh-CN" sz="2800"/>
              <a:t> each variable can be only assigned to </a:t>
            </a:r>
            <a:r>
              <a:rPr lang="en-US" altLang="zh-CN" sz="2800" b="1"/>
              <a:t>finite</a:t>
            </a:r>
            <a:r>
              <a:rPr lang="en-US" altLang="zh-CN" sz="2800"/>
              <a:t> number of values.</a:t>
            </a:r>
            <a:endParaRPr lang="en-US" altLang="zh-CN" sz="2800"/>
          </a:p>
          <a:p>
            <a:pPr lvl="1"/>
            <a:endParaRPr lang="en-US" altLang="zh-CN" sz="2800"/>
          </a:p>
          <a:p>
            <a:pPr lvl="1"/>
            <a:r>
              <a:rPr lang="en-US" altLang="zh-CN" sz="2800" b="1"/>
              <a:t>Infinite domains:</a:t>
            </a:r>
            <a:r>
              <a:rPr lang="en-US" altLang="zh-CN" sz="2800"/>
              <a:t> </a:t>
            </a:r>
            <a:r>
              <a:rPr lang="en-US" altLang="zh-CN" sz="2800">
                <a:sym typeface="+mn-ea"/>
              </a:rPr>
              <a:t>each variable can be assigned to infinite number of values, </a:t>
            </a:r>
            <a:r>
              <a:rPr lang="en-US" sz="2800" dirty="0">
                <a:sym typeface="+mn-ea"/>
              </a:rPr>
              <a:t>e.g.,</a:t>
            </a:r>
            <a:r>
              <a:rPr lang="en-US" altLang="zh-CN" sz="2800">
                <a:sym typeface="+mn-ea"/>
              </a:rPr>
              <a:t> set of integers</a:t>
            </a:r>
            <a:endParaRPr lang="en-US" altLang="zh-CN" sz="3200"/>
          </a:p>
          <a:p>
            <a:pPr lvl="1"/>
            <a:endParaRPr lang="en-US" altLang="zh-CN" sz="4000"/>
          </a:p>
          <a:p>
            <a:pPr lvl="0"/>
            <a:r>
              <a:rPr lang="en-US" altLang="zh-CN" sz="3600" b="1"/>
              <a:t>Continuous variables</a:t>
            </a:r>
            <a:endParaRPr lang="en-US" altLang="zh-CN" sz="4000"/>
          </a:p>
          <a:p>
            <a:pPr lvl="1"/>
            <a:r>
              <a:rPr lang="en-US" altLang="zh-CN" sz="2800"/>
              <a:t>Linear programming</a:t>
            </a:r>
            <a:endParaRPr lang="en-US" altLang="zh-CN" sz="3425"/>
          </a:p>
          <a:p>
            <a:pPr lvl="1"/>
            <a:endParaRPr lang="en-US" altLang="zh-CN" sz="2800"/>
          </a:p>
        </p:txBody>
      </p:sp>
      <p:pic>
        <p:nvPicPr>
          <p:cNvPr id="5" name="Picture 4" descr="/Users/yunhui.guo/Desktop/Screen Shot 2022-09-09 at 4.49.45 PM.pngScreen Shot 2022-09-09 at 4.49.45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16505" y="4295140"/>
            <a:ext cx="3671409" cy="23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/>
              <a:t>Varieties of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485"/>
          </a:xfrm>
        </p:spPr>
        <p:txBody>
          <a:bodyPr>
            <a:normAutofit/>
          </a:bodyPr>
          <a:p>
            <a:r>
              <a:rPr lang="en-US" b="1" dirty="0">
                <a:sym typeface="+mn-ea"/>
              </a:rPr>
              <a:t>Unary constraints</a:t>
            </a:r>
            <a:r>
              <a:rPr lang="en-US" dirty="0">
                <a:sym typeface="+mn-ea"/>
              </a:rPr>
              <a:t> involve a single variable (equivalent to reducing domains), e.g.: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SA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≠ Green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lvl="0"/>
            <a:r>
              <a:rPr lang="en-US" b="1" dirty="0">
                <a:sym typeface="+mn-ea"/>
              </a:rPr>
              <a:t>Binary constraints</a:t>
            </a:r>
            <a:r>
              <a:rPr lang="en-US" dirty="0">
                <a:sym typeface="+mn-ea"/>
              </a:rPr>
              <a:t> involve pairs of variables, e.g.: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SA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≠ WA</a:t>
            </a:r>
            <a:endParaRPr lang="en-US" sz="2800" dirty="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lvl="1"/>
            <a:endParaRPr lang="en-US" altLang="zh-CN" sz="2800"/>
          </a:p>
          <a:p>
            <a:pPr lvl="0"/>
            <a:r>
              <a:rPr lang="en-US" b="1" dirty="0">
                <a:sym typeface="+mn-ea"/>
              </a:rPr>
              <a:t>Higher-order constraints</a:t>
            </a:r>
            <a:r>
              <a:rPr lang="en-US" dirty="0">
                <a:sym typeface="+mn-ea"/>
              </a:rPr>
              <a:t> involve 3 or more variables</a:t>
            </a:r>
            <a:endParaRPr lang="en-US" altLang="zh-CN"/>
          </a:p>
          <a:p>
            <a:pPr lvl="1"/>
            <a:endParaRPr lang="en-US" altLang="zh-CN" sz="2800"/>
          </a:p>
          <a:p>
            <a:pPr lvl="0"/>
            <a:r>
              <a:rPr lang="en-US" b="1" dirty="0">
                <a:sym typeface="+mn-ea"/>
              </a:rPr>
              <a:t>Preferences </a:t>
            </a:r>
            <a:r>
              <a:rPr lang="en-US" dirty="0">
                <a:sym typeface="+mn-ea"/>
              </a:rPr>
              <a:t>(soft constraints):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E.g., red is better than green</a:t>
            </a:r>
            <a:endParaRPr lang="en-US" sz="2795" dirty="0"/>
          </a:p>
          <a:p>
            <a:pPr lvl="0"/>
            <a:endParaRPr lang="en-US" altLang="zh-CN" sz="32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Real-World CSPs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790"/>
          </a:xfrm>
        </p:spPr>
        <p:txBody>
          <a:bodyPr>
            <a:normAutofit/>
          </a:bodyPr>
          <a:p>
            <a:r>
              <a:rPr lang="en-US" altLang="zh-CN" sz="3200" b="1"/>
              <a:t>Assignment problems</a:t>
            </a:r>
            <a:endParaRPr lang="en-US" altLang="zh-CN" sz="3200"/>
          </a:p>
          <a:p>
            <a:pPr lvl="1"/>
            <a:r>
              <a:rPr lang="en-US" altLang="zh-CN" sz="2800"/>
              <a:t>e.g., who teaches what class</a:t>
            </a:r>
            <a:endParaRPr lang="en-US" altLang="zh-CN" sz="2800"/>
          </a:p>
          <a:p>
            <a:pPr lvl="0"/>
            <a:endParaRPr lang="en-US" altLang="zh-CN" sz="3200"/>
          </a:p>
          <a:p>
            <a:pPr lvl="0"/>
            <a:r>
              <a:rPr lang="en-US" altLang="zh-CN" sz="3200" b="1"/>
              <a:t>Timetabling problems</a:t>
            </a:r>
            <a:endParaRPr lang="en-US" altLang="zh-CN" sz="3200"/>
          </a:p>
          <a:p>
            <a:pPr lvl="1"/>
            <a:r>
              <a:rPr lang="en-US" altLang="zh-CN" sz="2800"/>
              <a:t>e.g., which class is offered when and where?</a:t>
            </a:r>
            <a:endParaRPr lang="en-US" altLang="zh-CN" sz="2800"/>
          </a:p>
          <a:p>
            <a:pPr lvl="1"/>
            <a:endParaRPr lang="en-US" altLang="zh-CN" sz="2800"/>
          </a:p>
          <a:p>
            <a:pPr lvl="0"/>
            <a:r>
              <a:rPr lang="en-US" altLang="zh-CN" sz="3200" b="1"/>
              <a:t>Transportation scheduling</a:t>
            </a:r>
            <a:endParaRPr lang="en-US" altLang="zh-CN" sz="3200"/>
          </a:p>
          <a:p>
            <a:pPr lvl="0"/>
            <a:endParaRPr lang="en-US" altLang="zh-CN" sz="3200"/>
          </a:p>
          <a:p>
            <a:pPr lvl="0"/>
            <a:r>
              <a:rPr lang="en-US" altLang="zh-CN" sz="3200" b="1"/>
              <a:t>Factory scheduling</a:t>
            </a:r>
            <a:endParaRPr lang="en-US" altLang="zh-CN" sz="2800"/>
          </a:p>
          <a:p>
            <a:pPr lvl="0"/>
            <a:endParaRPr lang="en-US" altLang="zh-CN" sz="2800"/>
          </a:p>
          <a:p>
            <a:pPr lvl="1"/>
            <a:endParaRPr lang="en-US" altLang="zh-CN" sz="2400"/>
          </a:p>
          <a:p>
            <a:pPr lvl="0"/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Constraint Satisfication Problems (CSP)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9975" cy="4803140"/>
          </a:xfrm>
        </p:spPr>
        <p:txBody>
          <a:bodyPr>
            <a:normAutofit/>
          </a:bodyPr>
          <a:p>
            <a:r>
              <a:rPr lang="en-US" altLang="zh-CN" sz="2800"/>
              <a:t>For a given CSP the problem is one of the following:</a:t>
            </a:r>
            <a:endParaRPr lang="en-US" altLang="zh-CN" sz="2800"/>
          </a:p>
          <a:p>
            <a:pPr lvl="1"/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Find </a:t>
            </a:r>
            <a:r>
              <a:rPr lang="en-US" altLang="zh-CN" sz="2800" b="1">
                <a:sym typeface="+mn-ea"/>
              </a:rPr>
              <a:t>all</a:t>
            </a:r>
            <a:r>
              <a:rPr lang="en-US" altLang="zh-CN" sz="2800">
                <a:sym typeface="+mn-ea"/>
              </a:rPr>
              <a:t> solutions</a:t>
            </a:r>
            <a:endParaRPr lang="en-US" altLang="zh-CN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Find </a:t>
            </a:r>
            <a:r>
              <a:rPr lang="en-US" altLang="zh-CN" sz="2800" b="1">
                <a:sym typeface="+mn-ea"/>
              </a:rPr>
              <a:t>one</a:t>
            </a:r>
            <a:r>
              <a:rPr lang="en-US" altLang="zh-CN" sz="2800">
                <a:sym typeface="+mn-ea"/>
              </a:rPr>
              <a:t> solution</a:t>
            </a:r>
            <a:endParaRPr lang="en-US" altLang="zh-CN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The </a:t>
            </a:r>
            <a:r>
              <a:rPr lang="en-US" altLang="zh-CN" sz="2800" b="1">
                <a:sym typeface="+mn-ea"/>
              </a:rPr>
              <a:t>optimal</a:t>
            </a:r>
            <a:r>
              <a:rPr lang="en-US" altLang="zh-CN" sz="2800">
                <a:sym typeface="+mn-ea"/>
              </a:rPr>
              <a:t> solution given an objective function</a:t>
            </a:r>
            <a:endParaRPr lang="en-US" altLang="zh-CN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/>
              <a:t>Determine if a solution </a:t>
            </a:r>
            <a:r>
              <a:rPr lang="en-US" altLang="zh-CN" sz="2800" b="1"/>
              <a:t>exists</a:t>
            </a:r>
            <a:endParaRPr lang="en-US" altLang="zh-CN" sz="2800" b="1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" cstate="print"/>
          <a:srcRect l="1140" t="1105"/>
          <a:stretch>
            <a:fillRect/>
          </a:stretch>
        </p:blipFill>
        <p:spPr bwMode="auto">
          <a:xfrm>
            <a:off x="7081520" y="1825312"/>
            <a:ext cx="4384015" cy="3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/>
              <a:t>How to View a CSP as a Search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800" b="1"/>
              <a:t>Initial State</a:t>
            </a:r>
            <a:r>
              <a:rPr lang="en-US" altLang="zh-CN" sz="2800"/>
              <a:t> -- state in which all the variables are </a:t>
            </a:r>
            <a:r>
              <a:rPr lang="en-US" altLang="zh-CN" sz="2800" b="1"/>
              <a:t>unassigned</a:t>
            </a:r>
            <a:r>
              <a:rPr lang="en-US" altLang="zh-CN" sz="2800"/>
              <a:t>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 b="1"/>
              <a:t>Successor function</a:t>
            </a:r>
            <a:r>
              <a:rPr lang="en-US" altLang="zh-CN" sz="2800"/>
              <a:t> -- assign a value to a variable from a set of possible values.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 b="1"/>
              <a:t>Goal test</a:t>
            </a:r>
            <a:r>
              <a:rPr lang="en-US" altLang="zh-CN" sz="2800"/>
              <a:t> -- check if all the variables are assigned and </a:t>
            </a:r>
            <a:r>
              <a:rPr lang="en-US" altLang="zh-CN" sz="2800">
                <a:solidFill>
                  <a:srgbClr val="FC0107"/>
                </a:solidFill>
              </a:rPr>
              <a:t>all the constraints are satsified</a:t>
            </a:r>
            <a:r>
              <a:rPr lang="en-US" altLang="zh-CN" sz="2800"/>
              <a:t>. We call the assignment is complete. 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 b="1"/>
              <a:t>Path cost</a:t>
            </a:r>
            <a:r>
              <a:rPr lang="en-US" altLang="zh-CN" sz="2800"/>
              <a:t> -- assumes constant cost for each step</a:t>
            </a:r>
            <a:endParaRPr lang="en-US" altLang="zh-CN" sz="2800"/>
          </a:p>
        </p:txBody>
      </p:sp>
      <p:sp>
        <p:nvSpPr>
          <p:cNvPr id="6" name="Rectangles 5"/>
          <p:cNvSpPr/>
          <p:nvPr/>
        </p:nvSpPr>
        <p:spPr>
          <a:xfrm>
            <a:off x="1065530" y="3256915"/>
            <a:ext cx="315150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Backtracking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050" cy="4351655"/>
          </a:xfrm>
        </p:spPr>
        <p:txBody>
          <a:bodyPr>
            <a:normAutofit/>
          </a:bodyPr>
          <a:p>
            <a:pPr lvl="0"/>
            <a:r>
              <a:rPr lang="en-US" altLang="zh-CN" sz="2800">
                <a:solidFill>
                  <a:srgbClr val="FF0000"/>
                </a:solidFill>
              </a:rPr>
              <a:t>Depth-first search</a:t>
            </a:r>
            <a:r>
              <a:rPr lang="en-US" altLang="zh-CN" sz="2800"/>
              <a:t> for CPSs with single-variable assigments is called </a:t>
            </a:r>
            <a:r>
              <a:rPr lang="en-US" altLang="zh-CN" sz="2800">
                <a:solidFill>
                  <a:srgbClr val="0000FF"/>
                </a:solidFill>
              </a:rPr>
              <a:t>backtracking</a:t>
            </a:r>
            <a:r>
              <a:rPr lang="en-US" altLang="zh-CN" sz="2800"/>
              <a:t> search</a:t>
            </a:r>
            <a:endParaRPr lang="en-US" altLang="zh-CN" sz="2800"/>
          </a:p>
          <a:p>
            <a:pPr marL="0" lvl="0" indent="0">
              <a:buNone/>
            </a:pPr>
            <a:r>
              <a:rPr lang="en-US" altLang="zh-CN" sz="2800"/>
              <a:t>	- Backtracks when a variable has no legal values left to assign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 b="1"/>
              <a:t>Backtracking search</a:t>
            </a:r>
            <a:r>
              <a:rPr lang="en-US" altLang="zh-CN" sz="2800"/>
              <a:t> is the basic uninformed algorithm for CSPs.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The Backtracking Search Algorithm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10515600" cy="493712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10000"/>
              </a:lnSpc>
              <a:buNone/>
            </a:pPr>
            <a:r>
              <a:rPr lang="en-US" b="1"/>
              <a:t>Backtrack</a:t>
            </a:r>
            <a:r>
              <a:rPr lang="en-US"/>
              <a:t>(assignment, csp):</a:t>
            </a:r>
            <a:endParaRPr 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b="1"/>
              <a:t>  If</a:t>
            </a:r>
            <a:r>
              <a:rPr lang="en-US" sz="2800"/>
              <a:t> </a:t>
            </a:r>
            <a:r>
              <a:rPr lang="en-US" sz="2800">
                <a:sym typeface="+mn-ea"/>
              </a:rPr>
              <a:t>assignment is complete</a:t>
            </a:r>
            <a:r>
              <a:rPr lang="en-US" sz="2800" b="1">
                <a:sym typeface="+mn-ea"/>
              </a:rPr>
              <a:t> then return</a:t>
            </a:r>
            <a:r>
              <a:rPr lang="en-US" sz="2800">
                <a:sym typeface="+mn-ea"/>
              </a:rPr>
              <a:t> assignment</a:t>
            </a:r>
            <a:endParaRPr lang="en-US" sz="2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/>
              <a:t>  var 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</a:rPr>
              <a:t>← select one unassigned variable 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/>
              <a:t>  </a:t>
            </a:r>
            <a:r>
              <a:rPr lang="en-US" sz="2800" b="1"/>
              <a:t>for</a:t>
            </a:r>
            <a:r>
              <a:rPr lang="en-US" sz="2800"/>
              <a:t> each value </a:t>
            </a:r>
            <a:r>
              <a:rPr lang="en-US" sz="2800" b="1"/>
              <a:t>in</a:t>
            </a:r>
            <a:r>
              <a:rPr lang="en-US" sz="2800"/>
              <a:t> the domain of var </a:t>
            </a:r>
            <a:r>
              <a:rPr lang="en-US" sz="2800" b="1"/>
              <a:t>do</a:t>
            </a:r>
            <a:endParaRPr lang="en-US" sz="2800" b="1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/>
              <a:t>     </a:t>
            </a:r>
            <a:r>
              <a:rPr lang="en-US" sz="2800" b="1"/>
              <a:t> if</a:t>
            </a:r>
            <a:r>
              <a:rPr lang="en-US" sz="2800"/>
              <a:t> value is consistent with assignment </a:t>
            </a:r>
            <a:r>
              <a:rPr lang="en-US" sz="2800" b="1"/>
              <a:t>then</a:t>
            </a:r>
            <a:endParaRPr lang="en-US" sz="2800" b="1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/>
              <a:t>	     add {var = value} to assignment</a:t>
            </a:r>
            <a:endParaRPr 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/>
              <a:t>	     result 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← </a:t>
            </a:r>
            <a:r>
              <a:rPr lang="en-US" sz="2800" b="1">
                <a:sym typeface="+mn-ea"/>
              </a:rPr>
              <a:t>Backtrack</a:t>
            </a:r>
            <a:r>
              <a:rPr lang="en-US" sz="2800">
                <a:sym typeface="+mn-ea"/>
              </a:rPr>
              <a:t>(assignment, csp)</a:t>
            </a:r>
            <a:endParaRPr lang="en-US" sz="2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>
                <a:sym typeface="+mn-ea"/>
              </a:rPr>
              <a:t>	     </a:t>
            </a:r>
            <a:r>
              <a:rPr lang="en-US" sz="2800" b="1">
                <a:sym typeface="+mn-ea"/>
              </a:rPr>
              <a:t>if</a:t>
            </a:r>
            <a:r>
              <a:rPr lang="en-US" sz="2800">
                <a:sym typeface="+mn-ea"/>
              </a:rPr>
              <a:t> result 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≠ failure 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then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		return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result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     remove </a:t>
            </a:r>
            <a:r>
              <a:rPr lang="en-US" sz="2800">
                <a:sym typeface="+mn-ea"/>
              </a:rPr>
              <a:t>{var = value} from assignment</a:t>
            </a:r>
            <a:endParaRPr lang="en-US" sz="2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 return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failure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smtClean="0"/>
              <a:t>Backtracking Example</a:t>
            </a:r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97581" y="1447800"/>
            <a:ext cx="1326135" cy="109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2" cstate="print"/>
          <a:srcRect l="983" t="1931"/>
          <a:stretch>
            <a:fillRect/>
          </a:stretch>
        </p:blipFill>
        <p:spPr bwMode="auto">
          <a:xfrm>
            <a:off x="4002181" y="1474413"/>
            <a:ext cx="4377584" cy="233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3" cstate="print"/>
          <a:srcRect l="645" t="615"/>
          <a:stretch>
            <a:fillRect/>
          </a:stretch>
        </p:blipFill>
        <p:spPr bwMode="auto">
          <a:xfrm>
            <a:off x="3159499" y="1474413"/>
            <a:ext cx="5160852" cy="383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4" cstate="print"/>
          <a:srcRect l="578" t="520"/>
          <a:stretch>
            <a:fillRect/>
          </a:stretch>
        </p:blipFill>
        <p:spPr bwMode="auto">
          <a:xfrm>
            <a:off x="2295002" y="1487187"/>
            <a:ext cx="6146897" cy="533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5761990" y="1783080"/>
            <a:ext cx="59182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6167756" y="1887219"/>
            <a:ext cx="452439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123940" y="1636087"/>
            <a:ext cx="452439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492241" y="1723717"/>
            <a:ext cx="452439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6500496" y="1978436"/>
            <a:ext cx="62230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6487946" y="2112637"/>
            <a:ext cx="6223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The Backtracking Search Algorithm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11062335" cy="49371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Backtrack</a:t>
            </a:r>
            <a:r>
              <a:rPr lang="en-US"/>
              <a:t>(assignment, csp):</a:t>
            </a:r>
            <a:endParaRPr lang="en-US"/>
          </a:p>
          <a:p>
            <a:pPr marL="457200" lvl="1" indent="0">
              <a:buNone/>
            </a:pPr>
            <a:r>
              <a:rPr lang="en-US" sz="2800" b="1"/>
              <a:t>  If</a:t>
            </a:r>
            <a:r>
              <a:rPr lang="en-US" sz="2800"/>
              <a:t> </a:t>
            </a:r>
            <a:r>
              <a:rPr lang="en-US" sz="2800">
                <a:sym typeface="+mn-ea"/>
              </a:rPr>
              <a:t>assignment is complete</a:t>
            </a:r>
            <a:r>
              <a:rPr lang="en-US" sz="2800" b="1">
                <a:sym typeface="+mn-ea"/>
              </a:rPr>
              <a:t> then return</a:t>
            </a:r>
            <a:r>
              <a:rPr lang="en-US" sz="2800">
                <a:sym typeface="+mn-ea"/>
              </a:rPr>
              <a:t> assignment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r>
              <a:rPr lang="en-US" sz="2800"/>
              <a:t>  </a:t>
            </a:r>
            <a:r>
              <a:rPr lang="en-US" sz="2800">
                <a:solidFill>
                  <a:schemeClr val="tx1"/>
                </a:solidFill>
              </a:rPr>
              <a:t>var </a:t>
            </a:r>
            <a:r>
              <a:rPr lang="en-US" sz="28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← select one unassigned variable  </a:t>
            </a:r>
            <a:r>
              <a:rPr lang="en-US" sz="28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← which one to select?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1" indent="0">
              <a:buNone/>
            </a:pPr>
            <a:r>
              <a:rPr lang="en-US" sz="2800"/>
              <a:t>  </a:t>
            </a:r>
            <a:r>
              <a:rPr lang="en-US" sz="2800" b="1">
                <a:solidFill>
                  <a:schemeClr val="tx1"/>
                </a:solidFill>
              </a:rPr>
              <a:t>for</a:t>
            </a:r>
            <a:r>
              <a:rPr lang="en-US" sz="2800">
                <a:solidFill>
                  <a:schemeClr val="tx1"/>
                </a:solidFill>
              </a:rPr>
              <a:t> each value in the domain of var </a:t>
            </a:r>
            <a:r>
              <a:rPr lang="en-US" sz="2800" b="1">
                <a:solidFill>
                  <a:schemeClr val="tx1"/>
                </a:solidFill>
              </a:rPr>
              <a:t>do </a:t>
            </a:r>
            <a:r>
              <a:rPr lang="en-US" sz="28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← which one to use?</a:t>
            </a:r>
            <a:endParaRPr lang="en-US" sz="2800" b="1"/>
          </a:p>
          <a:p>
            <a:pPr marL="457200" lvl="1" indent="0">
              <a:buNone/>
            </a:pPr>
            <a:r>
              <a:rPr lang="en-US" sz="2800"/>
              <a:t>     </a:t>
            </a:r>
            <a:r>
              <a:rPr lang="en-US" sz="2800" b="1"/>
              <a:t> if</a:t>
            </a:r>
            <a:r>
              <a:rPr lang="en-US" sz="2800"/>
              <a:t> value is consistent with assignment </a:t>
            </a:r>
            <a:r>
              <a:rPr lang="en-US" sz="2800" b="1"/>
              <a:t>then</a:t>
            </a:r>
            <a:endParaRPr lang="en-US" sz="2800" b="1"/>
          </a:p>
          <a:p>
            <a:pPr marL="457200" lvl="1" indent="0">
              <a:buNone/>
            </a:pPr>
            <a:r>
              <a:rPr lang="en-US" sz="2800"/>
              <a:t>	     </a:t>
            </a:r>
            <a:r>
              <a:rPr lang="en-US" sz="2800">
                <a:solidFill>
                  <a:schemeClr val="tx1"/>
                </a:solidFill>
              </a:rPr>
              <a:t>add {var = value} to assignment     </a:t>
            </a:r>
            <a:r>
              <a:rPr lang="en-US" sz="28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← detect failure early</a:t>
            </a:r>
            <a:endParaRPr lang="en-US" sz="28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/>
              <a:t>	     result 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← </a:t>
            </a:r>
            <a:r>
              <a:rPr lang="en-US" sz="2800" b="1">
                <a:sym typeface="+mn-ea"/>
              </a:rPr>
              <a:t>Backtrack</a:t>
            </a:r>
            <a:r>
              <a:rPr lang="en-US" sz="2800">
                <a:sym typeface="+mn-ea"/>
              </a:rPr>
              <a:t>(assignment, csp)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	     </a:t>
            </a:r>
            <a:r>
              <a:rPr lang="en-US" sz="2800" b="1">
                <a:sym typeface="+mn-ea"/>
              </a:rPr>
              <a:t>if</a:t>
            </a:r>
            <a:r>
              <a:rPr lang="en-US" sz="2800">
                <a:sym typeface="+mn-ea"/>
              </a:rPr>
              <a:t> result 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≠ failure 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then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lvl="1" indent="0">
              <a:buNone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		return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result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     remove </a:t>
            </a:r>
            <a:r>
              <a:rPr lang="en-US" sz="2800">
                <a:sym typeface="+mn-ea"/>
              </a:rPr>
              <a:t>{var = value} from assignment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 return</a:t>
            </a:r>
            <a:r>
              <a:rPr 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failure</a:t>
            </a:r>
            <a:endParaRPr lang="en-US" sz="28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Standard Search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920"/>
          </a:xfrm>
        </p:spPr>
        <p:txBody>
          <a:bodyPr>
            <a:normAutofit/>
          </a:bodyPr>
          <a:p>
            <a:r>
              <a:rPr lang="en-US" sz="3200">
                <a:solidFill>
                  <a:srgbClr val="0000FF"/>
                </a:solidFill>
              </a:rPr>
              <a:t>Standard Search Problems</a:t>
            </a:r>
            <a:r>
              <a:rPr lang="en-US" sz="3200"/>
              <a:t>:</a:t>
            </a:r>
            <a:endParaRPr lang="en-US" sz="3200"/>
          </a:p>
          <a:p>
            <a:endParaRPr lang="en-US" sz="3200"/>
          </a:p>
          <a:p>
            <a:pPr lvl="1">
              <a:lnSpc>
                <a:spcPct val="100000"/>
              </a:lnSpc>
            </a:pPr>
            <a:r>
              <a:rPr lang="en-US" sz="3200"/>
              <a:t>State is a </a:t>
            </a:r>
            <a:r>
              <a:rPr lang="zh-CN" altLang="en-US" sz="3200"/>
              <a:t>“</a:t>
            </a:r>
            <a:r>
              <a:rPr lang="en-US" altLang="zh-CN" sz="3200"/>
              <a:t>black box</a:t>
            </a:r>
            <a:r>
              <a:rPr lang="zh-CN" altLang="en-US" sz="3200"/>
              <a:t>”</a:t>
            </a:r>
            <a:r>
              <a:rPr lang="en-US" altLang="zh-CN" sz="3200"/>
              <a:t>: </a:t>
            </a:r>
            <a:r>
              <a:rPr lang="en-US" altLang="zh-CN" sz="3200" b="1"/>
              <a:t>arbitrary</a:t>
            </a:r>
            <a:r>
              <a:rPr lang="en-US" altLang="zh-CN" sz="3200"/>
              <a:t> data structure</a:t>
            </a:r>
            <a:endParaRPr lang="en-US" altLang="zh-CN" sz="3200"/>
          </a:p>
          <a:p>
            <a:pPr lvl="1">
              <a:lnSpc>
                <a:spcPct val="100000"/>
              </a:lnSpc>
            </a:pPr>
            <a:endParaRPr lang="en-US" altLang="zh-CN" sz="3200"/>
          </a:p>
          <a:p>
            <a:pPr lvl="1">
              <a:lnSpc>
                <a:spcPct val="100000"/>
              </a:lnSpc>
            </a:pPr>
            <a:r>
              <a:rPr lang="en-US" altLang="zh-CN" sz="3200"/>
              <a:t>Goal test can be </a:t>
            </a:r>
            <a:r>
              <a:rPr lang="en-US" altLang="zh-CN" sz="3200" b="1"/>
              <a:t>any</a:t>
            </a:r>
            <a:r>
              <a:rPr lang="en-US" altLang="zh-CN" sz="3200"/>
              <a:t> function over states</a:t>
            </a:r>
            <a:endParaRPr lang="en-US" altLang="zh-CN" sz="3200"/>
          </a:p>
          <a:p>
            <a:pPr lvl="1">
              <a:lnSpc>
                <a:spcPct val="100000"/>
              </a:lnSpc>
            </a:pPr>
            <a:endParaRPr lang="en-US" altLang="zh-CN" sz="3200"/>
          </a:p>
          <a:p>
            <a:pPr lvl="1">
              <a:lnSpc>
                <a:spcPct val="100000"/>
              </a:lnSpc>
            </a:pPr>
            <a:r>
              <a:rPr lang="en-US" altLang="zh-CN" sz="3200"/>
              <a:t>Successor function can also be </a:t>
            </a:r>
            <a:r>
              <a:rPr lang="en-US" altLang="zh-CN" sz="3200" b="1"/>
              <a:t>anything</a:t>
            </a:r>
            <a:endParaRPr lang="en-US" altLang="zh-CN" sz="2800" b="1"/>
          </a:p>
          <a:p>
            <a:pPr lvl="1">
              <a:lnSpc>
                <a:spcPct val="100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 Improving Backtracking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16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General-purpose methods</a:t>
            </a:r>
            <a:r>
              <a:rPr lang="en-US" altLang="zh-CN" sz="2800"/>
              <a:t> can give huge gains in speed: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1. Which variable should be assigned next?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Choose the </a:t>
            </a:r>
            <a:r>
              <a:rPr lang="en-US" altLang="zh-CN" sz="2400" b="1"/>
              <a:t>most constrained variable</a:t>
            </a:r>
            <a:r>
              <a:rPr lang="en-US" altLang="zh-CN" sz="2400"/>
              <a:t>, and break ties by choosing the </a:t>
            </a:r>
            <a:r>
              <a:rPr lang="en-US" altLang="zh-CN" sz="2400" b="1"/>
              <a:t>most constraining variable</a:t>
            </a:r>
            <a:endParaRPr lang="en-US" altLang="zh-CN" sz="2400" b="1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2. In what order should its values be tried?</a:t>
            </a:r>
            <a:endParaRPr lang="en-US" altLang="zh-CN" sz="2800"/>
          </a:p>
          <a:p>
            <a:pPr lvl="1"/>
            <a:r>
              <a:rPr lang="en-US" altLang="zh-CN" sz="2400"/>
              <a:t>Choose the </a:t>
            </a:r>
            <a:r>
              <a:rPr lang="en-US" altLang="zh-CN" sz="2400" b="1"/>
              <a:t>least constraining value</a:t>
            </a:r>
            <a:r>
              <a:rPr lang="en-US" altLang="zh-CN" sz="2400"/>
              <a:t>	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3. Can we detect inevitable failure early?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Forward checking, constraint propagation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 Improving Backtracking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16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General-purpose methods</a:t>
            </a:r>
            <a:r>
              <a:rPr lang="en-US" altLang="zh-CN" sz="2800"/>
              <a:t> can give huge gains in speed: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1. Which variable should be assigned next?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Choose the </a:t>
            </a:r>
            <a:r>
              <a:rPr lang="en-US" altLang="zh-CN" sz="2400" b="1"/>
              <a:t>most constrained variable</a:t>
            </a:r>
            <a:r>
              <a:rPr lang="en-US" altLang="zh-CN" sz="2400"/>
              <a:t>, and break ties by choosing the </a:t>
            </a:r>
            <a:r>
              <a:rPr lang="en-US" altLang="zh-CN" sz="2400" b="1"/>
              <a:t>most constraining variable</a:t>
            </a:r>
            <a:endParaRPr lang="en-US" altLang="zh-CN" sz="2400" b="1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2. In what order should its values be tried?</a:t>
            </a:r>
            <a:endParaRPr lang="en-US" altLang="zh-CN" sz="2800"/>
          </a:p>
          <a:p>
            <a:pPr lvl="1"/>
            <a:r>
              <a:rPr lang="en-US" altLang="zh-CN" sz="2400"/>
              <a:t>Choose the </a:t>
            </a:r>
            <a:r>
              <a:rPr lang="en-US" altLang="zh-CN" sz="2400" b="1"/>
              <a:t>least constraining value</a:t>
            </a:r>
            <a:r>
              <a:rPr lang="en-US" altLang="zh-CN" sz="2400"/>
              <a:t>	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3. Can we detect inevitable failure early?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Forward checking, constraint propagation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 Shot 2022-07-24 at 10.14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769745"/>
            <a:ext cx="10058400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Variable Selection Heuristic 1: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Most Constrained Variable</a:t>
            </a:r>
            <a:endParaRPr lang="en-US">
              <a:sym typeface="+mn-ea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338896" y="2523182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31036" y="2745739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918335" y="2384117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451736" y="2459682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2477136" y="2905536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444266" y="3117842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838200" y="1827530"/>
            <a:ext cx="10515600" cy="496443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lvl="0"/>
            <a:endParaRPr lang="en-US" altLang="zh-CN" sz="2400"/>
          </a:p>
        </p:txBody>
      </p:sp>
      <p:sp>
        <p:nvSpPr>
          <p:cNvPr id="53" name="Rectangles 52"/>
          <p:cNvSpPr/>
          <p:nvPr/>
        </p:nvSpPr>
        <p:spPr>
          <a:xfrm>
            <a:off x="9147175" y="1550035"/>
            <a:ext cx="2364740" cy="256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 Shot 2022-07-24 at 10.14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769745"/>
            <a:ext cx="10058400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Variable Selection Heuristic 1: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Most Constrained Variable</a:t>
            </a:r>
            <a:endParaRPr lang="en-US">
              <a:sym typeface="+mn-ea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338896" y="2523182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931036" y="2745739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918335" y="2384117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451736" y="2459682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2477136" y="2905536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444266" y="3117842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838200" y="1827530"/>
            <a:ext cx="10515600" cy="496443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 b="1"/>
              <a:t>Most constrained variable</a:t>
            </a:r>
            <a:r>
              <a:rPr lang="en-US" altLang="zh-CN" sz="2800"/>
              <a:t>:</a:t>
            </a:r>
            <a:endParaRPr lang="en-US" altLang="zh-CN" sz="2800"/>
          </a:p>
          <a:p>
            <a:pPr marL="0" lvl="0" indent="0">
              <a:buNone/>
            </a:pPr>
            <a:r>
              <a:rPr lang="en-US" altLang="zh-CN" sz="2400"/>
              <a:t>	Choose the variable with the fewest legal values</a:t>
            </a:r>
            <a:endParaRPr lang="en-US" altLang="zh-CN" sz="2400"/>
          </a:p>
          <a:p>
            <a:pPr marL="0" lvl="0" indent="0">
              <a:buNone/>
            </a:pPr>
            <a:r>
              <a:rPr lang="en-US" altLang="zh-CN" sz="2400"/>
              <a:t>a.k.a. </a:t>
            </a:r>
            <a:r>
              <a:rPr lang="en-US" altLang="zh-CN" sz="2400">
                <a:solidFill>
                  <a:srgbClr val="0000FF"/>
                </a:solidFill>
              </a:rPr>
              <a:t>mininum remaining values (MRV)</a:t>
            </a:r>
            <a:r>
              <a:rPr lang="en-US" altLang="zh-CN" sz="2400"/>
              <a:t> heuristic</a:t>
            </a:r>
            <a:endParaRPr lang="en-US" altLang="zh-CN" sz="2400"/>
          </a:p>
          <a:p>
            <a:pPr marL="0" lvl="0" indent="0">
              <a:buNone/>
            </a:pPr>
            <a:endParaRPr lang="en-US" altLang="zh-CN" sz="2400"/>
          </a:p>
          <a:p>
            <a:pPr lvl="0"/>
            <a:r>
              <a:rPr lang="en-US" sz="2400" dirty="0">
                <a:sym typeface="+mn-ea"/>
              </a:rPr>
              <a:t>Why min rather than max?</a:t>
            </a:r>
            <a:endParaRPr lang="en-US" sz="2400" dirty="0">
              <a:sym typeface="+mn-ea"/>
            </a:endParaRPr>
          </a:p>
          <a:p>
            <a:pPr lvl="0"/>
            <a:r>
              <a:rPr lang="en-US" sz="2400" dirty="0">
                <a:sym typeface="+mn-ea"/>
              </a:rPr>
              <a:t>“Fail-fast” ordering</a:t>
            </a:r>
            <a:endParaRPr lang="en-US" sz="2400" dirty="0">
              <a:sym typeface="+mn-ea"/>
            </a:endParaRPr>
          </a:p>
          <a:p>
            <a:pPr lvl="0"/>
            <a:r>
              <a:rPr lang="en-US" altLang="zh-CN" sz="2400" dirty="0"/>
              <a:t>1000</a:t>
            </a:r>
            <a:r>
              <a:rPr lang="en-US" altLang="zh-CN" sz="2400" dirty="0">
                <a:latin typeface="Arial" panose="020B0604020202090204" pitchFamily="34" charset="0"/>
              </a:rPr>
              <a:t>× faster or more </a:t>
            </a:r>
            <a:endParaRPr lang="en-US" altLang="zh-CN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Variable Selection Heuristic 2: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Most Constraining Variable</a:t>
            </a:r>
            <a:endParaRPr lang="en-US">
              <a:sym typeface="+mn-ea"/>
            </a:endParaRPr>
          </a:p>
        </p:txBody>
      </p:sp>
      <p:pic>
        <p:nvPicPr>
          <p:cNvPr id="4" name="Picture 3" descr="/Users/yunhui.guo/Desktop/Screen Shot 2022-09-08 at 1.34.54 PM.pngScreen Shot 2022-09-08 at 1.34.54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6800" y="1906270"/>
            <a:ext cx="10058400" cy="1991995"/>
          </a:xfrm>
          <a:prstGeom prst="rect">
            <a:avLst/>
          </a:prstGeom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340485" y="2613025"/>
            <a:ext cx="5918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932940" y="278447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94840" y="238442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53640" y="247332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478405" y="2932430"/>
            <a:ext cx="62230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445536" y="3207377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485"/>
          </a:xfrm>
        </p:spPr>
        <p:txBody>
          <a:bodyPr>
            <a:normAutofit lnSpcReduction="20000"/>
          </a:bodyPr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r>
              <a:rPr lang="en-US" altLang="zh-CN" sz="3200"/>
              <a:t>Tie-breaker among most constrained variables</a:t>
            </a:r>
            <a:endParaRPr lang="en-US" altLang="zh-CN" sz="3200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</p:txBody>
      </p:sp>
      <p:sp>
        <p:nvSpPr>
          <p:cNvPr id="53" name="Rectangles 52"/>
          <p:cNvSpPr/>
          <p:nvPr/>
        </p:nvSpPr>
        <p:spPr>
          <a:xfrm>
            <a:off x="9027160" y="1491615"/>
            <a:ext cx="2364740" cy="256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Variable Selection Heuristic 2: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Most Constraining Variable</a:t>
            </a:r>
            <a:endParaRPr lang="en-US">
              <a:sym typeface="+mn-ea"/>
            </a:endParaRPr>
          </a:p>
        </p:txBody>
      </p:sp>
      <p:pic>
        <p:nvPicPr>
          <p:cNvPr id="4" name="Picture 3" descr="/Users/yunhui.guo/Desktop/Screen Shot 2022-09-08 at 1.34.54 PM.pngScreen Shot 2022-09-08 at 1.34.54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6800" y="1906270"/>
            <a:ext cx="10058400" cy="1991995"/>
          </a:xfrm>
          <a:prstGeom prst="rect">
            <a:avLst/>
          </a:prstGeom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340485" y="2613025"/>
            <a:ext cx="5918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932940" y="278447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94840" y="238442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53640" y="247332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478405" y="2932430"/>
            <a:ext cx="62230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445536" y="3207377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485"/>
          </a:xfrm>
        </p:spPr>
        <p:txBody>
          <a:bodyPr>
            <a:normAutofit lnSpcReduction="20000"/>
          </a:bodyPr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r>
              <a:rPr lang="en-US" altLang="zh-CN" sz="3200"/>
              <a:t>Tie-breaker among most constrained variables</a:t>
            </a:r>
            <a:endParaRPr lang="en-US" altLang="zh-CN" sz="3200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r>
              <a:rPr lang="en-US" altLang="zh-CN" b="1"/>
              <a:t>Most constraining variable</a:t>
            </a:r>
            <a:r>
              <a:rPr lang="en-US" altLang="zh-CN"/>
              <a:t>: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	choose the variable with the most constraints on remaining variables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 Improving Backtracking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16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General-purpose methods</a:t>
            </a:r>
            <a:r>
              <a:rPr lang="en-US" altLang="zh-CN" sz="2800"/>
              <a:t> can give huge gains in speed: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1. Which variable should be assigned next?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Choose the </a:t>
            </a:r>
            <a:r>
              <a:rPr lang="en-US" altLang="zh-CN" sz="2400" b="1"/>
              <a:t>most constrained variable</a:t>
            </a:r>
            <a:r>
              <a:rPr lang="en-US" altLang="zh-CN" sz="2400"/>
              <a:t>, and break ties by choosing the </a:t>
            </a:r>
            <a:r>
              <a:rPr lang="en-US" altLang="zh-CN" sz="2400" b="1"/>
              <a:t>most constraining variable</a:t>
            </a:r>
            <a:endParaRPr lang="en-US" altLang="zh-CN" sz="2400" b="1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2. In what order should its values be tried?</a:t>
            </a:r>
            <a:endParaRPr lang="en-US" altLang="zh-CN" sz="2800"/>
          </a:p>
          <a:p>
            <a:pPr lvl="1"/>
            <a:r>
              <a:rPr lang="en-US" altLang="zh-CN" sz="2400"/>
              <a:t>Choose the </a:t>
            </a:r>
            <a:r>
              <a:rPr lang="en-US" altLang="zh-CN" sz="2400" b="1"/>
              <a:t>least constraining value</a:t>
            </a:r>
            <a:r>
              <a:rPr lang="en-US" altLang="zh-CN" sz="2400"/>
              <a:t>	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3. Can we detect inevitable failure early?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Forward checking, constraint propagation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/Users/yunhui.guo/Desktop/Screen Shot 2022-09-09 at 5.37.38 PM.pngScreen Shot 2022-09-09 at 5.37.38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2535" y="1691092"/>
            <a:ext cx="9887898" cy="2350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Value Select Heuristic: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Least Constraining Value</a:t>
            </a:r>
            <a:endParaRPr lang="en-US">
              <a:sym typeface="+mn-ea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473835" y="2718435"/>
            <a:ext cx="5918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882775" y="276669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7375" y="2420620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233295" y="2509520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u="sng" dirty="0">
                <a:latin typeface="Calibri" charset="0"/>
              </a:rPr>
              <a:t>Q</a:t>
            </a:r>
            <a:endParaRPr lang="en-US" sz="1500" u="sng" dirty="0">
              <a:latin typeface="Calibri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271395" y="2875915"/>
            <a:ext cx="62230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258846" y="3049262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7297420" y="1645285"/>
            <a:ext cx="3809365" cy="256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7135"/>
          </a:xfrm>
        </p:spPr>
        <p:txBody>
          <a:bodyPr>
            <a:normAutofit/>
          </a:bodyPr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lvl="0"/>
            <a:r>
              <a:rPr lang="en-US" altLang="zh-CN" sz="2800"/>
              <a:t>Given a variable, choose the </a:t>
            </a:r>
            <a:r>
              <a:rPr lang="en-US" altLang="zh-CN" sz="2800" b="1"/>
              <a:t>least constraining value</a:t>
            </a:r>
            <a:r>
              <a:rPr lang="en-US" altLang="zh-CN" sz="2800"/>
              <a:t>:</a:t>
            </a:r>
            <a:endParaRPr lang="en-US" altLang="zh-CN" sz="2800"/>
          </a:p>
          <a:p>
            <a:pPr marL="0" lvl="0" indent="0">
              <a:buNone/>
            </a:pPr>
            <a:r>
              <a:rPr lang="en-US" altLang="zh-CN" sz="2800"/>
              <a:t>	the one that rules out the fewest values in the remaining variables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/>
          </a:p>
          <a:p>
            <a:pPr lvl="0"/>
            <a:r>
              <a:rPr lang="en-US" sz="2400" dirty="0">
                <a:sym typeface="+mn-ea"/>
              </a:rPr>
              <a:t>Why least rather than most?</a:t>
            </a:r>
            <a:endParaRPr lang="en-US" altLang="zh-CN" sz="2400"/>
          </a:p>
        </p:txBody>
      </p:sp>
      <p:pic>
        <p:nvPicPr>
          <p:cNvPr id="4" name="Picture 3" descr="/Users/yunhui.guo/Desktop/Screen Shot 2022-09-09 at 5.37.38 PM.pngScreen Shot 2022-09-09 at 5.37.38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2535" y="1691092"/>
            <a:ext cx="9887898" cy="2350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 Value Select Heuristic: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Least Constraining Value</a:t>
            </a:r>
            <a:endParaRPr lang="en-US">
              <a:sym typeface="+mn-ea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473835" y="2718435"/>
            <a:ext cx="5918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882775" y="2766695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7375" y="2420620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233295" y="2509520"/>
            <a:ext cx="45212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u="sng" dirty="0">
                <a:latin typeface="Calibri" charset="0"/>
              </a:rPr>
              <a:t>Q</a:t>
            </a:r>
            <a:endParaRPr lang="en-US" sz="1500" u="sng" dirty="0">
              <a:latin typeface="Calibri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271395" y="2875915"/>
            <a:ext cx="62230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258846" y="3049262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 Variable and Value Ordering Heuristics</a:t>
            </a:r>
            <a:endParaRPr lang="en-US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 sz="3200"/>
              <a:t>The heuristics should be applied whenever a </a:t>
            </a:r>
            <a:r>
              <a:rPr lang="en-US" altLang="zh-CN" sz="3200" b="1"/>
              <a:t>variable/value</a:t>
            </a:r>
            <a:r>
              <a:rPr lang="en-US" altLang="zh-CN" sz="3200"/>
              <a:t> needs be chosen during the search process</a:t>
            </a:r>
            <a:endParaRPr lang="en-US" altLang="zh-CN" sz="3200"/>
          </a:p>
          <a:p>
            <a:pPr lvl="0"/>
            <a:endParaRPr lang="en-US" altLang="zh-CN" sz="3200"/>
          </a:p>
          <a:p>
            <a:pPr lvl="0"/>
            <a:endParaRPr lang="en-US" altLang="zh-CN" sz="3200"/>
          </a:p>
          <a:p>
            <a:pPr lvl="0"/>
            <a:r>
              <a:rPr lang="en-US" altLang="zh-CN" sz="3200"/>
              <a:t>They should </a:t>
            </a:r>
            <a:r>
              <a:rPr lang="en-US" altLang="zh-CN" sz="3200" b="1"/>
              <a:t>not</a:t>
            </a:r>
            <a:r>
              <a:rPr lang="en-US" altLang="zh-CN" sz="3200"/>
              <a:t> be applied once and for all at the begining of the search process</a:t>
            </a:r>
            <a:endParaRPr lang="en-US" altLang="zh-CN" sz="2400"/>
          </a:p>
          <a:p>
            <a:pPr marL="0" lvl="0" indent="0"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Constraint Satisfication Problems (CSP)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920"/>
          </a:xfrm>
        </p:spPr>
        <p:txBody>
          <a:bodyPr>
            <a:normAutofit/>
          </a:bodyPr>
          <a:p>
            <a:pPr lvl="0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Constraint satisfaction problems (CSPs)</a:t>
            </a:r>
            <a:r>
              <a:rPr lang="en-US" altLang="zh-CN" sz="3200"/>
              <a:t>:</a:t>
            </a:r>
            <a:endParaRPr lang="en-US" altLang="zh-CN" sz="3200"/>
          </a:p>
          <a:p>
            <a:pPr lvl="1">
              <a:lnSpc>
                <a:spcPct val="100000"/>
              </a:lnSpc>
            </a:pPr>
            <a:r>
              <a:rPr lang="en-US" altLang="zh-CN"/>
              <a:t>A </a:t>
            </a:r>
            <a:r>
              <a:rPr lang="en-US" altLang="zh-CN">
                <a:solidFill>
                  <a:srgbClr val="FC0107"/>
                </a:solidFill>
              </a:rPr>
              <a:t>special subset</a:t>
            </a:r>
            <a:r>
              <a:rPr lang="en-US" altLang="zh-CN"/>
              <a:t> of search problems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</a:rPr>
              <a:t>State</a:t>
            </a:r>
            <a:r>
              <a:rPr lang="en-US" altLang="zh-CN"/>
              <a:t> is defined by variable X</a:t>
            </a:r>
            <a:r>
              <a:rPr lang="en-US" altLang="zh-CN" baseline="-25000"/>
              <a:t>i</a:t>
            </a:r>
            <a:r>
              <a:rPr lang="en-US" altLang="zh-CN"/>
              <a:t>  with values from a domain D (sometimes D depends on i)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Goal test is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 set of constraints</a:t>
            </a:r>
            <a:r>
              <a:rPr lang="en-US" altLang="zh-CN"/>
              <a:t> specifying allowable combinations </a:t>
            </a:r>
            <a:endParaRPr lang="en-US" altLang="zh-CN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/>
              <a:t>   of values for subsets of variables</a:t>
            </a:r>
            <a:endParaRPr lang="en-US" altLang="zh-CN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/>
          </a:p>
          <a:p>
            <a:pPr lvl="0"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</a:rPr>
              <a:t>Why CSPs?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Allows useful </a:t>
            </a:r>
            <a:r>
              <a:rPr lang="en-US" altLang="zh-CN">
                <a:solidFill>
                  <a:srgbClr val="FF0000"/>
                </a:solidFill>
              </a:rPr>
              <a:t>general-purpose algorithms</a:t>
            </a:r>
            <a:r>
              <a:rPr lang="en-US" altLang="zh-CN"/>
              <a:t> with more power than standard search algorithms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 Improving Backtracking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16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General-purpose methods</a:t>
            </a:r>
            <a:r>
              <a:rPr lang="en-US" altLang="zh-CN" sz="2800"/>
              <a:t> can give huge gains in speed:</a:t>
            </a: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1. Which variable should be assigned next?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Choose the </a:t>
            </a:r>
            <a:r>
              <a:rPr lang="en-US" altLang="zh-CN" sz="2400" b="1"/>
              <a:t>most constrained variable</a:t>
            </a:r>
            <a:r>
              <a:rPr lang="en-US" altLang="zh-CN" sz="2400"/>
              <a:t>, and break ties by choosing the </a:t>
            </a:r>
            <a:r>
              <a:rPr lang="en-US" altLang="zh-CN" sz="2400" b="1"/>
              <a:t>most constraining variable</a:t>
            </a:r>
            <a:endParaRPr lang="en-US" altLang="zh-CN" sz="2400" b="1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2. In what order should its values be tried?</a:t>
            </a:r>
            <a:endParaRPr lang="en-US" altLang="zh-CN" sz="2800"/>
          </a:p>
          <a:p>
            <a:pPr lvl="1"/>
            <a:r>
              <a:rPr lang="en-US" altLang="zh-CN" sz="2400"/>
              <a:t>Choose the </a:t>
            </a:r>
            <a:r>
              <a:rPr lang="en-US" altLang="zh-CN" sz="2400" b="1"/>
              <a:t>least constraining value</a:t>
            </a:r>
            <a:r>
              <a:rPr lang="en-US" altLang="zh-CN" sz="2400"/>
              <a:t>	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0" lvl="0" indent="0">
              <a:buNone/>
            </a:pPr>
            <a:r>
              <a:rPr lang="en-US" altLang="zh-CN" sz="2800">
                <a:solidFill>
                  <a:srgbClr val="FC0107"/>
                </a:solidFill>
                <a:sym typeface="+mn-ea"/>
              </a:rPr>
              <a:t>3. Can we detect inevitable failure early?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Forward checking, constraint propagation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47521"/>
            <a:ext cx="11379200" cy="4729164"/>
          </a:xfrm>
        </p:spPr>
        <p:txBody>
          <a:bodyPr/>
          <a:lstStyle/>
          <a:p>
            <a:pPr lvl="0"/>
            <a:r>
              <a:rPr lang="en-US" altLang="zh-CN" sz="2400">
                <a:sym typeface="+mn-ea"/>
              </a:rPr>
              <a:t>Idea:</a:t>
            </a:r>
            <a:endParaRPr lang="en-US" altLang="zh-CN" sz="2400"/>
          </a:p>
          <a:p>
            <a:pPr marL="0" lvl="0" indent="0">
              <a:lnSpc>
                <a:spcPct val="60000"/>
              </a:lnSpc>
              <a:buNone/>
            </a:pPr>
            <a:r>
              <a:rPr lang="en-US" altLang="zh-CN" sz="2400">
                <a:sym typeface="+mn-ea"/>
              </a:rPr>
              <a:t>	Keep track of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remaining legal values</a:t>
            </a:r>
            <a:r>
              <a:rPr lang="en-US" altLang="zh-CN" sz="2400">
                <a:sym typeface="+mn-ea"/>
              </a:rPr>
              <a:t> for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unsigned variables 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lvl="0" indent="0">
              <a:lnSpc>
                <a:spcPct val="60000"/>
              </a:lnSpc>
              <a:buNone/>
            </a:pPr>
            <a:r>
              <a:rPr lang="en-US" altLang="zh-CN" sz="2400">
                <a:sym typeface="+mn-ea"/>
              </a:rPr>
              <a:t>	Terminate search when any variable has no legal values</a:t>
            </a:r>
            <a:endParaRPr lang="en-US" sz="24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/>
          <a:srcRect r="9502" b="67024"/>
          <a:stretch>
            <a:fillRect/>
          </a:stretch>
        </p:blipFill>
        <p:spPr bwMode="auto">
          <a:xfrm>
            <a:off x="1828800" y="3056890"/>
            <a:ext cx="754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>
                <a:sym typeface="+mn-ea"/>
              </a:rPr>
              <a:t>Consistency-Enforcing Procedure 1: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Forward Checking</a:t>
            </a:r>
            <a:endParaRPr 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1" cstate="print"/>
          <a:srcRect t="35036" r="14557"/>
          <a:stretch>
            <a:fillRect/>
          </a:stretch>
        </p:blipFill>
        <p:spPr bwMode="auto">
          <a:xfrm>
            <a:off x="2534921" y="4276091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729755" y="3370059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26640" name="Text Box 24"/>
          <p:cNvSpPr txBox="1">
            <a:spLocks noChangeArrowheads="1"/>
          </p:cNvSpPr>
          <p:nvPr/>
        </p:nvSpPr>
        <p:spPr bwMode="auto">
          <a:xfrm>
            <a:off x="3177990" y="3504530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26641" name="Text Box 25"/>
          <p:cNvSpPr txBox="1">
            <a:spLocks noChangeArrowheads="1"/>
          </p:cNvSpPr>
          <p:nvPr/>
        </p:nvSpPr>
        <p:spPr bwMode="auto">
          <a:xfrm>
            <a:off x="3119721" y="3256879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3496200" y="3274809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3496235" y="3598662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3523131" y="3791399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286000" y="5261610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71881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62521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8" name="Rectangle 32"/>
          <p:cNvSpPr>
            <a:spLocks noChangeArrowheads="1"/>
          </p:cNvSpPr>
          <p:nvPr/>
        </p:nvSpPr>
        <p:spPr bwMode="auto">
          <a:xfrm>
            <a:off x="3948430" y="2899410"/>
            <a:ext cx="5486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9" name="Rectangle 33"/>
          <p:cNvSpPr>
            <a:spLocks noChangeArrowheads="1"/>
          </p:cNvSpPr>
          <p:nvPr/>
        </p:nvSpPr>
        <p:spPr bwMode="auto">
          <a:xfrm>
            <a:off x="5715000" y="2899410"/>
            <a:ext cx="3886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30" name="Rectangle 34"/>
          <p:cNvSpPr>
            <a:spLocks noChangeArrowheads="1"/>
          </p:cNvSpPr>
          <p:nvPr/>
        </p:nvSpPr>
        <p:spPr bwMode="auto">
          <a:xfrm>
            <a:off x="7485531" y="2899410"/>
            <a:ext cx="2286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25" grpId="0" bldLvl="0" animBg="1"/>
      <p:bldP spid="925726" grpId="0" bldLvl="0" animBg="1"/>
      <p:bldP spid="925727" grpId="0" bldLvl="0" animBg="1"/>
      <p:bldP spid="925728" grpId="0" bldLvl="0" animBg="1"/>
      <p:bldP spid="925729" grpId="0" bldLvl="0" animBg="1"/>
      <p:bldP spid="92573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>
                <a:sym typeface="+mn-ea"/>
              </a:rPr>
              <a:t>Consistency-Enforcing Procedure 2: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Constraint Propagation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485"/>
          </a:xfrm>
        </p:spPr>
        <p:txBody>
          <a:bodyPr>
            <a:normAutofit/>
          </a:bodyPr>
          <a:p>
            <a:pPr lvl="0"/>
            <a:r>
              <a:rPr lang="en-US" altLang="zh-CN" sz="2800"/>
              <a:t>Forward checking propagates information from </a:t>
            </a:r>
            <a:r>
              <a:rPr lang="en-US" altLang="zh-CN" sz="2800" b="1"/>
              <a:t>assigned</a:t>
            </a:r>
            <a:r>
              <a:rPr lang="en-US" altLang="zh-CN" sz="2800"/>
              <a:t> to </a:t>
            </a:r>
            <a:r>
              <a:rPr lang="en-US" altLang="zh-CN" sz="2800" b="1"/>
              <a:t>unassigned </a:t>
            </a:r>
            <a:r>
              <a:rPr lang="en-US" altLang="zh-CN" sz="2800"/>
              <a:t>variables, but doesn't provide early detection for all failures: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endParaRPr lang="en-US" altLang="zh-CN" sz="2800"/>
          </a:p>
          <a:p>
            <a:pPr lvl="0"/>
            <a:endParaRPr lang="en-US" altLang="zh-CN" sz="2800"/>
          </a:p>
          <a:p>
            <a:pPr lvl="0"/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en-US" dirty="0">
                <a:sym typeface="+mn-ea"/>
              </a:rPr>
              <a:t>NT and SA cannot both be blue!</a:t>
            </a:r>
            <a:endParaRPr lang="en-US" dirty="0">
              <a:sym typeface="+mn-ea"/>
            </a:endParaRPr>
          </a:p>
          <a:p>
            <a:pPr lvl="0"/>
            <a:r>
              <a:rPr lang="en-US" i="1" dirty="0">
                <a:solidFill>
                  <a:srgbClr val="0000FF"/>
                </a:solidFill>
                <a:sym typeface="+mn-ea"/>
              </a:rPr>
              <a:t>Constraint propagation</a:t>
            </a:r>
            <a:r>
              <a:rPr lang="en-US" i="1" dirty="0">
                <a:sym typeface="+mn-ea"/>
              </a:rPr>
              <a:t> </a:t>
            </a:r>
            <a:r>
              <a:rPr lang="en-US" dirty="0">
                <a:sym typeface="+mn-ea"/>
              </a:rPr>
              <a:t>repeatedly enforces constrains locally</a:t>
            </a:r>
            <a:r>
              <a:rPr lang="en-US" i="1" dirty="0">
                <a:sym typeface="+mn-ea"/>
              </a:rPr>
              <a:t>.</a:t>
            </a:r>
            <a:endParaRPr lang="en-US" dirty="0"/>
          </a:p>
          <a:p>
            <a:pPr lvl="0"/>
            <a:endParaRPr lang="en-US" altLang="zh-CN" sz="280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 cstate="print"/>
          <a:srcRect l="60" t="42619" r="14586"/>
          <a:stretch>
            <a:fillRect/>
          </a:stretch>
        </p:blipFill>
        <p:spPr bwMode="auto">
          <a:xfrm>
            <a:off x="4038600" y="2959101"/>
            <a:ext cx="637390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 l="53061" t="470" r="31633" b="65372"/>
          <a:stretch>
            <a:fillRect/>
          </a:stretch>
        </p:blipFill>
        <p:spPr bwMode="auto">
          <a:xfrm>
            <a:off x="1219200" y="3251200"/>
            <a:ext cx="1752600" cy="14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12861" y="3730952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905001" y="3838574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828800" y="3502352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2286001" y="3578552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2362201" y="3986306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367431" y="4224012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>
                <a:sym typeface="+mn-ea"/>
              </a:rPr>
              <a:t>Consistency-Enforcing Procedure 2: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Constraint Propagation</a:t>
            </a:r>
            <a:endParaRPr lang="en-US" dirty="0" smtClean="0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838200" y="1825625"/>
            <a:ext cx="10515600" cy="4843780"/>
          </a:xfrm>
        </p:spPr>
        <p:txBody>
          <a:bodyPr/>
          <a:p>
            <a:r>
              <a:rPr lang="en-US"/>
              <a:t>Using the </a:t>
            </a:r>
            <a:r>
              <a:rPr lang="en-US">
                <a:solidFill>
                  <a:srgbClr val="FF0000"/>
                </a:solidFill>
              </a:rPr>
              <a:t>constraints</a:t>
            </a:r>
            <a:r>
              <a:rPr lang="en-US"/>
              <a:t> to reduce the number of </a:t>
            </a:r>
            <a:r>
              <a:rPr lang="en-US">
                <a:solidFill>
                  <a:srgbClr val="FC0107"/>
                </a:solidFill>
              </a:rPr>
              <a:t>legal values</a:t>
            </a:r>
            <a:r>
              <a:rPr lang="en-US"/>
              <a:t> for a variable</a:t>
            </a:r>
            <a:endParaRPr lang="en-US"/>
          </a:p>
          <a:p>
            <a:endParaRPr lang="en-US"/>
          </a:p>
          <a:p>
            <a:r>
              <a:rPr lang="en-US" b="1"/>
              <a:t>Constraint propagation</a:t>
            </a:r>
            <a:r>
              <a:rPr lang="en-US"/>
              <a:t> may be intertwined with search, or it may be done as a preprocessing step, before search starts</a:t>
            </a:r>
            <a:endParaRPr lang="en-US"/>
          </a:p>
          <a:p>
            <a:endParaRPr lang="en-US"/>
          </a:p>
          <a:p>
            <a:r>
              <a:rPr lang="en-US"/>
              <a:t>Sometimes this preprocessing can solve the whole problem, so no search is required at all!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Local consistency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sym typeface="+mn-ea"/>
              </a:rPr>
              <a:t>Arc Consistency</a:t>
            </a:r>
            <a:endParaRPr lang="en-US" dirty="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1" cstate="print"/>
          <a:srcRect l="32086" t="992" r="53169" b="49403"/>
          <a:stretch>
            <a:fillRect/>
          </a:stretch>
        </p:blipFill>
        <p:spPr bwMode="auto">
          <a:xfrm>
            <a:off x="1369695" y="3199130"/>
            <a:ext cx="1676400" cy="153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57" name="Freeform 13"/>
          <p:cNvSpPr/>
          <p:nvPr/>
        </p:nvSpPr>
        <p:spPr bwMode="auto">
          <a:xfrm>
            <a:off x="4455459" y="4203700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0" name="Freeform 16"/>
          <p:cNvSpPr/>
          <p:nvPr/>
        </p:nvSpPr>
        <p:spPr bwMode="auto">
          <a:xfrm>
            <a:off x="4455459" y="4203700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pic>
        <p:nvPicPr>
          <p:cNvPr id="28682" name="Picture 4"/>
          <p:cNvPicPr>
            <a:picLocks noChangeAspect="1" noChangeArrowheads="1"/>
          </p:cNvPicPr>
          <p:nvPr/>
        </p:nvPicPr>
        <p:blipFill>
          <a:blip r:embed="rId2" cstate="print"/>
          <a:srcRect l="240" t="44061" r="14766" b="29301"/>
          <a:stretch>
            <a:fillRect/>
          </a:stretch>
        </p:blipFill>
        <p:spPr bwMode="auto">
          <a:xfrm>
            <a:off x="4016189" y="3365500"/>
            <a:ext cx="6347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4"/>
          <p:cNvPicPr>
            <a:picLocks noChangeAspect="1" noChangeArrowheads="1"/>
          </p:cNvPicPr>
          <p:nvPr/>
        </p:nvPicPr>
        <p:blipFill>
          <a:blip r:embed="rId2" cstate="print"/>
          <a:srcRect l="2042" t="89345" r="86736" b="2664"/>
          <a:stretch>
            <a:fillRect/>
          </a:stretch>
        </p:blipFill>
        <p:spPr bwMode="auto">
          <a:xfrm>
            <a:off x="4150659" y="38227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465261" y="3701676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057401" y="3803649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981201" y="3473076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38401" y="3549276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487706" y="3948208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483971" y="4203701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58010"/>
            <a:ext cx="10515600" cy="4843780"/>
          </a:xfrm>
        </p:spPr>
        <p:txBody>
          <a:bodyPr>
            <a:noAutofit/>
          </a:bodyPr>
          <a:p>
            <a:pPr eaLnBrk="1" hangingPunct="1">
              <a:lnSpc>
                <a:spcPct val="90000"/>
              </a:lnSpc>
            </a:pPr>
            <a:r>
              <a:rPr lang="en-US" dirty="0">
                <a:sym typeface="+mn-ea"/>
              </a:rPr>
              <a:t>An arc X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ym typeface="+mn-ea"/>
              </a:rPr>
              <a:t>Y is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consistent</a:t>
            </a:r>
            <a:r>
              <a:rPr lang="en-US" i="1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iff</a:t>
            </a:r>
            <a:r>
              <a:rPr lang="en-US" dirty="0">
                <a:sym typeface="+mn-ea"/>
              </a:rPr>
              <a:t> for </a:t>
            </a:r>
            <a:r>
              <a:rPr lang="en-US" i="1" dirty="0">
                <a:sym typeface="+mn-ea"/>
              </a:rPr>
              <a:t>every </a:t>
            </a:r>
            <a:r>
              <a:rPr lang="en-US" dirty="0">
                <a:sym typeface="+mn-ea"/>
              </a:rPr>
              <a:t>x in the tail there is </a:t>
            </a:r>
            <a:r>
              <a:rPr lang="en-US" i="1" dirty="0">
                <a:sym typeface="+mn-ea"/>
              </a:rPr>
              <a:t>some </a:t>
            </a:r>
            <a:r>
              <a:rPr lang="en-US" dirty="0">
                <a:sym typeface="+mn-ea"/>
              </a:rPr>
              <a:t>y in the head which could be assigned </a:t>
            </a:r>
            <a:r>
              <a:rPr lang="en-US" b="1" dirty="0">
                <a:sym typeface="+mn-ea"/>
              </a:rPr>
              <a:t>without violating a constraint</a:t>
            </a:r>
            <a:endParaRPr lang="en-US" b="1" dirty="0"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ym typeface="+mn-ea"/>
              </a:rPr>
              <a:t>Forward checking</a:t>
            </a:r>
            <a:r>
              <a:rPr lang="en-US" dirty="0">
                <a:sym typeface="+mn-ea"/>
              </a:rPr>
              <a:t>: Enforcing consistency of arcs pointing to each new assignment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7" grpId="0" bldLvl="0" animBg="1"/>
      <p:bldP spid="927760" grpId="0" bldLvl="0" animBg="1"/>
      <p:bldP spid="927760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" cstate="print"/>
          <a:srcRect l="53170" r="31245" b="49403"/>
          <a:stretch>
            <a:fillRect/>
          </a:stretch>
        </p:blipFill>
        <p:spPr bwMode="auto">
          <a:xfrm>
            <a:off x="914400" y="2974789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/>
          <p:nvPr/>
        </p:nvSpPr>
        <p:spPr>
          <a:xfrm>
            <a:off x="838200" y="1848485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sym typeface="+mn-ea"/>
              </a:rPr>
              <a:t>An arc X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ym typeface="+mn-ea"/>
              </a:rPr>
              <a:t>Y is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consistent</a:t>
            </a:r>
            <a:r>
              <a:rPr lang="en-US" i="1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iff</a:t>
            </a:r>
            <a:r>
              <a:rPr lang="en-US" dirty="0">
                <a:sym typeface="+mn-ea"/>
              </a:rPr>
              <a:t> for </a:t>
            </a:r>
            <a:r>
              <a:rPr lang="en-US" i="1" dirty="0">
                <a:sym typeface="+mn-ea"/>
              </a:rPr>
              <a:t>every </a:t>
            </a:r>
            <a:r>
              <a:rPr lang="en-US" dirty="0">
                <a:sym typeface="+mn-ea"/>
              </a:rPr>
              <a:t>x in the tail there is </a:t>
            </a:r>
            <a:r>
              <a:rPr lang="en-US" i="1" dirty="0">
                <a:sym typeface="+mn-ea"/>
              </a:rPr>
              <a:t>some </a:t>
            </a:r>
            <a:r>
              <a:rPr lang="en-US" dirty="0">
                <a:sym typeface="+mn-ea"/>
              </a:rPr>
              <a:t>y in the head which could be assigned </a:t>
            </a:r>
            <a:r>
              <a:rPr lang="en-US" b="1" dirty="0">
                <a:sym typeface="+mn-ea"/>
              </a:rPr>
              <a:t>without violating a constraint</a:t>
            </a:r>
            <a:endParaRPr lang="en-US" b="1" dirty="0"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ym typeface="+mn-ea"/>
              </a:rPr>
              <a:t>Important</a:t>
            </a:r>
            <a:r>
              <a:rPr lang="en-US" dirty="0">
                <a:sym typeface="+mn-ea"/>
              </a:rPr>
              <a:t>: If X loses a value, neighbors of X need to be rechecked!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+mn-ea"/>
              </a:rPr>
              <a:t>Arc consistency detects failure earlier than forward checking</a:t>
            </a:r>
            <a:endParaRPr lang="en-US" dirty="0"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+mn-ea"/>
              </a:rPr>
              <a:t>Can be run as a </a:t>
            </a:r>
            <a:r>
              <a:rPr lang="en-US" b="1" dirty="0">
                <a:sym typeface="+mn-ea"/>
              </a:rPr>
              <a:t>preprocessor</a:t>
            </a:r>
            <a:r>
              <a:rPr lang="en-US" dirty="0">
                <a:sym typeface="+mn-ea"/>
              </a:rPr>
              <a:t> or after each assignment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 cstate="print"/>
          <a:srcRect l="270" t="60717" r="14474"/>
          <a:stretch>
            <a:fillRect/>
          </a:stretch>
        </p:blipFill>
        <p:spPr bwMode="auto">
          <a:xfrm>
            <a:off x="3479165" y="314369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57" name="Freeform 13"/>
          <p:cNvSpPr/>
          <p:nvPr/>
        </p:nvSpPr>
        <p:spPr bwMode="auto">
          <a:xfrm>
            <a:off x="7756339" y="4117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58" name="Freeform 14"/>
          <p:cNvSpPr/>
          <p:nvPr/>
        </p:nvSpPr>
        <p:spPr bwMode="auto">
          <a:xfrm>
            <a:off x="7756339" y="4117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0" name="Freeform 16"/>
          <p:cNvSpPr/>
          <p:nvPr/>
        </p:nvSpPr>
        <p:spPr bwMode="auto">
          <a:xfrm>
            <a:off x="7756339" y="4117788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1" name="Freeform 17"/>
          <p:cNvSpPr/>
          <p:nvPr/>
        </p:nvSpPr>
        <p:spPr bwMode="auto">
          <a:xfrm>
            <a:off x="5394139" y="4117788"/>
            <a:ext cx="4648200" cy="3810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1" y="3508188"/>
            <a:ext cx="5921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WA</a:t>
            </a:r>
            <a:endParaRPr lang="en-US" sz="1500" dirty="0">
              <a:latin typeface="Calibri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1" y="3584388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SA</a:t>
            </a:r>
            <a:endParaRPr lang="en-US" sz="1500" dirty="0">
              <a:latin typeface="Calibri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1" y="3279588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NT</a:t>
            </a:r>
            <a:endParaRPr lang="en-US" sz="1500" dirty="0">
              <a:latin typeface="Calibri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1" y="3346823"/>
            <a:ext cx="452439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Q</a:t>
            </a:r>
            <a:endParaRPr lang="en-US" sz="1500" dirty="0">
              <a:latin typeface="Calibri" charset="0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754720"/>
            <a:ext cx="6223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NSW</a:t>
            </a:r>
            <a:endParaRPr lang="en-US" sz="1200" dirty="0">
              <a:latin typeface="Calibri" charset="0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1" y="3983317"/>
            <a:ext cx="622300" cy="323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charset="0"/>
              </a:rPr>
              <a:t>V</a:t>
            </a:r>
            <a:endParaRPr lang="en-US" sz="1500" dirty="0">
              <a:latin typeface="Calibri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ctr" eaLnBrk="1" hangingPunct="1"/>
            <a:r>
              <a:rPr lang="en-US">
                <a:sym typeface="+mn-ea"/>
              </a:rPr>
              <a:t>Arc Consistency</a:t>
            </a:r>
            <a:endParaRPr lang="en-US" dirty="0" smtClean="0"/>
          </a:p>
        </p:txBody>
      </p:sp>
      <p:sp>
        <p:nvSpPr>
          <p:cNvPr id="2" name="Multiply 1"/>
          <p:cNvSpPr>
            <a:spLocks noChangeAspect="1"/>
          </p:cNvSpPr>
          <p:nvPr/>
        </p:nvSpPr>
        <p:spPr>
          <a:xfrm>
            <a:off x="7756525" y="3583940"/>
            <a:ext cx="402261" cy="50400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Multiply 3"/>
          <p:cNvSpPr>
            <a:spLocks noChangeAspect="1"/>
          </p:cNvSpPr>
          <p:nvPr/>
        </p:nvSpPr>
        <p:spPr>
          <a:xfrm>
            <a:off x="8226425" y="3596640"/>
            <a:ext cx="402261" cy="50400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Multiply 6"/>
          <p:cNvSpPr>
            <a:spLocks noChangeAspect="1"/>
          </p:cNvSpPr>
          <p:nvPr/>
        </p:nvSpPr>
        <p:spPr>
          <a:xfrm>
            <a:off x="10113010" y="3588385"/>
            <a:ext cx="402261" cy="50400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7" grpId="0" bldLvl="0" animBg="1"/>
      <p:bldP spid="927757" grpId="1" bldLvl="0" animBg="1"/>
      <p:bldP spid="927758" grpId="0" bldLvl="0" animBg="1"/>
      <p:bldP spid="927758" grpId="1" bldLvl="0" animBg="1"/>
      <p:bldP spid="927760" grpId="0" bldLvl="0" animBg="1"/>
      <p:bldP spid="927760" grpId="1" bldLvl="0" animBg="1"/>
      <p:bldP spid="927760" grpId="2" bldLvl="0" animBg="1"/>
      <p:bldP spid="927760" grpId="3" bldLvl="0" animBg="1"/>
      <p:bldP spid="927761" grpId="0" bldLvl="0" animBg="1"/>
      <p:bldP spid="2" grpId="0" animBg="1"/>
      <p:bldP spid="4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/>
          <p:nvPr/>
        </p:nvSpPr>
        <p:spPr>
          <a:xfrm>
            <a:off x="838200" y="1848485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ctr" eaLnBrk="1" hangingPunct="1"/>
            <a:r>
              <a:rPr lang="en-US">
                <a:sym typeface="+mn-ea"/>
              </a:rPr>
              <a:t>Arc Consistency</a:t>
            </a:r>
            <a:endParaRPr lang="en-US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25395" y="1388111"/>
            <a:ext cx="7438903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9495" y="5979795"/>
            <a:ext cx="10515600" cy="798195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dirty="0">
                <a:sym typeface="+mn-ea"/>
              </a:rPr>
              <a:t>Runtime: O(n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d</a:t>
            </a:r>
            <a:r>
              <a:rPr lang="en-US" baseline="30000" dirty="0">
                <a:sym typeface="+mn-ea"/>
              </a:rPr>
              <a:t>3</a:t>
            </a:r>
            <a:r>
              <a:rPr lang="en-US" dirty="0">
                <a:sym typeface="+mn-ea"/>
              </a:rPr>
              <a:t>) 		n: # of variables   d: domain size </a:t>
            </a:r>
            <a:endParaRPr lang="en-US" dirty="0">
              <a:sym typeface="+mn-ea"/>
            </a:endParaRPr>
          </a:p>
          <a:p>
            <a:pPr marL="0" lvl="0" indent="0">
              <a:buNone/>
            </a:pPr>
            <a:endParaRPr 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ctr" eaLnBrk="1" hangingPunct="1"/>
            <a:r>
              <a:rPr lang="en-US">
                <a:sym typeface="+mn-ea"/>
              </a:rPr>
              <a:t>Limitations of Arc Consistency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160"/>
          </a:xfrm>
        </p:spPr>
        <p:txBody>
          <a:bodyPr>
            <a:normAutofit/>
          </a:bodyPr>
          <a:p>
            <a:pPr lvl="0"/>
            <a:r>
              <a:rPr lang="en-US" sz="3600" dirty="0" smtClean="0">
                <a:sym typeface="+mn-ea"/>
              </a:rPr>
              <a:t>After enforcing arc consistency:</a:t>
            </a:r>
            <a:endParaRPr lang="en-US" sz="3600" dirty="0" smtClean="0">
              <a:sym typeface="+mn-ea"/>
            </a:endParaRPr>
          </a:p>
          <a:p>
            <a:pPr lvl="1"/>
            <a:r>
              <a:rPr lang="en-US" sz="2800" dirty="0" smtClean="0">
                <a:sym typeface="+mn-ea"/>
              </a:rPr>
              <a:t>Can have </a:t>
            </a:r>
            <a:r>
              <a:rPr lang="en-US" sz="2800" b="1" dirty="0" smtClean="0">
                <a:sym typeface="+mn-ea"/>
              </a:rPr>
              <a:t>one</a:t>
            </a:r>
            <a:r>
              <a:rPr lang="en-US" sz="2800" dirty="0" smtClean="0">
                <a:sym typeface="+mn-ea"/>
              </a:rPr>
              <a:t> solution left</a:t>
            </a:r>
            <a:endParaRPr lang="en-US" sz="2800" dirty="0" smtClean="0">
              <a:sym typeface="+mn-ea"/>
            </a:endParaRPr>
          </a:p>
          <a:p>
            <a:pPr lvl="1"/>
            <a:r>
              <a:rPr lang="en-US" sz="2800" dirty="0" smtClean="0">
                <a:sym typeface="+mn-ea"/>
              </a:rPr>
              <a:t>Can have </a:t>
            </a:r>
            <a:r>
              <a:rPr lang="en-US" sz="2800" b="1" dirty="0" smtClean="0">
                <a:sym typeface="+mn-ea"/>
              </a:rPr>
              <a:t>multiple</a:t>
            </a:r>
            <a:r>
              <a:rPr lang="en-US" sz="2800" dirty="0" smtClean="0">
                <a:sym typeface="+mn-ea"/>
              </a:rPr>
              <a:t> solutions left</a:t>
            </a:r>
            <a:endParaRPr lang="en-US" sz="2800" dirty="0" smtClean="0">
              <a:sym typeface="+mn-ea"/>
            </a:endParaRPr>
          </a:p>
          <a:p>
            <a:pPr lvl="1"/>
            <a:r>
              <a:rPr lang="en-US" sz="2800" dirty="0" smtClean="0">
                <a:sym typeface="+mn-ea"/>
              </a:rPr>
              <a:t>Can have </a:t>
            </a:r>
            <a:r>
              <a:rPr lang="en-US" sz="2800" b="1" dirty="0" smtClean="0">
                <a:sym typeface="+mn-ea"/>
              </a:rPr>
              <a:t>no</a:t>
            </a:r>
            <a:r>
              <a:rPr lang="en-US" sz="2800" dirty="0" smtClean="0">
                <a:sym typeface="+mn-ea"/>
              </a:rPr>
              <a:t> solutions left (and not know it)</a:t>
            </a:r>
            <a:endParaRPr lang="en-US" altLang="zh-CN" sz="2800" dirty="0" smtClean="0">
              <a:sym typeface="+mn-ea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2060575" y="4714875"/>
            <a:ext cx="3124200" cy="1524000"/>
            <a:chOff x="3552" y="1056"/>
            <a:chExt cx="2016" cy="1056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grpSp>
          <p:nvGrpSpPr>
            <p:cNvPr id="13" name="Group 11"/>
            <p:cNvGrpSpPr/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2517775" y="584835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2822575" y="584835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4498975" y="584835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3203575" y="4857750"/>
            <a:ext cx="838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4803775" y="584835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grpSp>
        <p:nvGrpSpPr>
          <p:cNvPr id="31754" name="Group 24"/>
          <p:cNvGrpSpPr/>
          <p:nvPr/>
        </p:nvGrpSpPr>
        <p:grpSpPr bwMode="auto">
          <a:xfrm>
            <a:off x="7357745" y="4805680"/>
            <a:ext cx="3124200" cy="1524000"/>
            <a:chOff x="3552" y="1056"/>
            <a:chExt cx="2016" cy="1056"/>
          </a:xfrm>
        </p:grpSpPr>
        <p:grpSp>
          <p:nvGrpSpPr>
            <p:cNvPr id="31763" name="Group 25"/>
            <p:cNvGrpSpPr/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73" name="Oval 2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31774" name="Text Box 2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grpSp>
          <p:nvGrpSpPr>
            <p:cNvPr id="31764" name="Group 28"/>
            <p:cNvGrpSpPr/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71" name="Oval 2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grpSp>
          <p:nvGrpSpPr>
            <p:cNvPr id="31765" name="Group 31"/>
            <p:cNvGrpSpPr/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69" name="Oval 3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  <p:sp>
            <p:nvSpPr>
              <p:cNvPr id="31770" name="Text Box 3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3765" algn="l"/>
                    <a:tab pos="1828165" algn="l"/>
                    <a:tab pos="2742565" algn="l"/>
                    <a:tab pos="3656965" algn="l"/>
                    <a:tab pos="4571365" algn="l"/>
                    <a:tab pos="5485765" algn="l"/>
                    <a:tab pos="6400165" algn="l"/>
                    <a:tab pos="7314565" algn="l"/>
                    <a:tab pos="8228965" algn="l"/>
                    <a:tab pos="9143365" algn="l"/>
                    <a:tab pos="10057765" algn="l"/>
                  </a:tabLst>
                </a:pPr>
                <a:endParaRPr lang="en-GB" dirty="0">
                  <a:latin typeface="Times New Roman" panose="02020703060505090304" pitchFamily="18" charset="0"/>
                </a:endParaRPr>
              </a:p>
            </p:txBody>
          </p:sp>
        </p:grpSp>
        <p:sp>
          <p:nvSpPr>
            <p:cNvPr id="31766" name="Line 3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31767" name="Line 3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31768" name="Line 3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31755" name="Rectangle 37"/>
          <p:cNvSpPr>
            <a:spLocks noChangeArrowheads="1"/>
          </p:cNvSpPr>
          <p:nvPr/>
        </p:nvSpPr>
        <p:spPr bwMode="auto">
          <a:xfrm>
            <a:off x="7510145" y="594868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6" name="Rectangle 40"/>
          <p:cNvSpPr>
            <a:spLocks noChangeArrowheads="1"/>
          </p:cNvSpPr>
          <p:nvPr/>
        </p:nvSpPr>
        <p:spPr bwMode="auto">
          <a:xfrm>
            <a:off x="9491345" y="594868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7" name="Rectangle 43"/>
          <p:cNvSpPr>
            <a:spLocks noChangeArrowheads="1"/>
          </p:cNvSpPr>
          <p:nvPr/>
        </p:nvSpPr>
        <p:spPr bwMode="auto">
          <a:xfrm>
            <a:off x="8500745" y="495808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8" name="Rectangle 45"/>
          <p:cNvSpPr>
            <a:spLocks noChangeArrowheads="1"/>
          </p:cNvSpPr>
          <p:nvPr/>
        </p:nvSpPr>
        <p:spPr bwMode="auto">
          <a:xfrm>
            <a:off x="9110345" y="495808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59" name="Rectangle 46"/>
          <p:cNvSpPr>
            <a:spLocks noChangeArrowheads="1"/>
          </p:cNvSpPr>
          <p:nvPr/>
        </p:nvSpPr>
        <p:spPr bwMode="auto">
          <a:xfrm>
            <a:off x="8119745" y="594868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  <p:sp>
        <p:nvSpPr>
          <p:cNvPr id="31760" name="Rectangle 47"/>
          <p:cNvSpPr>
            <a:spLocks noChangeArrowheads="1"/>
          </p:cNvSpPr>
          <p:nvPr/>
        </p:nvSpPr>
        <p:spPr bwMode="auto">
          <a:xfrm>
            <a:off x="10100945" y="594868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6" tIns="45718" rIns="91436" bIns="45718" anchor="ctr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 K-Consistency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838200" y="1852295"/>
            <a:ext cx="10515600" cy="4836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80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US" altLang="zh-CN" sz="2400"/>
          </a:p>
          <a:p>
            <a:pPr marL="0" lvl="0" indent="0">
              <a:buNone/>
            </a:pPr>
            <a:endParaRPr lang="en-US" altLang="zh-CN" sz="2800"/>
          </a:p>
          <a:p>
            <a:pPr marL="0" lvl="0" indent="0">
              <a:buNone/>
            </a:pPr>
            <a:endParaRPr lang="en-US" altLang="zh-CN" sz="2400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38200" y="1825625"/>
            <a:ext cx="7427595" cy="4763770"/>
          </a:xfrm>
        </p:spPr>
        <p:txBody>
          <a:bodyPr/>
          <a:p>
            <a:pPr eaLnBrk="1" hangingPunct="1">
              <a:lnSpc>
                <a:spcPct val="80000"/>
              </a:lnSpc>
            </a:pPr>
            <a:r>
              <a:rPr lang="en-US" dirty="0">
                <a:sym typeface="+mn-ea"/>
              </a:rPr>
              <a:t>Increasing </a:t>
            </a:r>
            <a:r>
              <a:rPr lang="en-US" b="1" dirty="0">
                <a:sym typeface="+mn-ea"/>
              </a:rPr>
              <a:t>degrees</a:t>
            </a:r>
            <a:r>
              <a:rPr lang="en-US" dirty="0">
                <a:sym typeface="+mn-ea"/>
              </a:rPr>
              <a:t> of consistency</a:t>
            </a:r>
            <a:endParaRPr lang="en-US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ym typeface="+mn-ea"/>
              </a:rPr>
              <a:t>1-Consistency</a:t>
            </a:r>
            <a:r>
              <a:rPr lang="en-US" dirty="0">
                <a:sym typeface="+mn-ea"/>
              </a:rPr>
              <a:t> (Node Consistency): Each single node’s domain has a value which meets that node’s </a:t>
            </a:r>
            <a:r>
              <a:rPr lang="en-US" b="1" dirty="0">
                <a:sym typeface="+mn-ea"/>
              </a:rPr>
              <a:t>unary constraints</a:t>
            </a:r>
            <a:endParaRPr lang="en-US" b="1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ym typeface="+mn-ea"/>
              </a:rPr>
              <a:t>2-Consistency</a:t>
            </a:r>
            <a:r>
              <a:rPr lang="en-US" dirty="0">
                <a:sym typeface="+mn-ea"/>
              </a:rPr>
              <a:t> (Arc Consistency): For each pair of nodes, any consistent assignment to one can be extended to the other</a:t>
            </a:r>
            <a:endParaRPr lang="en-US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ym typeface="+mn-ea"/>
              </a:rPr>
              <a:t>K-Consistency</a:t>
            </a:r>
            <a:r>
              <a:rPr lang="en-US" dirty="0">
                <a:sym typeface="+mn-ea"/>
              </a:rPr>
              <a:t>: For each k nodes, any consistent assignment to k-1 can be extended to the </a:t>
            </a:r>
            <a:r>
              <a:rPr lang="en-US" dirty="0" err="1">
                <a:sym typeface="+mn-ea"/>
              </a:rPr>
              <a:t>k</a:t>
            </a:r>
            <a:r>
              <a:rPr lang="en-US" baseline="30000" dirty="0" err="1">
                <a:sym typeface="+mn-ea"/>
              </a:rPr>
              <a:t>th</a:t>
            </a:r>
            <a:r>
              <a:rPr lang="en-US" dirty="0">
                <a:sym typeface="+mn-ea"/>
              </a:rPr>
              <a:t> node.</a:t>
            </a:r>
            <a:endParaRPr lang="en-US"/>
          </a:p>
        </p:txBody>
      </p:sp>
      <p:pic>
        <p:nvPicPr>
          <p:cNvPr id="7" name="Picture 6" descr="2-consisten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6865" y="4792980"/>
            <a:ext cx="1861347" cy="15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 Consistency-Enforcing Procedures</a:t>
            </a:r>
            <a:endParaRPr lang="en-US"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00000"/>
              </a:lnSpc>
            </a:pPr>
            <a:endParaRPr lang="en-US" sz="3200" b="1"/>
          </a:p>
          <a:p>
            <a:pPr>
              <a:lnSpc>
                <a:spcPct val="100000"/>
              </a:lnSpc>
            </a:pPr>
            <a:r>
              <a:rPr lang="en-US" sz="3200" b="1"/>
              <a:t>Forward checking</a:t>
            </a:r>
            <a:endParaRPr lang="en-US" sz="3200"/>
          </a:p>
          <a:p>
            <a:pPr>
              <a:lnSpc>
                <a:spcPct val="100000"/>
              </a:lnSpc>
            </a:pPr>
            <a:r>
              <a:rPr lang="en-US" sz="3200" b="1"/>
              <a:t>Constraint propagation</a:t>
            </a:r>
            <a:endParaRPr lang="en-US" sz="3200"/>
          </a:p>
          <a:p>
            <a:pPr>
              <a:lnSpc>
                <a:spcPct val="100000"/>
              </a:lnSpc>
            </a:pPr>
            <a:r>
              <a:rPr lang="en-US" sz="3200" b="1"/>
              <a:t>Variable/value ordering heuristics</a:t>
            </a:r>
            <a:endParaRPr lang="en-US" sz="3200" b="1"/>
          </a:p>
          <a:p>
            <a:pPr>
              <a:lnSpc>
                <a:spcPct val="100000"/>
              </a:lnSpc>
            </a:pPr>
            <a:endParaRPr lang="en-US" sz="3200" b="1"/>
          </a:p>
          <a:p>
            <a:pPr>
              <a:lnSpc>
                <a:spcPct val="100000"/>
              </a:lnSpc>
            </a:pPr>
            <a:r>
              <a:rPr lang="en-US" sz="3200">
                <a:sym typeface="+mn-ea"/>
              </a:rPr>
              <a:t>They can used in combination to improve search process.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838200" y="1863725"/>
            <a:ext cx="10515600" cy="4803775"/>
          </a:xfrm>
        </p:spPr>
        <p:txBody>
          <a:bodyPr>
            <a:noAutofit/>
          </a:bodyPr>
          <a:p>
            <a:r>
              <a:rPr lang="en-US" altLang="zh-CN">
                <a:sym typeface="+mn-ea"/>
              </a:rPr>
              <a:t>Color each region either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red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green</a:t>
            </a:r>
            <a:r>
              <a:rPr lang="en-US" altLang="zh-CN">
                <a:sym typeface="+mn-ea"/>
              </a:rPr>
              <a:t> or 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blue</a:t>
            </a:r>
            <a:r>
              <a:rPr lang="en-US" altLang="zh-CN">
                <a:sym typeface="+mn-ea"/>
              </a:rPr>
              <a:t> in such a way that no neighboring regions have the same color   </a:t>
            </a:r>
            <a:endParaRPr lang="en-US" altLang="zh-CN"/>
          </a:p>
          <a:p>
            <a:pPr lvl="1">
              <a:lnSpc>
                <a:spcPct val="110000"/>
              </a:lnSpc>
            </a:pPr>
            <a:endParaRPr lang="en-US" altLang="zh-CN" sz="2800"/>
          </a:p>
          <a:p>
            <a:pPr lvl="1">
              <a:lnSpc>
                <a:spcPct val="110000"/>
              </a:lnSpc>
            </a:pPr>
            <a:endParaRPr lang="en-US" altLang="zh-CN" sz="2800"/>
          </a:p>
          <a:p>
            <a:pPr lvl="1">
              <a:lnSpc>
                <a:spcPct val="110000"/>
              </a:lnSpc>
            </a:pPr>
            <a:endParaRPr lang="en-US" altLang="zh-CN" sz="2800"/>
          </a:p>
          <a:p>
            <a:pPr lvl="1">
              <a:lnSpc>
                <a:spcPct val="110000"/>
              </a:lnSpc>
            </a:pPr>
            <a:endParaRPr lang="en-US" altLang="zh-CN" sz="2800"/>
          </a:p>
          <a:p>
            <a:pPr lvl="1">
              <a:lnSpc>
                <a:spcPct val="110000"/>
              </a:lnSpc>
            </a:pP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800" b="1">
                <a:sym typeface="+mn-ea"/>
              </a:rPr>
              <a:t>Variables</a:t>
            </a:r>
            <a:r>
              <a:rPr lang="en-US" altLang="zh-CN" sz="2800">
                <a:sym typeface="+mn-ea"/>
              </a:rPr>
              <a:t>: different regions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800" b="1">
                <a:sym typeface="+mn-ea"/>
              </a:rPr>
              <a:t>Domains</a:t>
            </a:r>
            <a:r>
              <a:rPr lang="en-US" altLang="zh-CN" sz="2800">
                <a:sym typeface="+mn-ea"/>
              </a:rPr>
              <a:t>: colors</a:t>
            </a:r>
            <a:endParaRPr lang="en-US" altLang="zh-CN" sz="2800">
              <a:sym typeface="+mn-ea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" cstate="print"/>
          <a:srcRect l="1140" t="1105"/>
          <a:stretch>
            <a:fillRect/>
          </a:stretch>
        </p:blipFill>
        <p:spPr bwMode="auto">
          <a:xfrm>
            <a:off x="6409055" y="2754317"/>
            <a:ext cx="3081832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Example: Map-Coloring Problem</a:t>
            </a:r>
            <a:endParaRPr lang="en-US" altLang="zh-CN"/>
          </a:p>
        </p:txBody>
      </p:sp>
      <p:pic>
        <p:nvPicPr>
          <p:cNvPr id="4" name="Picture 3" descr="Screen Shot 2022-07-24 at 6.10.5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5" y="2790190"/>
            <a:ext cx="2935723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 General Purpose CSP Algorithm</a:t>
            </a:r>
            <a:endParaRPr lang="en-US"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521970" y="1825625"/>
            <a:ext cx="11213465" cy="5086985"/>
          </a:xfrm>
        </p:spPr>
        <p:txBody>
          <a:bodyPr>
            <a:no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If all values have been successfully assigned then stop, else go on to 2.</a:t>
            </a:r>
            <a:endParaRPr lang="en-US" sz="24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Apply the </a:t>
            </a:r>
            <a:r>
              <a:rPr lang="en-US" sz="2400" b="1"/>
              <a:t>consistency enforcing procedure</a:t>
            </a:r>
            <a:r>
              <a:rPr lang="en-US" sz="2400"/>
              <a:t> (e.g. </a:t>
            </a:r>
            <a:r>
              <a:rPr lang="en-US" sz="2400" b="1"/>
              <a:t>forward checking</a:t>
            </a:r>
            <a:r>
              <a:rPr lang="en-US" sz="2400"/>
              <a:t> if feeling computationally mean, or </a:t>
            </a:r>
            <a:r>
              <a:rPr lang="en-US" sz="2400" b="1"/>
              <a:t>constraint propagation</a:t>
            </a:r>
            <a:r>
              <a:rPr lang="en-US" sz="2400"/>
              <a:t> if extravagant.)</a:t>
            </a:r>
            <a:endParaRPr lang="en-US" sz="24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If a deadend is detected then backtrack (e.g., DFS-type backtrack.). Else go on to step 4.</a:t>
            </a:r>
            <a:endParaRPr lang="en-US" sz="24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Select the next variable to be assigned (using your </a:t>
            </a:r>
            <a:r>
              <a:rPr lang="en-US" sz="2400" b="1"/>
              <a:t>variable ordering heuristic</a:t>
            </a:r>
            <a:r>
              <a:rPr lang="en-US" sz="2400"/>
              <a:t>)</a:t>
            </a:r>
            <a:endParaRPr lang="en-US" sz="24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Select a promising value (using your </a:t>
            </a:r>
            <a:r>
              <a:rPr lang="en-US" sz="2400" b="1"/>
              <a:t>value ordering heuristic</a:t>
            </a:r>
            <a:r>
              <a:rPr lang="en-US" sz="2400"/>
              <a:t>)</a:t>
            </a:r>
            <a:endParaRPr lang="en-US" sz="24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/>
              <a:t>Create a new search state. Cache the info you need for backtracking. And go back to 1.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 Local Search for CSPs</a:t>
            </a:r>
            <a:endParaRPr lang="en-US"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38200" y="1825625"/>
            <a:ext cx="10515600" cy="5075555"/>
          </a:xfrm>
        </p:spPr>
        <p:txBody>
          <a:bodyPr>
            <a:noAutofit/>
          </a:bodyPr>
          <a:p>
            <a:r>
              <a:rPr lang="en-US">
                <a:solidFill>
                  <a:srgbClr val="FF0000"/>
                </a:solidFill>
              </a:rPr>
              <a:t>Hill-climbing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simulated annealing</a:t>
            </a:r>
            <a:r>
              <a:rPr lang="en-US"/>
              <a:t> typically work with </a:t>
            </a:r>
            <a:r>
              <a:rPr lang="zh-CN" altLang="en-US"/>
              <a:t>“</a:t>
            </a:r>
            <a:r>
              <a:rPr lang="en-US" altLang="zh-CN"/>
              <a:t>complete</a:t>
            </a:r>
            <a:r>
              <a:rPr lang="zh-CN" altLang="en-US"/>
              <a:t>” </a:t>
            </a:r>
            <a:r>
              <a:rPr lang="en-US" altLang="zh-CN"/>
              <a:t>states, i.e., all variables assigned</a:t>
            </a:r>
            <a:endParaRPr lang="en-US" altLang="zh-CN"/>
          </a:p>
          <a:p>
            <a:r>
              <a:rPr lang="en-US" altLang="zh-CN"/>
              <a:t>To apply to CSPs: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allow states with unsatisfied constraints operators </a:t>
            </a:r>
            <a:r>
              <a:rPr lang="en-US" altLang="zh-CN">
                <a:solidFill>
                  <a:srgbClr val="FF0000"/>
                </a:solidFill>
              </a:rPr>
              <a:t>reassign</a:t>
            </a:r>
            <a:r>
              <a:rPr lang="en-US" altLang="zh-CN"/>
              <a:t> variable values</a:t>
            </a:r>
            <a:endParaRPr lang="en-US" altLang="zh-CN"/>
          </a:p>
          <a:p>
            <a:r>
              <a:rPr lang="en-US" altLang="zh-CN" b="1"/>
              <a:t>Variable selection</a:t>
            </a:r>
            <a:r>
              <a:rPr lang="en-US" altLang="zh-CN"/>
              <a:t>: randomly select any conflicted variable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b="1"/>
              <a:t>Value selection</a:t>
            </a:r>
            <a:r>
              <a:rPr lang="en-US" altLang="zh-CN"/>
              <a:t> by </a:t>
            </a:r>
            <a:r>
              <a:rPr lang="en-US" altLang="zh-CN">
                <a:solidFill>
                  <a:srgbClr val="FF0000"/>
                </a:solidFill>
              </a:rPr>
              <a:t>min-conflicts</a:t>
            </a:r>
            <a:r>
              <a:rPr lang="en-US" altLang="zh-CN"/>
              <a:t> heuristic: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Choose value that violates the fewest constraints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i.e., hill-climb with h(n) = total number of violated constraints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 Example: 4-Queens</a:t>
            </a:r>
            <a:endParaRPr lang="en-US"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38200" y="1825625"/>
            <a:ext cx="10515600" cy="5521960"/>
          </a:xfrm>
        </p:spPr>
        <p:txBody>
          <a:bodyPr/>
          <a:p>
            <a:r>
              <a:rPr lang="en-US" altLang="zh-CN" b="1"/>
              <a:t>States</a:t>
            </a:r>
            <a:r>
              <a:rPr lang="en-US" altLang="zh-CN"/>
              <a:t>: 4 queens in 4 columns (256 states)</a:t>
            </a:r>
            <a:endParaRPr lang="en-US" altLang="zh-CN"/>
          </a:p>
          <a:p>
            <a:r>
              <a:rPr lang="en-US" altLang="zh-CN" b="1"/>
              <a:t>Actions</a:t>
            </a:r>
            <a:r>
              <a:rPr lang="en-US" altLang="zh-CN"/>
              <a:t>: move queen in column</a:t>
            </a:r>
            <a:endParaRPr lang="en-US" altLang="zh-CN"/>
          </a:p>
          <a:p>
            <a:r>
              <a:rPr lang="en-US" altLang="zh-CN" b="1"/>
              <a:t>Goal test</a:t>
            </a:r>
            <a:r>
              <a:rPr lang="en-US" altLang="zh-CN"/>
              <a:t>: no attacks</a:t>
            </a:r>
            <a:endParaRPr lang="en-US" altLang="zh-CN"/>
          </a:p>
          <a:p>
            <a:r>
              <a:rPr lang="en-US" altLang="zh-CN" b="1"/>
              <a:t>Evaluation</a:t>
            </a:r>
            <a:r>
              <a:rPr lang="en-US" altLang="zh-CN"/>
              <a:t>: h(n) = number of attacks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Give random inital state, can solve n-queens in almost constant time for arbirary n with high probability (e.g., n = 10,000,000)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Picture 4" descr="Screen Shot 2022-09-08 at 3.05.4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535" y="3776980"/>
            <a:ext cx="4995385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Constraint Satisfication Problems (CSP)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340"/>
          </a:xfrm>
        </p:spPr>
        <p:txBody>
          <a:bodyPr>
            <a:normAutofit lnSpcReduction="10000"/>
          </a:bodyPr>
          <a:p>
            <a:r>
              <a:rPr lang="en-US" altLang="zh-CN" sz="2400"/>
              <a:t>A </a:t>
            </a:r>
            <a:r>
              <a:rPr lang="en-US" altLang="zh-CN" sz="2400" b="1"/>
              <a:t>powerful</a:t>
            </a:r>
            <a:r>
              <a:rPr lang="en-US" altLang="zh-CN" sz="2400"/>
              <a:t> representation for (discrete) search problems.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 </a:t>
            </a:r>
            <a:r>
              <a:rPr lang="en-US" altLang="zh-CN" sz="2400">
                <a:solidFill>
                  <a:srgbClr val="0000FF"/>
                </a:solidFill>
              </a:rPr>
              <a:t>Constraint Satisfication Problem</a:t>
            </a:r>
            <a:r>
              <a:rPr lang="en-US" altLang="zh-CN" sz="2400"/>
              <a:t> (CSP) is defined by: 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r>
              <a:rPr lang="en-US" altLang="zh-CN" sz="2400"/>
              <a:t> is a set of n variables X</a:t>
            </a:r>
            <a:r>
              <a:rPr lang="en-US" altLang="zh-CN" sz="2400" baseline="-25000"/>
              <a:t>1</a:t>
            </a:r>
            <a:r>
              <a:rPr lang="en-US" altLang="zh-CN" sz="2400"/>
              <a:t>, X</a:t>
            </a:r>
            <a:r>
              <a:rPr lang="en-US" altLang="zh-CN" sz="2400" baseline="-25000"/>
              <a:t>2</a:t>
            </a:r>
            <a:r>
              <a:rPr lang="en-US" altLang="zh-CN" sz="2400"/>
              <a:t>, ...., X</a:t>
            </a:r>
            <a:r>
              <a:rPr lang="en-US" altLang="zh-CN" sz="2400" baseline="-25000"/>
              <a:t>n</a:t>
            </a:r>
            <a:r>
              <a:rPr lang="en-US" altLang="zh-CN" sz="2400"/>
              <a:t>, each defined by a finite domain D</a:t>
            </a:r>
            <a:r>
              <a:rPr lang="en-US" altLang="zh-CN" sz="2400" baseline="-25000"/>
              <a:t>1</a:t>
            </a:r>
            <a:r>
              <a:rPr lang="en-US" altLang="zh-CN" sz="2400"/>
              <a:t>, D</a:t>
            </a:r>
            <a:r>
              <a:rPr lang="en-US" altLang="zh-CN" sz="2400" baseline="-25000"/>
              <a:t>2</a:t>
            </a:r>
            <a:r>
              <a:rPr lang="en-US" altLang="zh-CN" sz="2400"/>
              <a:t>, ..., D</a:t>
            </a:r>
            <a:r>
              <a:rPr lang="en-US" altLang="zh-CN" sz="2400" baseline="-25000"/>
              <a:t>n </a:t>
            </a:r>
            <a:r>
              <a:rPr lang="en-US" altLang="zh-CN" sz="2400"/>
              <a:t>of possble values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C</a:t>
            </a:r>
            <a:r>
              <a:rPr lang="en-US" altLang="zh-CN" sz="2400"/>
              <a:t> is a set of constraints C</a:t>
            </a:r>
            <a:r>
              <a:rPr lang="en-US" altLang="zh-CN" sz="2400" baseline="-25000"/>
              <a:t>1</a:t>
            </a:r>
            <a:r>
              <a:rPr lang="en-US" altLang="zh-CN" sz="2400"/>
              <a:t>, C</a:t>
            </a:r>
            <a:r>
              <a:rPr lang="en-US" altLang="zh-CN" sz="2400" baseline="-25000"/>
              <a:t>2</a:t>
            </a:r>
            <a:r>
              <a:rPr lang="en-US" altLang="zh-CN" sz="2400"/>
              <a:t>, ..., C</a:t>
            </a:r>
            <a:r>
              <a:rPr lang="en-US" altLang="zh-CN" sz="2400" baseline="-25000"/>
              <a:t>m</a:t>
            </a:r>
            <a:r>
              <a:rPr lang="en-US" altLang="zh-CN" sz="2400"/>
              <a:t>. Each C</a:t>
            </a:r>
            <a:r>
              <a:rPr lang="en-US" altLang="zh-CN" sz="2400" baseline="-25000"/>
              <a:t>i </a:t>
            </a:r>
            <a:r>
              <a:rPr lang="en-US" altLang="zh-CN" sz="2400"/>
              <a:t>involves some subset of the variables; specifices the allowable combinations of values for that subset.</a:t>
            </a:r>
            <a:endParaRPr lang="en-US" altLang="zh-CN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	A </a:t>
            </a:r>
            <a:r>
              <a:rPr lang="en-US" altLang="zh-CN" sz="2400" b="1">
                <a:solidFill>
                  <a:srgbClr val="FF0000"/>
                </a:solidFill>
              </a:rPr>
              <a:t>solution</a:t>
            </a:r>
            <a:r>
              <a:rPr lang="en-US" altLang="zh-CN" sz="2400"/>
              <a:t> is an assigment of values to the variables that </a:t>
            </a:r>
            <a:r>
              <a:rPr lang="en-US" altLang="zh-CN" sz="2400" b="1"/>
              <a:t>satisfies all constraints.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Cyptarithmetic as a CSP</a:t>
            </a:r>
            <a:endParaRPr lang="en-US"/>
          </a:p>
        </p:txBody>
      </p:sp>
      <p:pic>
        <p:nvPicPr>
          <p:cNvPr id="7" name="Picture 6" descr="Screen Shot 2022-07-24 at 9.09.1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9940" y="2097405"/>
            <a:ext cx="2025184" cy="26640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920865" cy="4752340"/>
          </a:xfrm>
        </p:spPr>
        <p:txBody>
          <a:bodyPr>
            <a:normAutofit/>
          </a:bodyPr>
          <a:p>
            <a:r>
              <a:rPr lang="en-US" altLang="zh-CN" sz="2800">
                <a:solidFill>
                  <a:srgbClr val="0000FF"/>
                </a:solidFill>
              </a:rPr>
              <a:t>Variables: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400"/>
              <a:t>	F O U R T W C</a:t>
            </a:r>
            <a:r>
              <a:rPr lang="en-US" altLang="zh-CN" sz="2400" baseline="-25000">
                <a:sym typeface="+mn-ea"/>
              </a:rPr>
              <a:t>1 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2 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3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>
                <a:solidFill>
                  <a:srgbClr val="0000FF"/>
                </a:solidFill>
              </a:rPr>
              <a:t>Domains: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{0, 1, 2, 3, 4, 5, 6, 7, 8, 9}</a:t>
            </a:r>
            <a:endParaRPr lang="en-US" altLang="zh-CN" sz="2400"/>
          </a:p>
          <a:p>
            <a:r>
              <a:rPr lang="en-US" altLang="zh-CN">
                <a:solidFill>
                  <a:srgbClr val="0000FF"/>
                </a:solidFill>
              </a:rPr>
              <a:t>Constraints: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O + O = R + 10 * C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/>
              <a:t>	C</a:t>
            </a:r>
            <a:r>
              <a:rPr lang="en-US" altLang="zh-CN" sz="2400" baseline="-25000">
                <a:sym typeface="+mn-ea"/>
              </a:rPr>
              <a:t>1 </a:t>
            </a:r>
            <a:r>
              <a:rPr lang="en-US" altLang="zh-CN" sz="2400">
                <a:sym typeface="+mn-ea"/>
              </a:rPr>
              <a:t>+ W + W = U + 10 * C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 baseline="-25000"/>
              <a:t>	</a:t>
            </a:r>
            <a:r>
              <a:rPr lang="en-US" altLang="zh-CN" sz="2400"/>
              <a:t>C</a:t>
            </a:r>
            <a:r>
              <a:rPr lang="en-US" altLang="zh-CN" sz="2400" baseline="-25000"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T + T = O + 10 *  C</a:t>
            </a:r>
            <a:r>
              <a:rPr lang="en-US" altLang="zh-CN" sz="2400" baseline="-25000">
                <a:sym typeface="+mn-ea"/>
              </a:rPr>
              <a:t>3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 baseline="-25000"/>
              <a:t>	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3 </a:t>
            </a:r>
            <a:r>
              <a:rPr lang="en-US" altLang="zh-CN" sz="2400">
                <a:sym typeface="+mn-ea"/>
              </a:rPr>
              <a:t>= F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alldiff</a:t>
            </a:r>
            <a:r>
              <a:rPr lang="en-US" altLang="zh-CN" sz="2400">
                <a:sym typeface="+mn-ea"/>
              </a:rPr>
              <a:t>(F, O, U, R, T, W)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Cyptarithmetic Constraint Graph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920865" cy="4752340"/>
          </a:xfrm>
        </p:spPr>
        <p:txBody>
          <a:bodyPr>
            <a:normAutofit/>
          </a:bodyPr>
          <a:p>
            <a:r>
              <a:rPr lang="en-US" altLang="zh-CN" sz="2800">
                <a:solidFill>
                  <a:srgbClr val="0000FF"/>
                </a:solidFill>
              </a:rPr>
              <a:t>Variables: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F O U R T W C</a:t>
            </a:r>
            <a:r>
              <a:rPr lang="en-US" altLang="zh-CN" sz="2400" baseline="-25000">
                <a:sym typeface="+mn-ea"/>
              </a:rPr>
              <a:t>1 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2 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>
                <a:solidFill>
                  <a:srgbClr val="0000FF"/>
                </a:solidFill>
              </a:rPr>
              <a:t>Domains: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{0, 1, 2, 3, 4, 5, 6, 7, 8, 9}</a:t>
            </a:r>
            <a:endParaRPr lang="en-US" altLang="zh-CN" sz="2400"/>
          </a:p>
          <a:p>
            <a:r>
              <a:rPr lang="en-US" altLang="zh-CN">
                <a:solidFill>
                  <a:srgbClr val="0000FF"/>
                </a:solidFill>
              </a:rPr>
              <a:t>Constraints: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O + O = R + 10 * C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/>
              <a:t>	C</a:t>
            </a:r>
            <a:r>
              <a:rPr lang="en-US" altLang="zh-CN" sz="2400" baseline="-25000">
                <a:sym typeface="+mn-ea"/>
              </a:rPr>
              <a:t>1 </a:t>
            </a:r>
            <a:r>
              <a:rPr lang="en-US" altLang="zh-CN" sz="2400">
                <a:sym typeface="+mn-ea"/>
              </a:rPr>
              <a:t>+ W + W = U + 10 * C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 baseline="-25000"/>
              <a:t>	</a:t>
            </a:r>
            <a:r>
              <a:rPr lang="en-US" altLang="zh-CN" sz="2400"/>
              <a:t>C</a:t>
            </a:r>
            <a:r>
              <a:rPr lang="en-US" altLang="zh-CN" sz="2400" baseline="-25000"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T + T = O + 10 *  C</a:t>
            </a:r>
            <a:r>
              <a:rPr lang="en-US" altLang="zh-CN" sz="2400" baseline="-25000">
                <a:sym typeface="+mn-ea"/>
              </a:rPr>
              <a:t>3</a:t>
            </a:r>
            <a:endParaRPr lang="en-US" altLang="zh-CN" sz="2400" baseline="-25000"/>
          </a:p>
          <a:p>
            <a:pPr marL="0" indent="0">
              <a:buNone/>
            </a:pPr>
            <a:r>
              <a:rPr lang="en-US" altLang="zh-CN" sz="2400" baseline="-25000"/>
              <a:t>	</a:t>
            </a:r>
            <a:r>
              <a:rPr lang="en-US" altLang="zh-CN" sz="2400">
                <a:sym typeface="+mn-ea"/>
              </a:rPr>
              <a:t>C</a:t>
            </a:r>
            <a:r>
              <a:rPr lang="en-US" altLang="zh-CN" sz="2400" baseline="-25000">
                <a:sym typeface="+mn-ea"/>
              </a:rPr>
              <a:t>3 </a:t>
            </a:r>
            <a:r>
              <a:rPr lang="en-US" altLang="zh-CN" sz="2400">
                <a:sym typeface="+mn-ea"/>
              </a:rPr>
              <a:t>= F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alldiff</a:t>
            </a:r>
            <a:r>
              <a:rPr lang="en-US" altLang="zh-CN" sz="2400">
                <a:sym typeface="+mn-ea"/>
              </a:rPr>
              <a:t>(F, O, U, R, T, W)</a:t>
            </a:r>
            <a:endParaRPr lang="en-US" altLang="zh-CN" sz="2400">
              <a:sym typeface="+mn-ea"/>
            </a:endParaRPr>
          </a:p>
        </p:txBody>
      </p:sp>
      <p:pic>
        <p:nvPicPr>
          <p:cNvPr id="3" name="Picture 2" descr="/Users/yunhui.guo/Desktop/Screen Shot 2022-09-08 at 9.56.27 PM.pngScreen Shot 2022-09-08 at 9.56.27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98958" y="2383790"/>
            <a:ext cx="421767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Map-Coloring Problem</a:t>
            </a:r>
            <a:endParaRPr lang="en-US"/>
          </a:p>
        </p:txBody>
      </p:sp>
      <p:pic>
        <p:nvPicPr>
          <p:cNvPr id="4" name="Picture 3" descr="Screen Shot 2022-07-24 at 6.10.5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1959610"/>
            <a:ext cx="4110012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</p:spPr>
            <p:txBody>
              <a:bodyPr>
                <a:normAutofit/>
              </a:bodyPr>
              <a:p>
                <a:r>
                  <a:rPr lang="en-US" altLang="zh-CN" sz="2800">
                    <a:solidFill>
                      <a:srgbClr val="0000FF"/>
                    </a:solidFill>
                  </a:rPr>
                  <a:t>Variables: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400"/>
                  <a:t>	WA, NT, Q, NSW, V, SA, T </a:t>
                </a:r>
                <a:endParaRPr lang="en-US" altLang="zh-CN" sz="2400"/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Domains: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{red</a:t>
                </a:r>
                <a:r>
                  <a:rPr lang="en-US" altLang="zh-CN" sz="2400"/>
                  <a:t>, </a:t>
                </a:r>
                <a:r>
                  <a:rPr lang="en-US" altLang="zh-CN" sz="2400">
                    <a:solidFill>
                      <a:srgbClr val="00B050"/>
                    </a:solidFill>
                  </a:rPr>
                  <a:t>green</a:t>
                </a:r>
                <a:r>
                  <a:rPr lang="en-US" altLang="zh-CN" sz="2400"/>
                  <a:t>, 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blue</a:t>
                </a:r>
                <a:r>
                  <a:rPr lang="en-US" altLang="zh-CN" sz="2400"/>
                  <a:t>}</a:t>
                </a:r>
                <a:endParaRPr lang="en-US" altLang="zh-CN" sz="2400"/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Constraints: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Adjacent regions must have </a:t>
                </a:r>
                <a:r>
                  <a:rPr lang="en-US" altLang="zh-CN" sz="2400" b="1"/>
                  <a:t>diffe-</a:t>
                </a:r>
                <a:endParaRPr lang="en-US" altLang="zh-CN" sz="2400" b="1"/>
              </a:p>
              <a:p>
                <a:pPr marL="0" indent="0">
                  <a:buNone/>
                </a:pPr>
                <a:r>
                  <a:rPr lang="en-US" altLang="zh-CN" sz="2400" b="1">
                    <a:sym typeface="+mn-ea"/>
                  </a:rPr>
                  <a:t>	rent</a:t>
                </a:r>
                <a:r>
                  <a:rPr lang="en-US" altLang="zh-CN" sz="2400">
                    <a:sym typeface="+mn-ea"/>
                  </a:rPr>
                  <a:t> colors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Implicit: WA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≠</m:t>
                    </m:r>
                  </m:oMath>
                </a14:m>
                <a:r>
                  <a:rPr lang="en-US" altLang="zh-CN" sz="2400">
                    <a:sym typeface="+mn-ea"/>
                  </a:rPr>
                  <a:t> NT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Explicit: (WA, NT)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∈</m:t>
                    </m:r>
                  </m:oMath>
                </a14:m>
                <a:r>
                  <a:rPr lang="en-US" altLang="zh-CN" sz="2400">
                    <a:sym typeface="+mn-ea"/>
                  </a:rPr>
                  <a:t> {(red, green), {red, 			blue}, ...}</a:t>
                </a:r>
                <a:endParaRPr lang="en-US" altLang="zh-CN" sz="2400">
                  <a:sym typeface="+mn-ea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Constraint Graph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</p:spPr>
            <p:txBody>
              <a:bodyPr>
                <a:normAutofit/>
              </a:bodyPr>
              <a:p>
                <a:r>
                  <a:rPr lang="en-US" altLang="zh-CN" sz="2800">
                    <a:solidFill>
                      <a:srgbClr val="0000FF"/>
                    </a:solidFill>
                  </a:rPr>
                  <a:t>Variables: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400"/>
                  <a:t>	WA, NT, Q, NSW, V, SA, T </a:t>
                </a:r>
                <a:endParaRPr lang="en-US" altLang="zh-CN" sz="2400"/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Domains: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</a:t>
                </a:r>
                <a:r>
                  <a:rPr lang="en-US" altLang="zh-CN" sz="2400">
                    <a:solidFill>
                      <a:srgbClr val="FF0000"/>
                    </a:solidFill>
                    <a:sym typeface="+mn-ea"/>
                  </a:rPr>
                  <a:t>{red</a:t>
                </a:r>
                <a:r>
                  <a:rPr lang="en-US" altLang="zh-CN" sz="2400">
                    <a:sym typeface="+mn-ea"/>
                  </a:rPr>
                  <a:t>, </a:t>
                </a:r>
                <a:r>
                  <a:rPr lang="en-US" altLang="zh-CN" sz="2400">
                    <a:solidFill>
                      <a:srgbClr val="00B050"/>
                    </a:solidFill>
                    <a:sym typeface="+mn-ea"/>
                  </a:rPr>
                  <a:t>green</a:t>
                </a:r>
                <a:r>
                  <a:rPr lang="en-US" altLang="zh-CN" sz="2400">
                    <a:sym typeface="+mn-ea"/>
                  </a:rPr>
                  <a:t>, </a:t>
                </a:r>
                <a:r>
                  <a:rPr lang="en-US" altLang="zh-CN" sz="2400">
                    <a:solidFill>
                      <a:srgbClr val="0000FF"/>
                    </a:solidFill>
                    <a:sym typeface="+mn-ea"/>
                  </a:rPr>
                  <a:t>blue</a:t>
                </a:r>
                <a:r>
                  <a:rPr lang="en-US" altLang="zh-CN" sz="2400">
                    <a:sym typeface="+mn-ea"/>
                  </a:rPr>
                  <a:t>}</a:t>
                </a:r>
                <a:endParaRPr lang="en-US" altLang="zh-CN" sz="2400"/>
              </a:p>
              <a:p>
                <a:r>
                  <a:rPr lang="en-US" altLang="zh-CN">
                    <a:solidFill>
                      <a:srgbClr val="0000FF"/>
                    </a:solidFill>
                  </a:rPr>
                  <a:t>Constraints: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/>
                  <a:t>	Adjacent regions must have </a:t>
                </a:r>
                <a:r>
                  <a:rPr lang="en-US" altLang="zh-CN" sz="2400" b="1"/>
                  <a:t>diffe-</a:t>
                </a:r>
                <a:endParaRPr lang="en-US" altLang="zh-CN" sz="2400" b="1"/>
              </a:p>
              <a:p>
                <a:pPr marL="0" indent="0">
                  <a:buNone/>
                </a:pPr>
                <a:r>
                  <a:rPr lang="en-US" altLang="zh-CN" sz="2400" b="1">
                    <a:sym typeface="+mn-ea"/>
                  </a:rPr>
                  <a:t>	rent</a:t>
                </a:r>
                <a:r>
                  <a:rPr lang="en-US" altLang="zh-CN" sz="2400">
                    <a:sym typeface="+mn-ea"/>
                  </a:rPr>
                  <a:t> colors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Implicit: WA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≠</m:t>
                    </m:r>
                  </m:oMath>
                </a14:m>
                <a:r>
                  <a:rPr lang="en-US" altLang="zh-CN" sz="2400">
                    <a:sym typeface="+mn-ea"/>
                  </a:rPr>
                  <a:t> NT</a:t>
                </a:r>
                <a:endParaRPr lang="en-US" altLang="zh-CN" sz="24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sym typeface="+mn-ea"/>
                  </a:rPr>
                  <a:t>	Explicit: (WA, NT)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∈</m:t>
                    </m:r>
                  </m:oMath>
                </a14:m>
                <a:r>
                  <a:rPr lang="en-US" altLang="zh-CN" sz="2400">
                    <a:sym typeface="+mn-ea"/>
                  </a:rPr>
                  <a:t> {(red, green), {red, 			blue}, ...}</a:t>
                </a:r>
                <a:endParaRPr lang="en-US" altLang="zh-CN" sz="2400">
                  <a:sym typeface="+mn-ea"/>
                </a:endParaRPr>
              </a:p>
            </p:txBody>
          </p:sp>
        </mc:Choice>
        <mc:Fallback>
          <p:sp>
            <p:nvSpPr>
              <p:cNvPr id="8" name="Content Placeholder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0865" cy="47523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/Users/yunhui.guo/Desktop/Screen Shot 2022-09-09 at 10.28.25 AM.pngScreen Shot 2022-09-09 at 10.28.25 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78980" y="1965930"/>
            <a:ext cx="4110012" cy="3515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11029</Words>
  <Application>WPS Presentation</Application>
  <PresentationFormat>Widescreen</PresentationFormat>
  <Paragraphs>589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SimSun</vt:lpstr>
      <vt:lpstr>Wingdings</vt:lpstr>
      <vt:lpstr>Cambria Math</vt:lpstr>
      <vt:lpstr>Kingsoft Math</vt:lpstr>
      <vt:lpstr>Arial Bold</vt:lpstr>
      <vt:lpstr>Calibri</vt:lpstr>
      <vt:lpstr>Helvetica Neue</vt:lpstr>
      <vt:lpstr>Symbol</vt:lpstr>
      <vt:lpstr>Kingsoft Sign</vt:lpstr>
      <vt:lpstr>Times New Roman</vt:lpstr>
      <vt:lpstr>Calibri Light</vt:lpstr>
      <vt:lpstr>微软雅黑</vt:lpstr>
      <vt:lpstr>汉仪旗黑</vt:lpstr>
      <vt:lpstr>Arial Unicode MS</vt:lpstr>
      <vt:lpstr>宋体-简</vt:lpstr>
      <vt:lpstr>SimSun</vt:lpstr>
      <vt:lpstr>Office Theme</vt:lpstr>
      <vt:lpstr>Artificial Intelligence</vt:lpstr>
      <vt:lpstr>Standard Search Problem</vt:lpstr>
      <vt:lpstr>Constraint Satisfication Problems (CSP)</vt:lpstr>
      <vt:lpstr>Example: Map-Coloring Problem</vt:lpstr>
      <vt:lpstr>Constraint Satisfication Problems (CSP)</vt:lpstr>
      <vt:lpstr>Cyptarithmetic as a CSP</vt:lpstr>
      <vt:lpstr>Cyptarithmetic Constraint Graph</vt:lpstr>
      <vt:lpstr>Map-Coloring Problem</vt:lpstr>
      <vt:lpstr>Constraint Graph</vt:lpstr>
      <vt:lpstr>Map-Coloring Problem</vt:lpstr>
      <vt:lpstr>Varieties of CSPs</vt:lpstr>
      <vt:lpstr>Varieties of Constraints</vt:lpstr>
      <vt:lpstr>Real-World CSPs</vt:lpstr>
      <vt:lpstr>Constraint Satisfication Problems (CSP)</vt:lpstr>
      <vt:lpstr>How to View a CSP as a Search Problem?</vt:lpstr>
      <vt:lpstr>Backtracking Search</vt:lpstr>
      <vt:lpstr>The Backtracking Search Algorithm</vt:lpstr>
      <vt:lpstr>Backtracking Example</vt:lpstr>
      <vt:lpstr>The Backtracking Search Algorithm</vt:lpstr>
      <vt:lpstr> Improving Backtracking Efficiency</vt:lpstr>
      <vt:lpstr> Improving Backtracking Efficiency</vt:lpstr>
      <vt:lpstr> Variable Selection Heuristic 1: Most Constrained Variable</vt:lpstr>
      <vt:lpstr> Variable Selection Heuristic 1: Most Constrained Variable</vt:lpstr>
      <vt:lpstr> Variable Selection Heuristic 2: Most Constraining Variable</vt:lpstr>
      <vt:lpstr> Variable Selection Heuristic 2: Most Constraining Variable</vt:lpstr>
      <vt:lpstr> Improving Backtracking Efficiency</vt:lpstr>
      <vt:lpstr> Value Select Heuristic: Least Constraining Value</vt:lpstr>
      <vt:lpstr> Value Select Heuristic: Least Constraining Value</vt:lpstr>
      <vt:lpstr> Variable and Value Ordering Heuristics</vt:lpstr>
      <vt:lpstr> Improving Backtracking Efficiency</vt:lpstr>
      <vt:lpstr>Consistency-Enforcing Procedure 1: Forward Checking</vt:lpstr>
      <vt:lpstr>Consistency-Enforcing Procedure 2: Constraint Propagation</vt:lpstr>
      <vt:lpstr>Consistency-Enforcing Procedure 2: Constraint Propagation</vt:lpstr>
      <vt:lpstr>Arc Consistency</vt:lpstr>
      <vt:lpstr>Arc Consistency</vt:lpstr>
      <vt:lpstr>Arc Consistency</vt:lpstr>
      <vt:lpstr>Limitations of Arc Consistency</vt:lpstr>
      <vt:lpstr> K-Consistency</vt:lpstr>
      <vt:lpstr> Consistency-Enforcing Procedures</vt:lpstr>
      <vt:lpstr> General Purpose CSP Algorithm</vt:lpstr>
      <vt:lpstr> Local Search for CSPs</vt:lpstr>
      <vt:lpstr> Example: 4-Queens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yunhui.guo</dc:creator>
  <cp:lastModifiedBy>yunhui.guo</cp:lastModifiedBy>
  <cp:revision>938</cp:revision>
  <dcterms:created xsi:type="dcterms:W3CDTF">2022-09-15T21:49:33Z</dcterms:created>
  <dcterms:modified xsi:type="dcterms:W3CDTF">2022-09-15T21:49:33Z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1033-3.1.2.5330</vt:lpwstr>
  </property>
</Properties>
</file>