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89" autoAdjust="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91AC7-6B8C-483D-94EC-8E7997BDDC8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974EF-2457-4364-A99A-D4F16A705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구성해보려고 시도해봤습니다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생각을 하면 할수록 제가 너무 많은걸 부탁드리는 거</a:t>
            </a:r>
            <a:r>
              <a:rPr lang="ko-KR" altLang="en-US" baseline="0" dirty="0" smtClean="0"/>
              <a:t> 같아 최대한 심플하게 해두었습니다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보라색 원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폐기물의 발생 지점을 의미합니다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마우스 커서가 원 위에 위치했을 때 폐기물의 양이 표시되면 좋을 것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원 안의 알파벳은 </a:t>
            </a:r>
            <a:r>
              <a:rPr lang="en-US" altLang="ko-KR" baseline="0" dirty="0" smtClean="0"/>
              <a:t>Waste</a:t>
            </a:r>
            <a:r>
              <a:rPr lang="ko-KR" altLang="en-US" baseline="0" dirty="0" smtClean="0"/>
              <a:t>덩어리의 고유 이름을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다다음</a:t>
            </a:r>
            <a:r>
              <a:rPr lang="ko-KR" altLang="en-US" baseline="0" dirty="0" smtClean="0"/>
              <a:t> 페이지에서 사용될 예정입니다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초록색 원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폐기물 운반 업체의 위치입니다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마우스 커서가 원 위에 위치했을 때 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전화번호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폐기물 발생지점으로 부터의 거리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이동소요시간 등 간단한 정보가 표시되면 좋을 것 같습니다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원 안의 번호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baseline="0" dirty="0" smtClean="0"/>
              <a:t>파란색 원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폐기물 처리장의 위치입니다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마우스 커서가 원 위에 위치했을 때 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주소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전화번호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처리용량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폐기물 발생지점으로 부터의 거리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이동소요시간 등 간단한 정보가 표시되면 좋을 것 같습니다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원 안의 번호는 폐기물 발생지점으로 </a:t>
            </a:r>
            <a:r>
              <a:rPr lang="ko-KR" altLang="en-US" baseline="0" dirty="0" err="1" smtClean="0"/>
              <a:t>부터의</a:t>
            </a:r>
            <a:r>
              <a:rPr lang="ko-KR" altLang="en-US" baseline="0" dirty="0" smtClean="0"/>
              <a:t> 거리가 가까운 순서 입니다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는 폐기물 발생지점으로 </a:t>
            </a:r>
            <a:r>
              <a:rPr lang="ko-KR" altLang="en-US" baseline="0" dirty="0" err="1" smtClean="0"/>
              <a:t>부터의</a:t>
            </a:r>
            <a:r>
              <a:rPr lang="ko-KR" altLang="en-US" baseline="0" dirty="0" smtClean="0"/>
              <a:t> 거리가 가까운 순서 입니다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붉은색 선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이동경로 입니다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974EF-2457-4364-A99A-D4F16A7053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5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스크롤을 내리면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제가 </a:t>
            </a:r>
            <a:r>
              <a:rPr lang="ko-KR" altLang="en-US" baseline="0" dirty="0" err="1" smtClean="0"/>
              <a:t>드론으로</a:t>
            </a:r>
            <a:r>
              <a:rPr lang="ko-KR" altLang="en-US" baseline="0" dirty="0" smtClean="0"/>
              <a:t> 스캔한 현장의 모델이 나오면 </a:t>
            </a:r>
            <a:r>
              <a:rPr lang="ko-KR" altLang="en-US" baseline="0" dirty="0" err="1" smtClean="0"/>
              <a:t>좋을것</a:t>
            </a:r>
            <a:r>
              <a:rPr lang="ko-KR" altLang="en-US" baseline="0" dirty="0" smtClean="0"/>
              <a:t>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이는 제가 현재 뷰어로 보는 화면을 </a:t>
            </a:r>
            <a:r>
              <a:rPr lang="ko-KR" altLang="en-US" baseline="0" dirty="0" err="1" smtClean="0"/>
              <a:t>스샷으로</a:t>
            </a:r>
            <a:r>
              <a:rPr lang="ko-KR" altLang="en-US" baseline="0" dirty="0" smtClean="0"/>
              <a:t> 넣어도 </a:t>
            </a:r>
            <a:r>
              <a:rPr lang="ko-KR" altLang="en-US" baseline="0" dirty="0" err="1" smtClean="0"/>
              <a:t>될거</a:t>
            </a:r>
            <a:r>
              <a:rPr lang="ko-KR" altLang="en-US" baseline="0" dirty="0" smtClean="0"/>
              <a:t> 같기도 합니다</a:t>
            </a:r>
            <a:r>
              <a:rPr lang="en-US" altLang="ko-KR" baseline="0" dirty="0" smtClean="0"/>
              <a:t>..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974EF-2457-4364-A99A-D4F16A7053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0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다시 한번 스크롤을 내리면 폐기물 발생 정보와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운반업체에</a:t>
            </a:r>
            <a:r>
              <a:rPr lang="ko-KR" altLang="en-US" baseline="0" dirty="0" smtClean="0"/>
              <a:t> 대한 정보가 표 형식으로 나오면 </a:t>
            </a:r>
            <a:r>
              <a:rPr lang="ko-KR" altLang="en-US" baseline="0" dirty="0" err="1" smtClean="0"/>
              <a:t>좋을것</a:t>
            </a:r>
            <a:r>
              <a:rPr lang="ko-KR" altLang="en-US" baseline="0" dirty="0" smtClean="0"/>
              <a:t> 같습니다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첫번째 표</a:t>
            </a:r>
            <a:endParaRPr lang="en-US" altLang="ko-KR" baseline="0" dirty="0" smtClean="0"/>
          </a:p>
          <a:p>
            <a:r>
              <a:rPr lang="ko-KR" altLang="en-US" baseline="0" dirty="0" smtClean="0"/>
              <a:t>왼쪽부터 순서대로 순번</a:t>
            </a:r>
            <a:r>
              <a:rPr lang="en-US" altLang="ko-KR" baseline="0" dirty="0" smtClean="0"/>
              <a:t>(Waste </a:t>
            </a:r>
            <a:r>
              <a:rPr lang="ko-KR" altLang="en-US" baseline="0" dirty="0" smtClean="0"/>
              <a:t>덩어리 안에 있던 알파벳</a:t>
            </a:r>
            <a:r>
              <a:rPr lang="en-US" altLang="ko-KR" baseline="0" dirty="0" smtClean="0"/>
              <a:t>), </a:t>
            </a:r>
            <a:r>
              <a:rPr lang="ko-KR" altLang="en-US" baseline="0" dirty="0" err="1" smtClean="0"/>
              <a:t>한글주소</a:t>
            </a:r>
            <a:r>
              <a:rPr lang="en-US" altLang="ko-KR" baseline="0" dirty="0" smtClean="0"/>
              <a:t>, GPS</a:t>
            </a:r>
            <a:r>
              <a:rPr lang="ko-KR" altLang="en-US" baseline="0" dirty="0" smtClean="0"/>
              <a:t>좌표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폐기물의 양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부피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두번쨰</a:t>
            </a:r>
            <a:r>
              <a:rPr lang="ko-KR" altLang="en-US" baseline="0" dirty="0" smtClean="0"/>
              <a:t> 표</a:t>
            </a:r>
            <a:endParaRPr lang="en-US" altLang="ko-KR" baseline="0" dirty="0" smtClean="0"/>
          </a:p>
          <a:p>
            <a:r>
              <a:rPr lang="en-US" altLang="ko-KR" baseline="0" dirty="0" smtClean="0"/>
              <a:t>Index </a:t>
            </a:r>
            <a:r>
              <a:rPr lang="ko-KR" altLang="en-US" baseline="0" dirty="0" smtClean="0"/>
              <a:t>옆의 번호는 앞서 지도에서 표시된 초록색 원 안의 번호를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974EF-2457-4364-A99A-D4F16A7053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0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baseline="0" dirty="0" smtClean="0"/>
              <a:t>마지막페이지는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폐기물 </a:t>
            </a:r>
            <a:r>
              <a:rPr lang="ko-KR" altLang="en-US" baseline="0" dirty="0" err="1" smtClean="0"/>
              <a:t>적환장에</a:t>
            </a:r>
            <a:r>
              <a:rPr lang="ko-KR" altLang="en-US" baseline="0" dirty="0" smtClean="0"/>
              <a:t> 대한 정보와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총 소요시간을 보여주는 표를 부탁드립니다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가장 마지막 표에서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작업시작 시간은 처음 분석 시작시간으로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작업 종료시간은 </a:t>
            </a:r>
            <a:endParaRPr lang="en-US" altLang="ko-KR" baseline="0" dirty="0" smtClean="0"/>
          </a:p>
          <a:p>
            <a:r>
              <a:rPr lang="ko-KR" altLang="en-US" baseline="0" dirty="0" smtClean="0"/>
              <a:t>작업시작시간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소요시간 으로 기재 부탁드립니다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974EF-2457-4364-A99A-D4F16A7053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9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7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0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4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4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38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1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0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2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8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A4A9-EF68-4F93-A861-CF410A41F6A9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AACC-DEF0-4E0D-94C1-E3DF7ABC7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8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6" y="0"/>
            <a:ext cx="12193812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8589" y="547032"/>
            <a:ext cx="2160494" cy="593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" y="642469"/>
            <a:ext cx="12193812" cy="60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" y="0"/>
            <a:ext cx="12193812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8589" y="547032"/>
            <a:ext cx="2160494" cy="593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6" y="642469"/>
            <a:ext cx="12193812" cy="60250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906" y="642469"/>
            <a:ext cx="12193812" cy="6025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1675" y="990600"/>
            <a:ext cx="8248650" cy="29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Disaster Waste Clearance Planning Map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285875"/>
            <a:ext cx="8248650" cy="5122102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816598" y="3698570"/>
            <a:ext cx="179264" cy="179264"/>
          </a:xfrm>
          <a:prstGeom prst="ellipse">
            <a:avLst/>
          </a:prstGeom>
          <a:solidFill>
            <a:schemeClr val="accent6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3" name="타원 12"/>
          <p:cNvSpPr/>
          <p:nvPr/>
        </p:nvSpPr>
        <p:spPr>
          <a:xfrm>
            <a:off x="4199714" y="4852216"/>
            <a:ext cx="179264" cy="179264"/>
          </a:xfrm>
          <a:prstGeom prst="ellipse">
            <a:avLst/>
          </a:prstGeom>
          <a:solidFill>
            <a:schemeClr val="accent6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663077" y="2896560"/>
            <a:ext cx="1252538" cy="754291"/>
            <a:chOff x="3516199" y="2900693"/>
            <a:chExt cx="1252538" cy="75429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6199" y="2900693"/>
              <a:ext cx="1252538" cy="754291"/>
            </a:xfrm>
            <a:prstGeom prst="rect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570061" y="3326606"/>
              <a:ext cx="572407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27307" y="2914683"/>
              <a:ext cx="887543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err="1" smtClean="0">
                  <a:solidFill>
                    <a:schemeClr val="tx1"/>
                  </a:solidFill>
                </a:rPr>
                <a:t>운반업체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A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7346438" y="2679830"/>
            <a:ext cx="179264" cy="179264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9" name="타원 18"/>
          <p:cNvSpPr/>
          <p:nvPr/>
        </p:nvSpPr>
        <p:spPr>
          <a:xfrm>
            <a:off x="7750634" y="4768480"/>
            <a:ext cx="179264" cy="179264"/>
          </a:xfrm>
          <a:prstGeom prst="ellips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7525702" y="2900693"/>
            <a:ext cx="1252538" cy="754291"/>
            <a:chOff x="3516199" y="2900693"/>
            <a:chExt cx="1252538" cy="75429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16199" y="2900693"/>
              <a:ext cx="1252538" cy="754291"/>
            </a:xfrm>
            <a:prstGeom prst="rect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</p:pic>
        <p:sp>
          <p:nvSpPr>
            <p:cNvPr id="22" name="직사각형 21"/>
            <p:cNvSpPr/>
            <p:nvPr/>
          </p:nvSpPr>
          <p:spPr>
            <a:xfrm>
              <a:off x="3570061" y="3326606"/>
              <a:ext cx="572407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27307" y="2914683"/>
              <a:ext cx="887543" cy="1166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처리장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A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>
            <a:off x="5021580" y="3463426"/>
            <a:ext cx="1752600" cy="453254"/>
          </a:xfrm>
          <a:custGeom>
            <a:avLst/>
            <a:gdLst>
              <a:gd name="connsiteX0" fmla="*/ 0 w 1752600"/>
              <a:gd name="connsiteY0" fmla="*/ 399914 h 453254"/>
              <a:gd name="connsiteX1" fmla="*/ 91440 w 1752600"/>
              <a:gd name="connsiteY1" fmla="*/ 384674 h 453254"/>
              <a:gd name="connsiteX2" fmla="*/ 114300 w 1752600"/>
              <a:gd name="connsiteY2" fmla="*/ 377054 h 453254"/>
              <a:gd name="connsiteX3" fmla="*/ 167640 w 1752600"/>
              <a:gd name="connsiteY3" fmla="*/ 331334 h 453254"/>
              <a:gd name="connsiteX4" fmla="*/ 220980 w 1752600"/>
              <a:gd name="connsiteY4" fmla="*/ 277994 h 453254"/>
              <a:gd name="connsiteX5" fmla="*/ 228600 w 1752600"/>
              <a:gd name="connsiteY5" fmla="*/ 64634 h 453254"/>
              <a:gd name="connsiteX6" fmla="*/ 236220 w 1752600"/>
              <a:gd name="connsiteY6" fmla="*/ 3674 h 453254"/>
              <a:gd name="connsiteX7" fmla="*/ 312420 w 1752600"/>
              <a:gd name="connsiteY7" fmla="*/ 18914 h 453254"/>
              <a:gd name="connsiteX8" fmla="*/ 365760 w 1752600"/>
              <a:gd name="connsiteY8" fmla="*/ 72254 h 453254"/>
              <a:gd name="connsiteX9" fmla="*/ 419100 w 1752600"/>
              <a:gd name="connsiteY9" fmla="*/ 133214 h 453254"/>
              <a:gd name="connsiteX10" fmla="*/ 449580 w 1752600"/>
              <a:gd name="connsiteY10" fmla="*/ 140834 h 453254"/>
              <a:gd name="connsiteX11" fmla="*/ 502920 w 1752600"/>
              <a:gd name="connsiteY11" fmla="*/ 171314 h 453254"/>
              <a:gd name="connsiteX12" fmla="*/ 525780 w 1752600"/>
              <a:gd name="connsiteY12" fmla="*/ 186554 h 453254"/>
              <a:gd name="connsiteX13" fmla="*/ 556260 w 1752600"/>
              <a:gd name="connsiteY13" fmla="*/ 209414 h 453254"/>
              <a:gd name="connsiteX14" fmla="*/ 586740 w 1752600"/>
              <a:gd name="connsiteY14" fmla="*/ 217034 h 453254"/>
              <a:gd name="connsiteX15" fmla="*/ 662940 w 1752600"/>
              <a:gd name="connsiteY15" fmla="*/ 232274 h 453254"/>
              <a:gd name="connsiteX16" fmla="*/ 701040 w 1752600"/>
              <a:gd name="connsiteY16" fmla="*/ 247514 h 453254"/>
              <a:gd name="connsiteX17" fmla="*/ 731520 w 1752600"/>
              <a:gd name="connsiteY17" fmla="*/ 255134 h 453254"/>
              <a:gd name="connsiteX18" fmla="*/ 754380 w 1752600"/>
              <a:gd name="connsiteY18" fmla="*/ 270374 h 453254"/>
              <a:gd name="connsiteX19" fmla="*/ 777240 w 1752600"/>
              <a:gd name="connsiteY19" fmla="*/ 277994 h 453254"/>
              <a:gd name="connsiteX20" fmla="*/ 838200 w 1752600"/>
              <a:gd name="connsiteY20" fmla="*/ 308474 h 453254"/>
              <a:gd name="connsiteX21" fmla="*/ 914400 w 1752600"/>
              <a:gd name="connsiteY21" fmla="*/ 331334 h 453254"/>
              <a:gd name="connsiteX22" fmla="*/ 990600 w 1752600"/>
              <a:gd name="connsiteY22" fmla="*/ 354194 h 453254"/>
              <a:gd name="connsiteX23" fmla="*/ 1196340 w 1752600"/>
              <a:gd name="connsiteY23" fmla="*/ 361814 h 453254"/>
              <a:gd name="connsiteX24" fmla="*/ 1402080 w 1752600"/>
              <a:gd name="connsiteY24" fmla="*/ 377054 h 453254"/>
              <a:gd name="connsiteX25" fmla="*/ 1485900 w 1752600"/>
              <a:gd name="connsiteY25" fmla="*/ 384674 h 453254"/>
              <a:gd name="connsiteX26" fmla="*/ 1508760 w 1752600"/>
              <a:gd name="connsiteY26" fmla="*/ 399914 h 453254"/>
              <a:gd name="connsiteX27" fmla="*/ 1691640 w 1752600"/>
              <a:gd name="connsiteY27" fmla="*/ 415154 h 453254"/>
              <a:gd name="connsiteX28" fmla="*/ 1706880 w 1752600"/>
              <a:gd name="connsiteY28" fmla="*/ 438014 h 453254"/>
              <a:gd name="connsiteX29" fmla="*/ 1752600 w 1752600"/>
              <a:gd name="connsiteY29" fmla="*/ 453254 h 45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52600" h="453254">
                <a:moveTo>
                  <a:pt x="0" y="399914"/>
                </a:moveTo>
                <a:cubicBezTo>
                  <a:pt x="30480" y="394834"/>
                  <a:pt x="61140" y="390734"/>
                  <a:pt x="91440" y="384674"/>
                </a:cubicBezTo>
                <a:cubicBezTo>
                  <a:pt x="99316" y="383099"/>
                  <a:pt x="107326" y="381039"/>
                  <a:pt x="114300" y="377054"/>
                </a:cubicBezTo>
                <a:cubicBezTo>
                  <a:pt x="145852" y="359025"/>
                  <a:pt x="142206" y="353589"/>
                  <a:pt x="167640" y="331334"/>
                </a:cubicBezTo>
                <a:cubicBezTo>
                  <a:pt x="218321" y="286988"/>
                  <a:pt x="193661" y="318973"/>
                  <a:pt x="220980" y="277994"/>
                </a:cubicBezTo>
                <a:cubicBezTo>
                  <a:pt x="223520" y="206874"/>
                  <a:pt x="224652" y="135690"/>
                  <a:pt x="228600" y="64634"/>
                </a:cubicBezTo>
                <a:cubicBezTo>
                  <a:pt x="229736" y="44187"/>
                  <a:pt x="218242" y="13480"/>
                  <a:pt x="236220" y="3674"/>
                </a:cubicBezTo>
                <a:cubicBezTo>
                  <a:pt x="258960" y="-8730"/>
                  <a:pt x="287020" y="13834"/>
                  <a:pt x="312420" y="18914"/>
                </a:cubicBezTo>
                <a:cubicBezTo>
                  <a:pt x="330200" y="36694"/>
                  <a:pt x="350673" y="52138"/>
                  <a:pt x="365760" y="72254"/>
                </a:cubicBezTo>
                <a:cubicBezTo>
                  <a:pt x="378776" y="89609"/>
                  <a:pt x="400530" y="121608"/>
                  <a:pt x="419100" y="133214"/>
                </a:cubicBezTo>
                <a:cubicBezTo>
                  <a:pt x="427981" y="138765"/>
                  <a:pt x="439420" y="138294"/>
                  <a:pt x="449580" y="140834"/>
                </a:cubicBezTo>
                <a:cubicBezTo>
                  <a:pt x="505275" y="177964"/>
                  <a:pt x="435245" y="132643"/>
                  <a:pt x="502920" y="171314"/>
                </a:cubicBezTo>
                <a:cubicBezTo>
                  <a:pt x="510871" y="175858"/>
                  <a:pt x="518328" y="181231"/>
                  <a:pt x="525780" y="186554"/>
                </a:cubicBezTo>
                <a:cubicBezTo>
                  <a:pt x="536114" y="193936"/>
                  <a:pt x="544901" y="203734"/>
                  <a:pt x="556260" y="209414"/>
                </a:cubicBezTo>
                <a:cubicBezTo>
                  <a:pt x="565627" y="214098"/>
                  <a:pt x="576670" y="214157"/>
                  <a:pt x="586740" y="217034"/>
                </a:cubicBezTo>
                <a:cubicBezTo>
                  <a:pt x="639938" y="232234"/>
                  <a:pt x="571910" y="219270"/>
                  <a:pt x="662940" y="232274"/>
                </a:cubicBezTo>
                <a:cubicBezTo>
                  <a:pt x="675640" y="237354"/>
                  <a:pt x="688064" y="243189"/>
                  <a:pt x="701040" y="247514"/>
                </a:cubicBezTo>
                <a:cubicBezTo>
                  <a:pt x="710975" y="250826"/>
                  <a:pt x="721894" y="251009"/>
                  <a:pt x="731520" y="255134"/>
                </a:cubicBezTo>
                <a:cubicBezTo>
                  <a:pt x="739938" y="258742"/>
                  <a:pt x="746189" y="266278"/>
                  <a:pt x="754380" y="270374"/>
                </a:cubicBezTo>
                <a:cubicBezTo>
                  <a:pt x="761564" y="273966"/>
                  <a:pt x="769928" y="274670"/>
                  <a:pt x="777240" y="277994"/>
                </a:cubicBezTo>
                <a:cubicBezTo>
                  <a:pt x="797922" y="287395"/>
                  <a:pt x="816160" y="302964"/>
                  <a:pt x="838200" y="308474"/>
                </a:cubicBezTo>
                <a:cubicBezTo>
                  <a:pt x="868139" y="315959"/>
                  <a:pt x="883480" y="318966"/>
                  <a:pt x="914400" y="331334"/>
                </a:cubicBezTo>
                <a:cubicBezTo>
                  <a:pt x="942361" y="342518"/>
                  <a:pt x="960074" y="352286"/>
                  <a:pt x="990600" y="354194"/>
                </a:cubicBezTo>
                <a:cubicBezTo>
                  <a:pt x="1059093" y="358475"/>
                  <a:pt x="1127760" y="359274"/>
                  <a:pt x="1196340" y="361814"/>
                </a:cubicBezTo>
                <a:cubicBezTo>
                  <a:pt x="1311177" y="378219"/>
                  <a:pt x="1200179" y="364028"/>
                  <a:pt x="1402080" y="377054"/>
                </a:cubicBezTo>
                <a:cubicBezTo>
                  <a:pt x="1430077" y="378860"/>
                  <a:pt x="1457960" y="382134"/>
                  <a:pt x="1485900" y="384674"/>
                </a:cubicBezTo>
                <a:cubicBezTo>
                  <a:pt x="1493520" y="389754"/>
                  <a:pt x="1499673" y="398778"/>
                  <a:pt x="1508760" y="399914"/>
                </a:cubicBezTo>
                <a:cubicBezTo>
                  <a:pt x="1739219" y="428721"/>
                  <a:pt x="1608732" y="387518"/>
                  <a:pt x="1691640" y="415154"/>
                </a:cubicBezTo>
                <a:cubicBezTo>
                  <a:pt x="1696720" y="422774"/>
                  <a:pt x="1699114" y="433160"/>
                  <a:pt x="1706880" y="438014"/>
                </a:cubicBezTo>
                <a:cubicBezTo>
                  <a:pt x="1720503" y="446528"/>
                  <a:pt x="1752600" y="453254"/>
                  <a:pt x="1752600" y="4532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743700" y="2872740"/>
            <a:ext cx="691095" cy="1043940"/>
          </a:xfrm>
          <a:custGeom>
            <a:avLst/>
            <a:gdLst>
              <a:gd name="connsiteX0" fmla="*/ 0 w 691095"/>
              <a:gd name="connsiteY0" fmla="*/ 1043940 h 1043940"/>
              <a:gd name="connsiteX1" fmla="*/ 472440 w 691095"/>
              <a:gd name="connsiteY1" fmla="*/ 510540 h 1043940"/>
              <a:gd name="connsiteX2" fmla="*/ 487680 w 691095"/>
              <a:gd name="connsiteY2" fmla="*/ 487680 h 1043940"/>
              <a:gd name="connsiteX3" fmla="*/ 533400 w 691095"/>
              <a:gd name="connsiteY3" fmla="*/ 449580 h 1043940"/>
              <a:gd name="connsiteX4" fmla="*/ 601980 w 691095"/>
              <a:gd name="connsiteY4" fmla="*/ 388620 h 1043940"/>
              <a:gd name="connsiteX5" fmla="*/ 640080 w 691095"/>
              <a:gd name="connsiteY5" fmla="*/ 342900 h 1043940"/>
              <a:gd name="connsiteX6" fmla="*/ 670560 w 691095"/>
              <a:gd name="connsiteY6" fmla="*/ 297180 h 1043940"/>
              <a:gd name="connsiteX7" fmla="*/ 685800 w 691095"/>
              <a:gd name="connsiteY7" fmla="*/ 0 h 104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095" h="1043940">
                <a:moveTo>
                  <a:pt x="0" y="1043940"/>
                </a:moveTo>
                <a:lnTo>
                  <a:pt x="472440" y="510540"/>
                </a:lnTo>
                <a:cubicBezTo>
                  <a:pt x="478477" y="503654"/>
                  <a:pt x="481817" y="494715"/>
                  <a:pt x="487680" y="487680"/>
                </a:cubicBezTo>
                <a:cubicBezTo>
                  <a:pt x="524907" y="443007"/>
                  <a:pt x="494867" y="483831"/>
                  <a:pt x="533400" y="449580"/>
                </a:cubicBezTo>
                <a:cubicBezTo>
                  <a:pt x="611694" y="379986"/>
                  <a:pt x="550098" y="423208"/>
                  <a:pt x="601980" y="388620"/>
                </a:cubicBezTo>
                <a:cubicBezTo>
                  <a:pt x="656438" y="306932"/>
                  <a:pt x="571630" y="430907"/>
                  <a:pt x="640080" y="342900"/>
                </a:cubicBezTo>
                <a:cubicBezTo>
                  <a:pt x="651325" y="328442"/>
                  <a:pt x="670560" y="297180"/>
                  <a:pt x="670560" y="297180"/>
                </a:cubicBezTo>
                <a:cubicBezTo>
                  <a:pt x="704897" y="159831"/>
                  <a:pt x="685800" y="257165"/>
                  <a:pt x="68580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404360" y="4343400"/>
            <a:ext cx="1874520" cy="822960"/>
          </a:xfrm>
          <a:custGeom>
            <a:avLst/>
            <a:gdLst>
              <a:gd name="connsiteX0" fmla="*/ 1874520 w 1874520"/>
              <a:gd name="connsiteY0" fmla="*/ 0 h 822960"/>
              <a:gd name="connsiteX1" fmla="*/ 1805940 w 1874520"/>
              <a:gd name="connsiteY1" fmla="*/ 586740 h 822960"/>
              <a:gd name="connsiteX2" fmla="*/ 1798320 w 1874520"/>
              <a:gd name="connsiteY2" fmla="*/ 609600 h 822960"/>
              <a:gd name="connsiteX3" fmla="*/ 1790700 w 1874520"/>
              <a:gd name="connsiteY3" fmla="*/ 670560 h 822960"/>
              <a:gd name="connsiteX4" fmla="*/ 1760220 w 1874520"/>
              <a:gd name="connsiteY4" fmla="*/ 739140 h 822960"/>
              <a:gd name="connsiteX5" fmla="*/ 1737360 w 1874520"/>
              <a:gd name="connsiteY5" fmla="*/ 762000 h 822960"/>
              <a:gd name="connsiteX6" fmla="*/ 1729740 w 1874520"/>
              <a:gd name="connsiteY6" fmla="*/ 784860 h 822960"/>
              <a:gd name="connsiteX7" fmla="*/ 1706880 w 1874520"/>
              <a:gd name="connsiteY7" fmla="*/ 792480 h 822960"/>
              <a:gd name="connsiteX8" fmla="*/ 1653540 w 1874520"/>
              <a:gd name="connsiteY8" fmla="*/ 822960 h 822960"/>
              <a:gd name="connsiteX9" fmla="*/ 1348740 w 1874520"/>
              <a:gd name="connsiteY9" fmla="*/ 815340 h 822960"/>
              <a:gd name="connsiteX10" fmla="*/ 1325880 w 1874520"/>
              <a:gd name="connsiteY10" fmla="*/ 807720 h 822960"/>
              <a:gd name="connsiteX11" fmla="*/ 1287780 w 1874520"/>
              <a:gd name="connsiteY11" fmla="*/ 762000 h 822960"/>
              <a:gd name="connsiteX12" fmla="*/ 1196340 w 1874520"/>
              <a:gd name="connsiteY12" fmla="*/ 754380 h 822960"/>
              <a:gd name="connsiteX13" fmla="*/ 1127760 w 1874520"/>
              <a:gd name="connsiteY13" fmla="*/ 746760 h 822960"/>
              <a:gd name="connsiteX14" fmla="*/ 906780 w 1874520"/>
              <a:gd name="connsiteY14" fmla="*/ 746760 h 822960"/>
              <a:gd name="connsiteX15" fmla="*/ 792480 w 1874520"/>
              <a:gd name="connsiteY15" fmla="*/ 754380 h 822960"/>
              <a:gd name="connsiteX16" fmla="*/ 739140 w 1874520"/>
              <a:gd name="connsiteY16" fmla="*/ 762000 h 822960"/>
              <a:gd name="connsiteX17" fmla="*/ 640080 w 1874520"/>
              <a:gd name="connsiteY17" fmla="*/ 784860 h 822960"/>
              <a:gd name="connsiteX18" fmla="*/ 579120 w 1874520"/>
              <a:gd name="connsiteY18" fmla="*/ 792480 h 822960"/>
              <a:gd name="connsiteX19" fmla="*/ 274320 w 1874520"/>
              <a:gd name="connsiteY19" fmla="*/ 784860 h 822960"/>
              <a:gd name="connsiteX20" fmla="*/ 251460 w 1874520"/>
              <a:gd name="connsiteY20" fmla="*/ 777240 h 822960"/>
              <a:gd name="connsiteX21" fmla="*/ 190500 w 1874520"/>
              <a:gd name="connsiteY21" fmla="*/ 762000 h 822960"/>
              <a:gd name="connsiteX22" fmla="*/ 167640 w 1874520"/>
              <a:gd name="connsiteY22" fmla="*/ 739140 h 822960"/>
              <a:gd name="connsiteX23" fmla="*/ 152400 w 1874520"/>
              <a:gd name="connsiteY23" fmla="*/ 716280 h 822960"/>
              <a:gd name="connsiteX24" fmla="*/ 99060 w 1874520"/>
              <a:gd name="connsiteY24" fmla="*/ 670560 h 822960"/>
              <a:gd name="connsiteX25" fmla="*/ 60960 w 1874520"/>
              <a:gd name="connsiteY25" fmla="*/ 662940 h 822960"/>
              <a:gd name="connsiteX26" fmla="*/ 30480 w 1874520"/>
              <a:gd name="connsiteY26" fmla="*/ 647700 h 822960"/>
              <a:gd name="connsiteX27" fmla="*/ 0 w 1874520"/>
              <a:gd name="connsiteY27" fmla="*/ 6324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74520" h="822960">
                <a:moveTo>
                  <a:pt x="1874520" y="0"/>
                </a:moveTo>
                <a:cubicBezTo>
                  <a:pt x="1851660" y="195580"/>
                  <a:pt x="1830364" y="391349"/>
                  <a:pt x="1805940" y="586740"/>
                </a:cubicBezTo>
                <a:cubicBezTo>
                  <a:pt x="1804944" y="594710"/>
                  <a:pt x="1799757" y="601697"/>
                  <a:pt x="1798320" y="609600"/>
                </a:cubicBezTo>
                <a:cubicBezTo>
                  <a:pt x="1794657" y="629748"/>
                  <a:pt x="1794991" y="650536"/>
                  <a:pt x="1790700" y="670560"/>
                </a:cubicBezTo>
                <a:cubicBezTo>
                  <a:pt x="1784949" y="697397"/>
                  <a:pt x="1777310" y="718632"/>
                  <a:pt x="1760220" y="739140"/>
                </a:cubicBezTo>
                <a:cubicBezTo>
                  <a:pt x="1753321" y="747419"/>
                  <a:pt x="1744980" y="754380"/>
                  <a:pt x="1737360" y="762000"/>
                </a:cubicBezTo>
                <a:cubicBezTo>
                  <a:pt x="1734820" y="769620"/>
                  <a:pt x="1735420" y="779180"/>
                  <a:pt x="1729740" y="784860"/>
                </a:cubicBezTo>
                <a:cubicBezTo>
                  <a:pt x="1724060" y="790540"/>
                  <a:pt x="1714263" y="789316"/>
                  <a:pt x="1706880" y="792480"/>
                </a:cubicBezTo>
                <a:cubicBezTo>
                  <a:pt x="1679810" y="804081"/>
                  <a:pt x="1676498" y="807655"/>
                  <a:pt x="1653540" y="822960"/>
                </a:cubicBezTo>
                <a:cubicBezTo>
                  <a:pt x="1551940" y="820420"/>
                  <a:pt x="1450262" y="820062"/>
                  <a:pt x="1348740" y="815340"/>
                </a:cubicBezTo>
                <a:cubicBezTo>
                  <a:pt x="1340716" y="814967"/>
                  <a:pt x="1331560" y="813400"/>
                  <a:pt x="1325880" y="807720"/>
                </a:cubicBezTo>
                <a:cubicBezTo>
                  <a:pt x="1305753" y="787593"/>
                  <a:pt x="1320729" y="768590"/>
                  <a:pt x="1287780" y="762000"/>
                </a:cubicBezTo>
                <a:cubicBezTo>
                  <a:pt x="1257788" y="756002"/>
                  <a:pt x="1226788" y="757280"/>
                  <a:pt x="1196340" y="754380"/>
                </a:cubicBezTo>
                <a:cubicBezTo>
                  <a:pt x="1173443" y="752199"/>
                  <a:pt x="1150620" y="749300"/>
                  <a:pt x="1127760" y="746760"/>
                </a:cubicBezTo>
                <a:cubicBezTo>
                  <a:pt x="1036731" y="724003"/>
                  <a:pt x="1101046" y="737047"/>
                  <a:pt x="906780" y="746760"/>
                </a:cubicBezTo>
                <a:cubicBezTo>
                  <a:pt x="868643" y="748667"/>
                  <a:pt x="830580" y="751840"/>
                  <a:pt x="792480" y="754380"/>
                </a:cubicBezTo>
                <a:cubicBezTo>
                  <a:pt x="774700" y="756920"/>
                  <a:pt x="756752" y="758478"/>
                  <a:pt x="739140" y="762000"/>
                </a:cubicBezTo>
                <a:cubicBezTo>
                  <a:pt x="680795" y="773669"/>
                  <a:pt x="689332" y="777283"/>
                  <a:pt x="640080" y="784860"/>
                </a:cubicBezTo>
                <a:cubicBezTo>
                  <a:pt x="619840" y="787974"/>
                  <a:pt x="599440" y="789940"/>
                  <a:pt x="579120" y="792480"/>
                </a:cubicBezTo>
                <a:cubicBezTo>
                  <a:pt x="477520" y="789940"/>
                  <a:pt x="375842" y="789582"/>
                  <a:pt x="274320" y="784860"/>
                </a:cubicBezTo>
                <a:cubicBezTo>
                  <a:pt x="266296" y="784487"/>
                  <a:pt x="259209" y="779353"/>
                  <a:pt x="251460" y="777240"/>
                </a:cubicBezTo>
                <a:cubicBezTo>
                  <a:pt x="231253" y="771729"/>
                  <a:pt x="190500" y="762000"/>
                  <a:pt x="190500" y="762000"/>
                </a:cubicBezTo>
                <a:cubicBezTo>
                  <a:pt x="182880" y="754380"/>
                  <a:pt x="174539" y="747419"/>
                  <a:pt x="167640" y="739140"/>
                </a:cubicBezTo>
                <a:cubicBezTo>
                  <a:pt x="161777" y="732105"/>
                  <a:pt x="158263" y="723315"/>
                  <a:pt x="152400" y="716280"/>
                </a:cubicBezTo>
                <a:cubicBezTo>
                  <a:pt x="142406" y="704287"/>
                  <a:pt x="112415" y="676496"/>
                  <a:pt x="99060" y="670560"/>
                </a:cubicBezTo>
                <a:cubicBezTo>
                  <a:pt x="87225" y="665300"/>
                  <a:pt x="73660" y="665480"/>
                  <a:pt x="60960" y="662940"/>
                </a:cubicBezTo>
                <a:cubicBezTo>
                  <a:pt x="50800" y="657860"/>
                  <a:pt x="40921" y="652175"/>
                  <a:pt x="30480" y="647700"/>
                </a:cubicBezTo>
                <a:cubicBezTo>
                  <a:pt x="-166" y="634566"/>
                  <a:pt x="15257" y="647717"/>
                  <a:pt x="0" y="63246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7269480" y="4099560"/>
            <a:ext cx="602920" cy="670560"/>
          </a:xfrm>
          <a:custGeom>
            <a:avLst/>
            <a:gdLst>
              <a:gd name="connsiteX0" fmla="*/ 0 w 602920"/>
              <a:gd name="connsiteY0" fmla="*/ 0 h 670560"/>
              <a:gd name="connsiteX1" fmla="*/ 533400 w 602920"/>
              <a:gd name="connsiteY1" fmla="*/ 411480 h 670560"/>
              <a:gd name="connsiteX2" fmla="*/ 579120 w 602920"/>
              <a:gd name="connsiteY2" fmla="*/ 441960 h 670560"/>
              <a:gd name="connsiteX3" fmla="*/ 601980 w 602920"/>
              <a:gd name="connsiteY3" fmla="*/ 518160 h 670560"/>
              <a:gd name="connsiteX4" fmla="*/ 601980 w 602920"/>
              <a:gd name="connsiteY4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920" h="670560">
                <a:moveTo>
                  <a:pt x="0" y="0"/>
                </a:moveTo>
                <a:lnTo>
                  <a:pt x="533400" y="411480"/>
                </a:lnTo>
                <a:cubicBezTo>
                  <a:pt x="622847" y="478872"/>
                  <a:pt x="474960" y="337800"/>
                  <a:pt x="579120" y="441960"/>
                </a:cubicBezTo>
                <a:cubicBezTo>
                  <a:pt x="580848" y="447144"/>
                  <a:pt x="601432" y="504999"/>
                  <a:pt x="601980" y="518160"/>
                </a:cubicBezTo>
                <a:cubicBezTo>
                  <a:pt x="604095" y="568916"/>
                  <a:pt x="601980" y="619760"/>
                  <a:pt x="601980" y="67056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115049" y="3381374"/>
            <a:ext cx="1171575" cy="117157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4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" y="0"/>
            <a:ext cx="12193812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8589" y="547032"/>
            <a:ext cx="2160494" cy="593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6" y="642469"/>
            <a:ext cx="12193812" cy="60250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906" y="642469"/>
            <a:ext cx="12193812" cy="6025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1675" y="990600"/>
            <a:ext cx="8248650" cy="29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Cloud of Disaster Site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1285875"/>
            <a:ext cx="8248650" cy="51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" y="0"/>
            <a:ext cx="12193812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8589" y="547032"/>
            <a:ext cx="2160494" cy="593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6" y="642469"/>
            <a:ext cx="12193812" cy="60250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906" y="642469"/>
            <a:ext cx="12193812" cy="6025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1675" y="801914"/>
            <a:ext cx="8248650" cy="29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Information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0394"/>
              </p:ext>
            </p:extLst>
          </p:nvPr>
        </p:nvGraphicFramePr>
        <p:xfrm>
          <a:off x="2032000" y="1202244"/>
          <a:ext cx="8128000" cy="99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686">
                  <a:extLst>
                    <a:ext uri="{9D8B030D-6E8A-4147-A177-3AD203B41FA5}">
                      <a16:colId xmlns:a16="http://schemas.microsoft.com/office/drawing/2014/main" val="3364785311"/>
                    </a:ext>
                  </a:extLst>
                </a:gridCol>
                <a:gridCol w="3512457">
                  <a:extLst>
                    <a:ext uri="{9D8B030D-6E8A-4147-A177-3AD203B41FA5}">
                      <a16:colId xmlns:a16="http://schemas.microsoft.com/office/drawing/2014/main" val="2917774461"/>
                    </a:ext>
                  </a:extLst>
                </a:gridCol>
                <a:gridCol w="1857828">
                  <a:extLst>
                    <a:ext uri="{9D8B030D-6E8A-4147-A177-3AD203B41FA5}">
                      <a16:colId xmlns:a16="http://schemas.microsoft.com/office/drawing/2014/main" val="2810317349"/>
                    </a:ext>
                  </a:extLst>
                </a:gridCol>
                <a:gridCol w="1553029">
                  <a:extLst>
                    <a:ext uri="{9D8B030D-6E8A-4147-A177-3AD203B41FA5}">
                      <a16:colId xmlns:a16="http://schemas.microsoft.com/office/drawing/2014/main" val="3604062806"/>
                    </a:ext>
                  </a:extLst>
                </a:gridCol>
              </a:tblGrid>
              <a:tr h="49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Address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Coordinates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x,y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Volume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(m3)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74877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70843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71675" y="2539633"/>
            <a:ext cx="8248650" cy="29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Collection Company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39389"/>
              </p:ext>
            </p:extLst>
          </p:nvPr>
        </p:nvGraphicFramePr>
        <p:xfrm>
          <a:off x="2032000" y="2928318"/>
          <a:ext cx="8128000" cy="3553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686">
                  <a:extLst>
                    <a:ext uri="{9D8B030D-6E8A-4147-A177-3AD203B41FA5}">
                      <a16:colId xmlns:a16="http://schemas.microsoft.com/office/drawing/2014/main" val="3364785311"/>
                    </a:ext>
                  </a:extLst>
                </a:gridCol>
                <a:gridCol w="624114">
                  <a:extLst>
                    <a:ext uri="{9D8B030D-6E8A-4147-A177-3AD203B41FA5}">
                      <a16:colId xmlns:a16="http://schemas.microsoft.com/office/drawing/2014/main" val="2917774461"/>
                    </a:ext>
                  </a:extLst>
                </a:gridCol>
                <a:gridCol w="6299200">
                  <a:extLst>
                    <a:ext uri="{9D8B030D-6E8A-4147-A177-3AD203B41FA5}">
                      <a16:colId xmlns:a16="http://schemas.microsoft.com/office/drawing/2014/main" val="2810317349"/>
                    </a:ext>
                  </a:extLst>
                </a:gridCol>
              </a:tblGrid>
              <a:tr h="677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74877"/>
                  </a:ext>
                </a:extLst>
              </a:tr>
              <a:tr h="2875375"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 smtClean="0"/>
                        <a:t>업체명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err="1" smtClean="0"/>
                        <a:t>무한기업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등록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관리번호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승인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허가일</a:t>
                      </a:r>
                      <a:r>
                        <a:rPr lang="en-US" altLang="ko-KR" sz="1200" baseline="0" dirty="0" smtClean="0"/>
                        <a:t>):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92.10.19 (2003.4.1)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주소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서울특별시 중구 을지로</a:t>
                      </a:r>
                      <a:r>
                        <a:rPr lang="en-US" altLang="ko-KR" sz="1200" baseline="0" dirty="0" smtClean="0"/>
                        <a:t>20</a:t>
                      </a:r>
                      <a:r>
                        <a:rPr lang="ko-KR" altLang="en-US" sz="1200" baseline="0" dirty="0" smtClean="0"/>
                        <a:t>길 </a:t>
                      </a:r>
                      <a:r>
                        <a:rPr lang="en-US" altLang="ko-KR" sz="1200" baseline="0" dirty="0" smtClean="0"/>
                        <a:t>12, 501</a:t>
                      </a:r>
                      <a:r>
                        <a:rPr lang="ko-KR" altLang="en-US" sz="1200" baseline="0" dirty="0" smtClean="0"/>
                        <a:t>호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인현동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대성빌딩</a:t>
                      </a:r>
                      <a:r>
                        <a:rPr lang="en-US" altLang="ko-KR" sz="1200" baseline="0" dirty="0" smtClean="0"/>
                        <a:t>)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관할구역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서울특별시 중구</a:t>
                      </a:r>
                      <a:endParaRPr lang="en-US" altLang="ko-KR" sz="1200" baseline="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/>
                        <a:t>전화번호</a:t>
                      </a:r>
                      <a:r>
                        <a:rPr lang="en-US" altLang="ko-KR" sz="1200" baseline="0" dirty="0" smtClean="0"/>
                        <a:t>: 02-2264-6162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aseline="0" dirty="0" smtClean="0"/>
                        <a:t>2015</a:t>
                      </a:r>
                      <a:r>
                        <a:rPr lang="ko-KR" altLang="en-US" sz="1200" baseline="0" dirty="0" smtClean="0"/>
                        <a:t>년 처리량</a:t>
                      </a:r>
                      <a:r>
                        <a:rPr lang="en-US" altLang="ko-KR" sz="1200" baseline="0" dirty="0" smtClean="0"/>
                        <a:t>: 16,517 </a:t>
                      </a:r>
                      <a:r>
                        <a:rPr lang="ko-KR" altLang="en-US" sz="1200" baseline="0" dirty="0" smtClean="0"/>
                        <a:t>톤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  <a:p>
                      <a:pPr algn="l" latinLnBrk="1"/>
                      <a:endParaRPr lang="en-US" altLang="ko-KR" sz="12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70843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638" y="5410162"/>
            <a:ext cx="5544724" cy="9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" y="0"/>
            <a:ext cx="12193812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8589" y="547032"/>
            <a:ext cx="2160494" cy="593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6" y="642469"/>
            <a:ext cx="12193812" cy="602503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906" y="501741"/>
            <a:ext cx="12193812" cy="6025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/>
              <a:t>Index</a:t>
            </a:r>
            <a:endParaRPr lang="ko-KR" altLang="ko-KR"/>
          </a:p>
          <a:p>
            <a:pPr fontAlgn="ctr"/>
            <a:r>
              <a:rPr lang="ko-KR" altLang="ko-KR"/>
              <a:t>관할구</a:t>
            </a:r>
          </a:p>
          <a:p>
            <a:pPr fontAlgn="ctr"/>
            <a:r>
              <a:rPr lang="ko-KR" altLang="ko-KR"/>
              <a:t>적환장명</a:t>
            </a:r>
          </a:p>
          <a:p>
            <a:pPr fontAlgn="ctr"/>
            <a:r>
              <a:rPr lang="en-US" altLang="ko-KR"/>
              <a:t>1</a:t>
            </a:r>
            <a:endParaRPr lang="ko-KR" altLang="ko-KR"/>
          </a:p>
          <a:p>
            <a:pPr fontAlgn="ctr"/>
            <a:r>
              <a:rPr lang="ko-KR" altLang="ko-KR"/>
              <a:t>서울특별시 종로구</a:t>
            </a:r>
          </a:p>
          <a:p>
            <a:pPr fontAlgn="ctr"/>
            <a:r>
              <a:rPr lang="ko-KR" altLang="ko-KR"/>
              <a:t>평창동적환장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98179" y="847736"/>
            <a:ext cx="8248650" cy="29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Staging </a:t>
            </a:r>
            <a:r>
              <a:rPr lang="en-US" altLang="ko-K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17030"/>
              </p:ext>
            </p:extLst>
          </p:nvPr>
        </p:nvGraphicFramePr>
        <p:xfrm>
          <a:off x="2032000" y="1202244"/>
          <a:ext cx="8128000" cy="99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443">
                  <a:extLst>
                    <a:ext uri="{9D8B030D-6E8A-4147-A177-3AD203B41FA5}">
                      <a16:colId xmlns:a16="http://schemas.microsoft.com/office/drawing/2014/main" val="3364785311"/>
                    </a:ext>
                  </a:extLst>
                </a:gridCol>
                <a:gridCol w="852031">
                  <a:extLst>
                    <a:ext uri="{9D8B030D-6E8A-4147-A177-3AD203B41FA5}">
                      <a16:colId xmlns:a16="http://schemas.microsoft.com/office/drawing/2014/main" val="2917774461"/>
                    </a:ext>
                  </a:extLst>
                </a:gridCol>
                <a:gridCol w="724978">
                  <a:extLst>
                    <a:ext uri="{9D8B030D-6E8A-4147-A177-3AD203B41FA5}">
                      <a16:colId xmlns:a16="http://schemas.microsoft.com/office/drawing/2014/main" val="756765637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3246809629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565175968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10317349"/>
                    </a:ext>
                  </a:extLst>
                </a:gridCol>
                <a:gridCol w="728870">
                  <a:extLst>
                    <a:ext uri="{9D8B030D-6E8A-4147-A177-3AD203B41FA5}">
                      <a16:colId xmlns:a16="http://schemas.microsoft.com/office/drawing/2014/main" val="3604062806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313211769"/>
                    </a:ext>
                  </a:extLst>
                </a:gridCol>
                <a:gridCol w="1042504">
                  <a:extLst>
                    <a:ext uri="{9D8B030D-6E8A-4147-A177-3AD203B41FA5}">
                      <a16:colId xmlns:a16="http://schemas.microsoft.com/office/drawing/2014/main" val="4082458265"/>
                    </a:ext>
                  </a:extLst>
                </a:gridCol>
              </a:tblGrid>
              <a:tr h="49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관할구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적환장명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소재지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면적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부지형태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운영형태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처리능력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처리량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톤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일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비고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174877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서울특별시 종로구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평창동적환장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평창동 산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6-420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사유지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대행단독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30/30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쓰레기압축장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연탄재집하장</a:t>
                      </a:r>
                      <a:endParaRPr lang="en-US" altLang="ko-KR" sz="1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70843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998179" y="2746286"/>
            <a:ext cx="8248650" cy="29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– Required Time for Waste Clearance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52794"/>
              </p:ext>
            </p:extLst>
          </p:nvPr>
        </p:nvGraphicFramePr>
        <p:xfrm>
          <a:off x="2032000" y="3248087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565">
                  <a:extLst>
                    <a:ext uri="{9D8B030D-6E8A-4147-A177-3AD203B41FA5}">
                      <a16:colId xmlns:a16="http://schemas.microsoft.com/office/drawing/2014/main" val="473956745"/>
                    </a:ext>
                  </a:extLst>
                </a:gridCol>
                <a:gridCol w="4373219">
                  <a:extLst>
                    <a:ext uri="{9D8B030D-6E8A-4147-A177-3AD203B41FA5}">
                      <a16:colId xmlns:a16="http://schemas.microsoft.com/office/drawing/2014/main" val="3017505814"/>
                    </a:ext>
                  </a:extLst>
                </a:gridCol>
                <a:gridCol w="1170608">
                  <a:extLst>
                    <a:ext uri="{9D8B030D-6E8A-4147-A177-3AD203B41FA5}">
                      <a16:colId xmlns:a16="http://schemas.microsoft.com/office/drawing/2014/main" val="2857308737"/>
                    </a:ext>
                  </a:extLst>
                </a:gridCol>
                <a:gridCol w="1170608">
                  <a:extLst>
                    <a:ext uri="{9D8B030D-6E8A-4147-A177-3AD203B41FA5}">
                      <a16:colId xmlns:a16="http://schemas.microsoft.com/office/drawing/2014/main" val="42942675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이동경로</a:t>
                      </a:r>
                      <a:endParaRPr lang="ko-KR" altLang="en-US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거리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시간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2615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수거업체</a:t>
                      </a:r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현장 도달 시간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12km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1h 12m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995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현장</a:t>
                      </a: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적환장</a:t>
                      </a:r>
                      <a:r>
                        <a:rPr lang="ko-KR" altLang="en-US" sz="1100" dirty="0" smtClean="0"/>
                        <a:t> 간 </a:t>
                      </a:r>
                      <a:r>
                        <a:rPr lang="ko-KR" altLang="en-US" sz="1100" dirty="0" err="1" smtClean="0"/>
                        <a:t>왕복시간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11.8km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1h 8m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128775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19887"/>
              </p:ext>
            </p:extLst>
          </p:nvPr>
        </p:nvGraphicFramePr>
        <p:xfrm>
          <a:off x="2032000" y="4568849"/>
          <a:ext cx="8128000" cy="771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7220">
                  <a:extLst>
                    <a:ext uri="{9D8B030D-6E8A-4147-A177-3AD203B41FA5}">
                      <a16:colId xmlns:a16="http://schemas.microsoft.com/office/drawing/2014/main" val="3098499707"/>
                    </a:ext>
                  </a:extLst>
                </a:gridCol>
                <a:gridCol w="3080034">
                  <a:extLst>
                    <a:ext uri="{9D8B030D-6E8A-4147-A177-3AD203B41FA5}">
                      <a16:colId xmlns:a16="http://schemas.microsoft.com/office/drawing/2014/main" val="3880308796"/>
                    </a:ext>
                  </a:extLst>
                </a:gridCol>
                <a:gridCol w="2620746">
                  <a:extLst>
                    <a:ext uri="{9D8B030D-6E8A-4147-A177-3AD203B41FA5}">
                      <a16:colId xmlns:a16="http://schemas.microsoft.com/office/drawing/2014/main" val="989054094"/>
                    </a:ext>
                  </a:extLst>
                </a:gridCol>
              </a:tblGrid>
              <a:tr h="385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작업시작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작업종료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소요시간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799277"/>
                  </a:ext>
                </a:extLst>
              </a:tr>
              <a:tr h="385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2017.</a:t>
                      </a:r>
                      <a:r>
                        <a:rPr lang="en-US" altLang="ko-KR" sz="1000" baseline="0" dirty="0" smtClean="0"/>
                        <a:t> 09. 21. 09:00 AM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2017. 09. 22. 10:00 AM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1day 1hour 0min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29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01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430</Words>
  <Application>Microsoft Office PowerPoint</Application>
  <PresentationFormat>와이드스크린</PresentationFormat>
  <Paragraphs>115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2017-09-21T00:16:35Z</dcterms:created>
  <dcterms:modified xsi:type="dcterms:W3CDTF">2017-09-21T01:52:54Z</dcterms:modified>
</cp:coreProperties>
</file>