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D867-F240-4FCF-B69C-A2D2EB8317C5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102C-DA3E-4918-B676-572691E95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3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D867-F240-4FCF-B69C-A2D2EB8317C5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102C-DA3E-4918-B676-572691E95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950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D867-F240-4FCF-B69C-A2D2EB8317C5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102C-DA3E-4918-B676-572691E95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35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D867-F240-4FCF-B69C-A2D2EB8317C5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102C-DA3E-4918-B676-572691E95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98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D867-F240-4FCF-B69C-A2D2EB8317C5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102C-DA3E-4918-B676-572691E95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555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D867-F240-4FCF-B69C-A2D2EB8317C5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102C-DA3E-4918-B676-572691E95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67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D867-F240-4FCF-B69C-A2D2EB8317C5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102C-DA3E-4918-B676-572691E95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37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D867-F240-4FCF-B69C-A2D2EB8317C5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102C-DA3E-4918-B676-572691E95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436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D867-F240-4FCF-B69C-A2D2EB8317C5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102C-DA3E-4918-B676-572691E95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56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D867-F240-4FCF-B69C-A2D2EB8317C5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102C-DA3E-4918-B676-572691E95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81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D867-F240-4FCF-B69C-A2D2EB8317C5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102C-DA3E-4918-B676-572691E95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2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0D867-F240-4FCF-B69C-A2D2EB8317C5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E102C-DA3E-4918-B676-572691E95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5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5765" y="766742"/>
            <a:ext cx="2250141" cy="458912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재해발생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75765" y="1533484"/>
            <a:ext cx="2250141" cy="458912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폐기물 발생량 및 위치 파악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75765" y="2300226"/>
            <a:ext cx="2250141" cy="458912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필요 처리장 선정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</a:rPr>
              <a:t>현장에서 가까운 거리 순으로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75765" y="3066968"/>
            <a:ext cx="2250141" cy="458912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폐기물 수거 업체 </a:t>
            </a:r>
            <a:r>
              <a:rPr lang="en-US" altLang="ko-KR" sz="1100" dirty="0" smtClean="0">
                <a:solidFill>
                  <a:schemeClr val="tx1"/>
                </a:solidFill>
              </a:rPr>
              <a:t>1</a:t>
            </a:r>
            <a:r>
              <a:rPr lang="ko-KR" altLang="en-US" sz="1100" dirty="0" smtClean="0">
                <a:solidFill>
                  <a:schemeClr val="tx1"/>
                </a:solidFill>
              </a:rPr>
              <a:t>개 추가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</a:rPr>
              <a:t>현장과 가장 가까운 거리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75765" y="3833710"/>
            <a:ext cx="2250141" cy="458912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폐기물 운반 소요시간 계산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380565" y="0"/>
            <a:ext cx="1640542" cy="45891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시작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다이아몬드 42"/>
          <p:cNvSpPr/>
          <p:nvPr/>
        </p:nvSpPr>
        <p:spPr>
          <a:xfrm>
            <a:off x="1075765" y="4600452"/>
            <a:ext cx="2250141" cy="458912"/>
          </a:xfrm>
          <a:prstGeom prst="diamond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계산결과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&lt;</a:t>
            </a:r>
            <a:r>
              <a:rPr lang="en-US" altLang="ko-KR" sz="1100" dirty="0" smtClean="0">
                <a:solidFill>
                  <a:schemeClr val="tx1"/>
                </a:solidFill>
              </a:rPr>
              <a:t> 72Hour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42" idx="2"/>
            <a:endCxn id="2" idx="0"/>
          </p:cNvCxnSpPr>
          <p:nvPr/>
        </p:nvCxnSpPr>
        <p:spPr>
          <a:xfrm>
            <a:off x="2200836" y="458912"/>
            <a:ext cx="0" cy="3078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" idx="2"/>
            <a:endCxn id="36" idx="0"/>
          </p:cNvCxnSpPr>
          <p:nvPr/>
        </p:nvCxnSpPr>
        <p:spPr>
          <a:xfrm>
            <a:off x="2200836" y="1225654"/>
            <a:ext cx="0" cy="3078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36" idx="2"/>
            <a:endCxn id="37" idx="0"/>
          </p:cNvCxnSpPr>
          <p:nvPr/>
        </p:nvCxnSpPr>
        <p:spPr>
          <a:xfrm>
            <a:off x="2200836" y="1992396"/>
            <a:ext cx="0" cy="3078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37" idx="2"/>
            <a:endCxn id="38" idx="0"/>
          </p:cNvCxnSpPr>
          <p:nvPr/>
        </p:nvCxnSpPr>
        <p:spPr>
          <a:xfrm>
            <a:off x="2200836" y="2759138"/>
            <a:ext cx="0" cy="3078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38" idx="2"/>
            <a:endCxn id="41" idx="0"/>
          </p:cNvCxnSpPr>
          <p:nvPr/>
        </p:nvCxnSpPr>
        <p:spPr>
          <a:xfrm>
            <a:off x="2200836" y="3525880"/>
            <a:ext cx="0" cy="3078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41" idx="2"/>
            <a:endCxn id="43" idx="0"/>
          </p:cNvCxnSpPr>
          <p:nvPr/>
        </p:nvCxnSpPr>
        <p:spPr>
          <a:xfrm>
            <a:off x="2200836" y="4292622"/>
            <a:ext cx="0" cy="3078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1075765" y="5367194"/>
            <a:ext cx="2250141" cy="458912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결과 출력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380565" y="6133936"/>
            <a:ext cx="1640542" cy="45891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종료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1" name="직선 화살표 연결선 60"/>
          <p:cNvCxnSpPr>
            <a:stCxn id="43" idx="2"/>
            <a:endCxn id="57" idx="0"/>
          </p:cNvCxnSpPr>
          <p:nvPr/>
        </p:nvCxnSpPr>
        <p:spPr>
          <a:xfrm>
            <a:off x="2200836" y="5059364"/>
            <a:ext cx="0" cy="3078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7" idx="2"/>
            <a:endCxn id="60" idx="0"/>
          </p:cNvCxnSpPr>
          <p:nvPr/>
        </p:nvCxnSpPr>
        <p:spPr>
          <a:xfrm>
            <a:off x="2200836" y="5826106"/>
            <a:ext cx="0" cy="3078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286000" y="5033398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cxnSp>
        <p:nvCxnSpPr>
          <p:cNvPr id="52" name="꺾인 연결선 51"/>
          <p:cNvCxnSpPr>
            <a:stCxn id="43" idx="3"/>
            <a:endCxn id="38" idx="3"/>
          </p:cNvCxnSpPr>
          <p:nvPr/>
        </p:nvCxnSpPr>
        <p:spPr>
          <a:xfrm flipV="1">
            <a:off x="3325906" y="3296424"/>
            <a:ext cx="12700" cy="1533484"/>
          </a:xfrm>
          <a:prstGeom prst="bentConnector3">
            <a:avLst>
              <a:gd name="adj1" fmla="val 356470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892809" y="392329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697506" y="560751"/>
            <a:ext cx="1963269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출력 결과</a:t>
            </a:r>
            <a:r>
              <a:rPr lang="en-US" altLang="ko-KR" b="1" dirty="0" smtClean="0">
                <a:solidFill>
                  <a:schemeClr val="bg1"/>
                </a:solidFill>
              </a:rPr>
              <a:t>(</a:t>
            </a:r>
            <a:r>
              <a:rPr lang="ko-KR" altLang="en-US" b="1" dirty="0" smtClean="0">
                <a:solidFill>
                  <a:schemeClr val="bg1"/>
                </a:solidFill>
              </a:rPr>
              <a:t>예시</a:t>
            </a:r>
            <a:r>
              <a:rPr lang="en-US" altLang="ko-KR" b="1" dirty="0" smtClean="0">
                <a:solidFill>
                  <a:schemeClr val="bg1"/>
                </a:solidFill>
              </a:rPr>
              <a:t>)</a:t>
            </a: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697506" y="938577"/>
            <a:ext cx="6857999" cy="42161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599" y="1277451"/>
            <a:ext cx="3938217" cy="2354551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57115" y="4000288"/>
            <a:ext cx="148309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네이버</a:t>
            </a:r>
            <a:r>
              <a:rPr lang="en-US" altLang="ko-KR" sz="1100" dirty="0" smtClean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다음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티맵</a:t>
            </a:r>
            <a:r>
              <a:rPr lang="ko-KR" altLang="en-US" sz="1100" dirty="0" smtClean="0">
                <a:solidFill>
                  <a:srgbClr val="FF0000"/>
                </a:solidFill>
              </a:rPr>
              <a:t> 등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지도서비스 </a:t>
            </a:r>
            <a:r>
              <a:rPr lang="en-US" altLang="ko-KR" sz="1100" dirty="0" smtClean="0">
                <a:solidFill>
                  <a:srgbClr val="FF0000"/>
                </a:solidFill>
              </a:rPr>
              <a:t>API </a:t>
            </a:r>
            <a:r>
              <a:rPr lang="ko-KR" altLang="en-US" sz="1100" dirty="0" smtClean="0">
                <a:solidFill>
                  <a:srgbClr val="FF0000"/>
                </a:solidFill>
              </a:rPr>
              <a:t>이용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7389781" y="3066968"/>
            <a:ext cx="229456" cy="2294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5844474" y="2837512"/>
            <a:ext cx="229456" cy="22945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7389781" y="1762940"/>
            <a:ext cx="229456" cy="2294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8528298" y="2414954"/>
            <a:ext cx="229456" cy="2294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6062638" y="2089508"/>
            <a:ext cx="229456" cy="22945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자유형 66"/>
          <p:cNvSpPr/>
          <p:nvPr/>
        </p:nvSpPr>
        <p:spPr>
          <a:xfrm>
            <a:off x="6284259" y="2008094"/>
            <a:ext cx="1326776" cy="1174699"/>
          </a:xfrm>
          <a:custGeom>
            <a:avLst/>
            <a:gdLst>
              <a:gd name="connsiteX0" fmla="*/ 0 w 1326776"/>
              <a:gd name="connsiteY0" fmla="*/ 304800 h 1174699"/>
              <a:gd name="connsiteX1" fmla="*/ 116541 w 1326776"/>
              <a:gd name="connsiteY1" fmla="*/ 313765 h 1174699"/>
              <a:gd name="connsiteX2" fmla="*/ 349623 w 1326776"/>
              <a:gd name="connsiteY2" fmla="*/ 421341 h 1174699"/>
              <a:gd name="connsiteX3" fmla="*/ 376517 w 1326776"/>
              <a:gd name="connsiteY3" fmla="*/ 439271 h 1174699"/>
              <a:gd name="connsiteX4" fmla="*/ 457200 w 1326776"/>
              <a:gd name="connsiteY4" fmla="*/ 484094 h 1174699"/>
              <a:gd name="connsiteX5" fmla="*/ 582706 w 1326776"/>
              <a:gd name="connsiteY5" fmla="*/ 618565 h 1174699"/>
              <a:gd name="connsiteX6" fmla="*/ 591670 w 1326776"/>
              <a:gd name="connsiteY6" fmla="*/ 654424 h 1174699"/>
              <a:gd name="connsiteX7" fmla="*/ 600635 w 1326776"/>
              <a:gd name="connsiteY7" fmla="*/ 770965 h 1174699"/>
              <a:gd name="connsiteX8" fmla="*/ 627529 w 1326776"/>
              <a:gd name="connsiteY8" fmla="*/ 779930 h 1174699"/>
              <a:gd name="connsiteX9" fmla="*/ 753035 w 1326776"/>
              <a:gd name="connsiteY9" fmla="*/ 788894 h 1174699"/>
              <a:gd name="connsiteX10" fmla="*/ 779929 w 1326776"/>
              <a:gd name="connsiteY10" fmla="*/ 950259 h 1174699"/>
              <a:gd name="connsiteX11" fmla="*/ 797859 w 1326776"/>
              <a:gd name="connsiteY11" fmla="*/ 968188 h 1174699"/>
              <a:gd name="connsiteX12" fmla="*/ 842682 w 1326776"/>
              <a:gd name="connsiteY12" fmla="*/ 995082 h 1174699"/>
              <a:gd name="connsiteX13" fmla="*/ 905435 w 1326776"/>
              <a:gd name="connsiteY13" fmla="*/ 1004047 h 1174699"/>
              <a:gd name="connsiteX14" fmla="*/ 968188 w 1326776"/>
              <a:gd name="connsiteY14" fmla="*/ 1039906 h 1174699"/>
              <a:gd name="connsiteX15" fmla="*/ 986117 w 1326776"/>
              <a:gd name="connsiteY15" fmla="*/ 1075765 h 1174699"/>
              <a:gd name="connsiteX16" fmla="*/ 1030941 w 1326776"/>
              <a:gd name="connsiteY16" fmla="*/ 1102659 h 1174699"/>
              <a:gd name="connsiteX17" fmla="*/ 1111623 w 1326776"/>
              <a:gd name="connsiteY17" fmla="*/ 1156447 h 1174699"/>
              <a:gd name="connsiteX18" fmla="*/ 1129553 w 1326776"/>
              <a:gd name="connsiteY18" fmla="*/ 1174377 h 1174699"/>
              <a:gd name="connsiteX19" fmla="*/ 1102659 w 1326776"/>
              <a:gd name="connsiteY19" fmla="*/ 1165412 h 1174699"/>
              <a:gd name="connsiteX20" fmla="*/ 1120588 w 1326776"/>
              <a:gd name="connsiteY20" fmla="*/ 1057835 h 1174699"/>
              <a:gd name="connsiteX21" fmla="*/ 1165412 w 1326776"/>
              <a:gd name="connsiteY21" fmla="*/ 995082 h 1174699"/>
              <a:gd name="connsiteX22" fmla="*/ 1228165 w 1326776"/>
              <a:gd name="connsiteY22" fmla="*/ 914400 h 1174699"/>
              <a:gd name="connsiteX23" fmla="*/ 1255059 w 1326776"/>
              <a:gd name="connsiteY23" fmla="*/ 860612 h 1174699"/>
              <a:gd name="connsiteX24" fmla="*/ 1290917 w 1326776"/>
              <a:gd name="connsiteY24" fmla="*/ 788894 h 1174699"/>
              <a:gd name="connsiteX25" fmla="*/ 1308847 w 1326776"/>
              <a:gd name="connsiteY25" fmla="*/ 762000 h 1174699"/>
              <a:gd name="connsiteX26" fmla="*/ 1326776 w 1326776"/>
              <a:gd name="connsiteY26" fmla="*/ 699247 h 1174699"/>
              <a:gd name="connsiteX27" fmla="*/ 1317812 w 1326776"/>
              <a:gd name="connsiteY27" fmla="*/ 654424 h 1174699"/>
              <a:gd name="connsiteX28" fmla="*/ 1299882 w 1326776"/>
              <a:gd name="connsiteY28" fmla="*/ 636494 h 1174699"/>
              <a:gd name="connsiteX29" fmla="*/ 1290917 w 1326776"/>
              <a:gd name="connsiteY29" fmla="*/ 591671 h 1174699"/>
              <a:gd name="connsiteX30" fmla="*/ 1272988 w 1326776"/>
              <a:gd name="connsiteY30" fmla="*/ 502024 h 1174699"/>
              <a:gd name="connsiteX31" fmla="*/ 1264023 w 1326776"/>
              <a:gd name="connsiteY31" fmla="*/ 385482 h 1174699"/>
              <a:gd name="connsiteX32" fmla="*/ 1246094 w 1326776"/>
              <a:gd name="connsiteY32" fmla="*/ 304800 h 1174699"/>
              <a:gd name="connsiteX33" fmla="*/ 1237129 w 1326776"/>
              <a:gd name="connsiteY33" fmla="*/ 215153 h 1174699"/>
              <a:gd name="connsiteX34" fmla="*/ 1228165 w 1326776"/>
              <a:gd name="connsiteY34" fmla="*/ 152400 h 1174699"/>
              <a:gd name="connsiteX35" fmla="*/ 1228165 w 1326776"/>
              <a:gd name="connsiteY35" fmla="*/ 0 h 1174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326776" h="1174699">
                <a:moveTo>
                  <a:pt x="0" y="304800"/>
                </a:moveTo>
                <a:cubicBezTo>
                  <a:pt x="38847" y="307788"/>
                  <a:pt x="78010" y="307985"/>
                  <a:pt x="116541" y="313765"/>
                </a:cubicBezTo>
                <a:cubicBezTo>
                  <a:pt x="190837" y="324909"/>
                  <a:pt x="307945" y="393554"/>
                  <a:pt x="349623" y="421341"/>
                </a:cubicBezTo>
                <a:cubicBezTo>
                  <a:pt x="358588" y="427318"/>
                  <a:pt x="367210" y="433842"/>
                  <a:pt x="376517" y="439271"/>
                </a:cubicBezTo>
                <a:cubicBezTo>
                  <a:pt x="403092" y="454773"/>
                  <a:pt x="433176" y="464875"/>
                  <a:pt x="457200" y="484094"/>
                </a:cubicBezTo>
                <a:cubicBezTo>
                  <a:pt x="525436" y="538682"/>
                  <a:pt x="541079" y="563062"/>
                  <a:pt x="582706" y="618565"/>
                </a:cubicBezTo>
                <a:cubicBezTo>
                  <a:pt x="585694" y="630518"/>
                  <a:pt x="590230" y="642188"/>
                  <a:pt x="591670" y="654424"/>
                </a:cubicBezTo>
                <a:cubicBezTo>
                  <a:pt x="596222" y="693119"/>
                  <a:pt x="589931" y="733502"/>
                  <a:pt x="600635" y="770965"/>
                </a:cubicBezTo>
                <a:cubicBezTo>
                  <a:pt x="603231" y="780051"/>
                  <a:pt x="618144" y="778826"/>
                  <a:pt x="627529" y="779930"/>
                </a:cubicBezTo>
                <a:cubicBezTo>
                  <a:pt x="669184" y="784830"/>
                  <a:pt x="711200" y="785906"/>
                  <a:pt x="753035" y="788894"/>
                </a:cubicBezTo>
                <a:cubicBezTo>
                  <a:pt x="808189" y="844048"/>
                  <a:pt x="751453" y="779403"/>
                  <a:pt x="779929" y="950259"/>
                </a:cubicBezTo>
                <a:cubicBezTo>
                  <a:pt x="781319" y="958596"/>
                  <a:pt x="790981" y="963275"/>
                  <a:pt x="797859" y="968188"/>
                </a:cubicBezTo>
                <a:cubicBezTo>
                  <a:pt x="812038" y="978315"/>
                  <a:pt x="826152" y="989572"/>
                  <a:pt x="842682" y="995082"/>
                </a:cubicBezTo>
                <a:cubicBezTo>
                  <a:pt x="862728" y="1001764"/>
                  <a:pt x="884517" y="1001059"/>
                  <a:pt x="905435" y="1004047"/>
                </a:cubicBezTo>
                <a:cubicBezTo>
                  <a:pt x="915004" y="1008832"/>
                  <a:pt x="959139" y="1029047"/>
                  <a:pt x="968188" y="1039906"/>
                </a:cubicBezTo>
                <a:cubicBezTo>
                  <a:pt x="976743" y="1050172"/>
                  <a:pt x="976667" y="1066315"/>
                  <a:pt x="986117" y="1075765"/>
                </a:cubicBezTo>
                <a:cubicBezTo>
                  <a:pt x="998438" y="1088086"/>
                  <a:pt x="1017335" y="1091774"/>
                  <a:pt x="1030941" y="1102659"/>
                </a:cubicBezTo>
                <a:cubicBezTo>
                  <a:pt x="1103945" y="1161061"/>
                  <a:pt x="1043914" y="1139519"/>
                  <a:pt x="1111623" y="1156447"/>
                </a:cubicBezTo>
                <a:cubicBezTo>
                  <a:pt x="1117600" y="1162424"/>
                  <a:pt x="1137572" y="1177050"/>
                  <a:pt x="1129553" y="1174377"/>
                </a:cubicBezTo>
                <a:lnTo>
                  <a:pt x="1102659" y="1165412"/>
                </a:lnTo>
                <a:cubicBezTo>
                  <a:pt x="1108635" y="1129553"/>
                  <a:pt x="1110330" y="1092711"/>
                  <a:pt x="1120588" y="1057835"/>
                </a:cubicBezTo>
                <a:cubicBezTo>
                  <a:pt x="1133327" y="1014522"/>
                  <a:pt x="1144137" y="1021084"/>
                  <a:pt x="1165412" y="995082"/>
                </a:cubicBezTo>
                <a:cubicBezTo>
                  <a:pt x="1186987" y="968713"/>
                  <a:pt x="1209266" y="942749"/>
                  <a:pt x="1228165" y="914400"/>
                </a:cubicBezTo>
                <a:cubicBezTo>
                  <a:pt x="1267454" y="855465"/>
                  <a:pt x="1228550" y="918933"/>
                  <a:pt x="1255059" y="860612"/>
                </a:cubicBezTo>
                <a:cubicBezTo>
                  <a:pt x="1266119" y="836280"/>
                  <a:pt x="1276091" y="811132"/>
                  <a:pt x="1290917" y="788894"/>
                </a:cubicBezTo>
                <a:cubicBezTo>
                  <a:pt x="1296894" y="779929"/>
                  <a:pt x="1304028" y="771637"/>
                  <a:pt x="1308847" y="762000"/>
                </a:cubicBezTo>
                <a:cubicBezTo>
                  <a:pt x="1315279" y="749136"/>
                  <a:pt x="1323903" y="710741"/>
                  <a:pt x="1326776" y="699247"/>
                </a:cubicBezTo>
                <a:cubicBezTo>
                  <a:pt x="1323788" y="684306"/>
                  <a:pt x="1323814" y="668429"/>
                  <a:pt x="1317812" y="654424"/>
                </a:cubicBezTo>
                <a:cubicBezTo>
                  <a:pt x="1314482" y="646655"/>
                  <a:pt x="1303212" y="644263"/>
                  <a:pt x="1299882" y="636494"/>
                </a:cubicBezTo>
                <a:cubicBezTo>
                  <a:pt x="1293880" y="622489"/>
                  <a:pt x="1294222" y="606545"/>
                  <a:pt x="1290917" y="591671"/>
                </a:cubicBezTo>
                <a:cubicBezTo>
                  <a:pt x="1273089" y="511443"/>
                  <a:pt x="1290553" y="607407"/>
                  <a:pt x="1272988" y="502024"/>
                </a:cubicBezTo>
                <a:cubicBezTo>
                  <a:pt x="1270000" y="463177"/>
                  <a:pt x="1269287" y="424087"/>
                  <a:pt x="1264023" y="385482"/>
                </a:cubicBezTo>
                <a:cubicBezTo>
                  <a:pt x="1260301" y="358185"/>
                  <a:pt x="1250391" y="332013"/>
                  <a:pt x="1246094" y="304800"/>
                </a:cubicBezTo>
                <a:cubicBezTo>
                  <a:pt x="1241410" y="275136"/>
                  <a:pt x="1240638" y="244979"/>
                  <a:pt x="1237129" y="215153"/>
                </a:cubicBezTo>
                <a:cubicBezTo>
                  <a:pt x="1234660" y="194168"/>
                  <a:pt x="1229045" y="173512"/>
                  <a:pt x="1228165" y="152400"/>
                </a:cubicBezTo>
                <a:cubicBezTo>
                  <a:pt x="1226050" y="101644"/>
                  <a:pt x="1228165" y="50800"/>
                  <a:pt x="1228165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자유형 67"/>
          <p:cNvSpPr/>
          <p:nvPr/>
        </p:nvSpPr>
        <p:spPr>
          <a:xfrm>
            <a:off x="6064013" y="2626659"/>
            <a:ext cx="2524199" cy="833717"/>
          </a:xfrm>
          <a:custGeom>
            <a:avLst/>
            <a:gdLst>
              <a:gd name="connsiteX0" fmla="*/ 5093 w 2524199"/>
              <a:gd name="connsiteY0" fmla="*/ 421341 h 833717"/>
              <a:gd name="connsiteX1" fmla="*/ 31987 w 2524199"/>
              <a:gd name="connsiteY1" fmla="*/ 645459 h 833717"/>
              <a:gd name="connsiteX2" fmla="*/ 282999 w 2524199"/>
              <a:gd name="connsiteY2" fmla="*/ 654423 h 833717"/>
              <a:gd name="connsiteX3" fmla="*/ 327822 w 2524199"/>
              <a:gd name="connsiteY3" fmla="*/ 699247 h 833717"/>
              <a:gd name="connsiteX4" fmla="*/ 489187 w 2524199"/>
              <a:gd name="connsiteY4" fmla="*/ 708212 h 833717"/>
              <a:gd name="connsiteX5" fmla="*/ 507116 w 2524199"/>
              <a:gd name="connsiteY5" fmla="*/ 744070 h 833717"/>
              <a:gd name="connsiteX6" fmla="*/ 534011 w 2524199"/>
              <a:gd name="connsiteY6" fmla="*/ 770965 h 833717"/>
              <a:gd name="connsiteX7" fmla="*/ 542975 w 2524199"/>
              <a:gd name="connsiteY7" fmla="*/ 806823 h 833717"/>
              <a:gd name="connsiteX8" fmla="*/ 587799 w 2524199"/>
              <a:gd name="connsiteY8" fmla="*/ 833717 h 833717"/>
              <a:gd name="connsiteX9" fmla="*/ 811916 w 2524199"/>
              <a:gd name="connsiteY9" fmla="*/ 824753 h 833717"/>
              <a:gd name="connsiteX10" fmla="*/ 829846 w 2524199"/>
              <a:gd name="connsiteY10" fmla="*/ 806823 h 833717"/>
              <a:gd name="connsiteX11" fmla="*/ 865705 w 2524199"/>
              <a:gd name="connsiteY11" fmla="*/ 797859 h 833717"/>
              <a:gd name="connsiteX12" fmla="*/ 883634 w 2524199"/>
              <a:gd name="connsiteY12" fmla="*/ 779929 h 833717"/>
              <a:gd name="connsiteX13" fmla="*/ 910528 w 2524199"/>
              <a:gd name="connsiteY13" fmla="*/ 770965 h 833717"/>
              <a:gd name="connsiteX14" fmla="*/ 955352 w 2524199"/>
              <a:gd name="connsiteY14" fmla="*/ 726141 h 833717"/>
              <a:gd name="connsiteX15" fmla="*/ 946387 w 2524199"/>
              <a:gd name="connsiteY15" fmla="*/ 672353 h 833717"/>
              <a:gd name="connsiteX16" fmla="*/ 910528 w 2524199"/>
              <a:gd name="connsiteY16" fmla="*/ 627529 h 833717"/>
              <a:gd name="connsiteX17" fmla="*/ 919493 w 2524199"/>
              <a:gd name="connsiteY17" fmla="*/ 573741 h 833717"/>
              <a:gd name="connsiteX18" fmla="*/ 973281 w 2524199"/>
              <a:gd name="connsiteY18" fmla="*/ 555812 h 833717"/>
              <a:gd name="connsiteX19" fmla="*/ 1018105 w 2524199"/>
              <a:gd name="connsiteY19" fmla="*/ 537882 h 833717"/>
              <a:gd name="connsiteX20" fmla="*/ 1215328 w 2524199"/>
              <a:gd name="connsiteY20" fmla="*/ 546847 h 833717"/>
              <a:gd name="connsiteX21" fmla="*/ 1224293 w 2524199"/>
              <a:gd name="connsiteY21" fmla="*/ 582706 h 833717"/>
              <a:gd name="connsiteX22" fmla="*/ 1251187 w 2524199"/>
              <a:gd name="connsiteY22" fmla="*/ 609600 h 833717"/>
              <a:gd name="connsiteX23" fmla="*/ 1340834 w 2524199"/>
              <a:gd name="connsiteY23" fmla="*/ 618565 h 833717"/>
              <a:gd name="connsiteX24" fmla="*/ 1358763 w 2524199"/>
              <a:gd name="connsiteY24" fmla="*/ 654423 h 833717"/>
              <a:gd name="connsiteX25" fmla="*/ 1376693 w 2524199"/>
              <a:gd name="connsiteY25" fmla="*/ 699247 h 833717"/>
              <a:gd name="connsiteX26" fmla="*/ 1412552 w 2524199"/>
              <a:gd name="connsiteY26" fmla="*/ 726141 h 833717"/>
              <a:gd name="connsiteX27" fmla="*/ 1448411 w 2524199"/>
              <a:gd name="connsiteY27" fmla="*/ 770965 h 833717"/>
              <a:gd name="connsiteX28" fmla="*/ 1484269 w 2524199"/>
              <a:gd name="connsiteY28" fmla="*/ 788894 h 833717"/>
              <a:gd name="connsiteX29" fmla="*/ 1564952 w 2524199"/>
              <a:gd name="connsiteY29" fmla="*/ 806823 h 833717"/>
              <a:gd name="connsiteX30" fmla="*/ 1762175 w 2524199"/>
              <a:gd name="connsiteY30" fmla="*/ 797859 h 833717"/>
              <a:gd name="connsiteX31" fmla="*/ 1798034 w 2524199"/>
              <a:gd name="connsiteY31" fmla="*/ 788894 h 833717"/>
              <a:gd name="connsiteX32" fmla="*/ 2004222 w 2524199"/>
              <a:gd name="connsiteY32" fmla="*/ 762000 h 833717"/>
              <a:gd name="connsiteX33" fmla="*/ 2058011 w 2524199"/>
              <a:gd name="connsiteY33" fmla="*/ 726141 h 833717"/>
              <a:gd name="connsiteX34" fmla="*/ 2111799 w 2524199"/>
              <a:gd name="connsiteY34" fmla="*/ 663388 h 833717"/>
              <a:gd name="connsiteX35" fmla="*/ 2147658 w 2524199"/>
              <a:gd name="connsiteY35" fmla="*/ 600635 h 833717"/>
              <a:gd name="connsiteX36" fmla="*/ 2174552 w 2524199"/>
              <a:gd name="connsiteY36" fmla="*/ 591670 h 833717"/>
              <a:gd name="connsiteX37" fmla="*/ 2183516 w 2524199"/>
              <a:gd name="connsiteY37" fmla="*/ 555812 h 833717"/>
              <a:gd name="connsiteX38" fmla="*/ 2210411 w 2524199"/>
              <a:gd name="connsiteY38" fmla="*/ 519953 h 833717"/>
              <a:gd name="connsiteX39" fmla="*/ 2237305 w 2524199"/>
              <a:gd name="connsiteY39" fmla="*/ 457200 h 833717"/>
              <a:gd name="connsiteX40" fmla="*/ 2255234 w 2524199"/>
              <a:gd name="connsiteY40" fmla="*/ 412376 h 833717"/>
              <a:gd name="connsiteX41" fmla="*/ 2291093 w 2524199"/>
              <a:gd name="connsiteY41" fmla="*/ 349623 h 833717"/>
              <a:gd name="connsiteX42" fmla="*/ 2317987 w 2524199"/>
              <a:gd name="connsiteY42" fmla="*/ 295835 h 833717"/>
              <a:gd name="connsiteX43" fmla="*/ 2353846 w 2524199"/>
              <a:gd name="connsiteY43" fmla="*/ 242047 h 833717"/>
              <a:gd name="connsiteX44" fmla="*/ 2389705 w 2524199"/>
              <a:gd name="connsiteY44" fmla="*/ 179294 h 833717"/>
              <a:gd name="connsiteX45" fmla="*/ 2398669 w 2524199"/>
              <a:gd name="connsiteY45" fmla="*/ 152400 h 833717"/>
              <a:gd name="connsiteX46" fmla="*/ 2443493 w 2524199"/>
              <a:gd name="connsiteY46" fmla="*/ 107576 h 833717"/>
              <a:gd name="connsiteX47" fmla="*/ 2470387 w 2524199"/>
              <a:gd name="connsiteY47" fmla="*/ 80682 h 833717"/>
              <a:gd name="connsiteX48" fmla="*/ 2515211 w 2524199"/>
              <a:gd name="connsiteY48" fmla="*/ 35859 h 833717"/>
              <a:gd name="connsiteX49" fmla="*/ 2524175 w 2524199"/>
              <a:gd name="connsiteY49" fmla="*/ 0 h 833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2524199" h="833717">
                <a:moveTo>
                  <a:pt x="5093" y="421341"/>
                </a:moveTo>
                <a:cubicBezTo>
                  <a:pt x="14058" y="496047"/>
                  <a:pt x="-25663" y="597108"/>
                  <a:pt x="31987" y="645459"/>
                </a:cubicBezTo>
                <a:cubicBezTo>
                  <a:pt x="96136" y="699261"/>
                  <a:pt x="200625" y="639446"/>
                  <a:pt x="282999" y="654423"/>
                </a:cubicBezTo>
                <a:cubicBezTo>
                  <a:pt x="303788" y="658203"/>
                  <a:pt x="312881" y="684306"/>
                  <a:pt x="327822" y="699247"/>
                </a:cubicBezTo>
                <a:cubicBezTo>
                  <a:pt x="365914" y="737340"/>
                  <a:pt x="435399" y="705224"/>
                  <a:pt x="489187" y="708212"/>
                </a:cubicBezTo>
                <a:cubicBezTo>
                  <a:pt x="495163" y="720165"/>
                  <a:pt x="499349" y="733196"/>
                  <a:pt x="507116" y="744070"/>
                </a:cubicBezTo>
                <a:cubicBezTo>
                  <a:pt x="514485" y="754387"/>
                  <a:pt x="527721" y="759957"/>
                  <a:pt x="534011" y="770965"/>
                </a:cubicBezTo>
                <a:cubicBezTo>
                  <a:pt x="540124" y="781662"/>
                  <a:pt x="537465" y="795803"/>
                  <a:pt x="542975" y="806823"/>
                </a:cubicBezTo>
                <a:cubicBezTo>
                  <a:pt x="552820" y="826513"/>
                  <a:pt x="569396" y="827583"/>
                  <a:pt x="587799" y="833717"/>
                </a:cubicBezTo>
                <a:cubicBezTo>
                  <a:pt x="662505" y="830729"/>
                  <a:pt x="737608" y="833009"/>
                  <a:pt x="811916" y="824753"/>
                </a:cubicBezTo>
                <a:cubicBezTo>
                  <a:pt x="820317" y="823820"/>
                  <a:pt x="822286" y="810603"/>
                  <a:pt x="829846" y="806823"/>
                </a:cubicBezTo>
                <a:cubicBezTo>
                  <a:pt x="840866" y="801313"/>
                  <a:pt x="853752" y="800847"/>
                  <a:pt x="865705" y="797859"/>
                </a:cubicBezTo>
                <a:cubicBezTo>
                  <a:pt x="871681" y="791882"/>
                  <a:pt x="876386" y="784278"/>
                  <a:pt x="883634" y="779929"/>
                </a:cubicBezTo>
                <a:cubicBezTo>
                  <a:pt x="891737" y="775067"/>
                  <a:pt x="902968" y="776635"/>
                  <a:pt x="910528" y="770965"/>
                </a:cubicBezTo>
                <a:cubicBezTo>
                  <a:pt x="927432" y="758287"/>
                  <a:pt x="955352" y="726141"/>
                  <a:pt x="955352" y="726141"/>
                </a:cubicBezTo>
                <a:cubicBezTo>
                  <a:pt x="952364" y="708212"/>
                  <a:pt x="952135" y="689597"/>
                  <a:pt x="946387" y="672353"/>
                </a:cubicBezTo>
                <a:cubicBezTo>
                  <a:pt x="940732" y="655389"/>
                  <a:pt x="922769" y="639770"/>
                  <a:pt x="910528" y="627529"/>
                </a:cubicBezTo>
                <a:cubicBezTo>
                  <a:pt x="913516" y="609600"/>
                  <a:pt x="907524" y="587420"/>
                  <a:pt x="919493" y="573741"/>
                </a:cubicBezTo>
                <a:cubicBezTo>
                  <a:pt x="931938" y="559518"/>
                  <a:pt x="955734" y="562831"/>
                  <a:pt x="973281" y="555812"/>
                </a:cubicBezTo>
                <a:lnTo>
                  <a:pt x="1018105" y="537882"/>
                </a:lnTo>
                <a:lnTo>
                  <a:pt x="1215328" y="546847"/>
                </a:lnTo>
                <a:cubicBezTo>
                  <a:pt x="1227368" y="549464"/>
                  <a:pt x="1218180" y="572008"/>
                  <a:pt x="1224293" y="582706"/>
                </a:cubicBezTo>
                <a:cubicBezTo>
                  <a:pt x="1230583" y="593714"/>
                  <a:pt x="1239070" y="605872"/>
                  <a:pt x="1251187" y="609600"/>
                </a:cubicBezTo>
                <a:cubicBezTo>
                  <a:pt x="1279890" y="618432"/>
                  <a:pt x="1310952" y="615577"/>
                  <a:pt x="1340834" y="618565"/>
                </a:cubicBezTo>
                <a:cubicBezTo>
                  <a:pt x="1346810" y="630518"/>
                  <a:pt x="1353336" y="642211"/>
                  <a:pt x="1358763" y="654423"/>
                </a:cubicBezTo>
                <a:cubicBezTo>
                  <a:pt x="1365299" y="669128"/>
                  <a:pt x="1367038" y="686373"/>
                  <a:pt x="1376693" y="699247"/>
                </a:cubicBezTo>
                <a:cubicBezTo>
                  <a:pt x="1385658" y="711200"/>
                  <a:pt x="1400599" y="717176"/>
                  <a:pt x="1412552" y="726141"/>
                </a:cubicBezTo>
                <a:cubicBezTo>
                  <a:pt x="1422143" y="740528"/>
                  <a:pt x="1433081" y="760745"/>
                  <a:pt x="1448411" y="770965"/>
                </a:cubicBezTo>
                <a:cubicBezTo>
                  <a:pt x="1459530" y="778378"/>
                  <a:pt x="1471756" y="784202"/>
                  <a:pt x="1484269" y="788894"/>
                </a:cubicBezTo>
                <a:cubicBezTo>
                  <a:pt x="1498743" y="794322"/>
                  <a:pt x="1552774" y="804388"/>
                  <a:pt x="1564952" y="806823"/>
                </a:cubicBezTo>
                <a:cubicBezTo>
                  <a:pt x="1630693" y="803835"/>
                  <a:pt x="1696560" y="802906"/>
                  <a:pt x="1762175" y="797859"/>
                </a:cubicBezTo>
                <a:cubicBezTo>
                  <a:pt x="1774460" y="796914"/>
                  <a:pt x="1785881" y="790920"/>
                  <a:pt x="1798034" y="788894"/>
                </a:cubicBezTo>
                <a:cubicBezTo>
                  <a:pt x="1885046" y="774392"/>
                  <a:pt x="1923339" y="770987"/>
                  <a:pt x="2004222" y="762000"/>
                </a:cubicBezTo>
                <a:cubicBezTo>
                  <a:pt x="2028397" y="749912"/>
                  <a:pt x="2042802" y="747434"/>
                  <a:pt x="2058011" y="726141"/>
                </a:cubicBezTo>
                <a:cubicBezTo>
                  <a:pt x="2102245" y="664214"/>
                  <a:pt x="2063112" y="695845"/>
                  <a:pt x="2111799" y="663388"/>
                </a:cubicBezTo>
                <a:cubicBezTo>
                  <a:pt x="2123752" y="642470"/>
                  <a:pt x="2131793" y="618766"/>
                  <a:pt x="2147658" y="600635"/>
                </a:cubicBezTo>
                <a:cubicBezTo>
                  <a:pt x="2153881" y="593523"/>
                  <a:pt x="2168649" y="599049"/>
                  <a:pt x="2174552" y="591670"/>
                </a:cubicBezTo>
                <a:cubicBezTo>
                  <a:pt x="2182248" y="582049"/>
                  <a:pt x="2178006" y="566832"/>
                  <a:pt x="2183516" y="555812"/>
                </a:cubicBezTo>
                <a:cubicBezTo>
                  <a:pt x="2190198" y="542448"/>
                  <a:pt x="2201446" y="531906"/>
                  <a:pt x="2210411" y="519953"/>
                </a:cubicBezTo>
                <a:cubicBezTo>
                  <a:pt x="2232973" y="407131"/>
                  <a:pt x="2201977" y="519024"/>
                  <a:pt x="2237305" y="457200"/>
                </a:cubicBezTo>
                <a:cubicBezTo>
                  <a:pt x="2245289" y="443228"/>
                  <a:pt x="2248698" y="427081"/>
                  <a:pt x="2255234" y="412376"/>
                </a:cubicBezTo>
                <a:cubicBezTo>
                  <a:pt x="2270400" y="378252"/>
                  <a:pt x="2271862" y="378468"/>
                  <a:pt x="2291093" y="349623"/>
                </a:cubicBezTo>
                <a:cubicBezTo>
                  <a:pt x="2313204" y="261183"/>
                  <a:pt x="2283734" y="352924"/>
                  <a:pt x="2317987" y="295835"/>
                </a:cubicBezTo>
                <a:cubicBezTo>
                  <a:pt x="2356906" y="230969"/>
                  <a:pt x="2285462" y="310431"/>
                  <a:pt x="2353846" y="242047"/>
                </a:cubicBezTo>
                <a:cubicBezTo>
                  <a:pt x="2374402" y="180380"/>
                  <a:pt x="2346285" y="255282"/>
                  <a:pt x="2389705" y="179294"/>
                </a:cubicBezTo>
                <a:cubicBezTo>
                  <a:pt x="2394393" y="171089"/>
                  <a:pt x="2392999" y="159960"/>
                  <a:pt x="2398669" y="152400"/>
                </a:cubicBezTo>
                <a:cubicBezTo>
                  <a:pt x="2411347" y="135496"/>
                  <a:pt x="2428552" y="122517"/>
                  <a:pt x="2443493" y="107576"/>
                </a:cubicBezTo>
                <a:cubicBezTo>
                  <a:pt x="2452458" y="98611"/>
                  <a:pt x="2463355" y="91231"/>
                  <a:pt x="2470387" y="80682"/>
                </a:cubicBezTo>
                <a:cubicBezTo>
                  <a:pt x="2494292" y="44823"/>
                  <a:pt x="2479351" y="59764"/>
                  <a:pt x="2515211" y="35859"/>
                </a:cubicBezTo>
                <a:cubicBezTo>
                  <a:pt x="2525120" y="6130"/>
                  <a:pt x="2524175" y="18415"/>
                  <a:pt x="2524175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5" name="그룹 74"/>
          <p:cNvGrpSpPr/>
          <p:nvPr/>
        </p:nvGrpSpPr>
        <p:grpSpPr>
          <a:xfrm>
            <a:off x="9277738" y="2297832"/>
            <a:ext cx="1046554" cy="1366547"/>
            <a:chOff x="9277738" y="2297832"/>
            <a:chExt cx="1046554" cy="1366547"/>
          </a:xfrm>
        </p:grpSpPr>
        <p:sp>
          <p:nvSpPr>
            <p:cNvPr id="81" name="타원 80"/>
            <p:cNvSpPr/>
            <p:nvPr/>
          </p:nvSpPr>
          <p:spPr>
            <a:xfrm>
              <a:off x="9277738" y="2722784"/>
              <a:ext cx="229456" cy="2294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>
              <a:off x="9277738" y="3066968"/>
              <a:ext cx="229456" cy="22945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>
              <a:off x="9277738" y="3411152"/>
              <a:ext cx="229456" cy="22945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524073" y="2699012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재난현장</a:t>
              </a:r>
              <a:endParaRPr lang="ko-KR" altLang="en-US" sz="12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9524073" y="3066968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수거업체</a:t>
              </a:r>
              <a:endParaRPr lang="ko-KR" altLang="en-US" sz="12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9524073" y="338738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처리장</a:t>
              </a:r>
              <a:endParaRPr lang="ko-KR" altLang="en-US" sz="1200" dirty="0"/>
            </a:p>
          </p:txBody>
        </p:sp>
        <p:cxnSp>
          <p:nvCxnSpPr>
            <p:cNvPr id="70" name="직선 연결선 69"/>
            <p:cNvCxnSpPr/>
            <p:nvPr/>
          </p:nvCxnSpPr>
          <p:spPr>
            <a:xfrm>
              <a:off x="9277738" y="2414954"/>
              <a:ext cx="22945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9524073" y="2297832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이동경로</a:t>
              </a:r>
              <a:endParaRPr lang="ko-KR" altLang="en-US" sz="1200" dirty="0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5111599" y="4117491"/>
            <a:ext cx="5977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폐기물 업체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처리장 선정 결과 및 총 소요시간을 알려줌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혹은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폐기물 운반 종료 </a:t>
            </a:r>
            <a:r>
              <a:rPr lang="en-US" altLang="ko-KR" b="1" dirty="0" smtClean="0"/>
              <a:t>‘</a:t>
            </a:r>
            <a:r>
              <a:rPr lang="ko-KR" altLang="en-US" b="1" dirty="0" smtClean="0"/>
              <a:t>시각</a:t>
            </a:r>
            <a:r>
              <a:rPr lang="en-US" altLang="ko-KR" b="1" dirty="0" smtClean="0"/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129639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906" y="322729"/>
            <a:ext cx="3598769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폐기물의 이동경로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704889" y="322729"/>
            <a:ext cx="3048461" cy="799642"/>
            <a:chOff x="6657514" y="552908"/>
            <a:chExt cx="3048461" cy="799642"/>
          </a:xfrm>
        </p:grpSpPr>
        <p:sp>
          <p:nvSpPr>
            <p:cNvPr id="7" name="직사각형 6"/>
            <p:cNvSpPr/>
            <p:nvPr/>
          </p:nvSpPr>
          <p:spPr>
            <a:xfrm>
              <a:off x="6657514" y="552908"/>
              <a:ext cx="1260000" cy="79964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 smtClean="0">
                  <a:solidFill>
                    <a:schemeClr val="tx1"/>
                  </a:solidFill>
                </a:rPr>
                <a:t>재해현장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445975" y="552908"/>
              <a:ext cx="1260000" cy="79964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폐기물</a:t>
              </a:r>
              <a:endParaRPr lang="en-US" altLang="ko-KR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처리장</a:t>
              </a:r>
              <a:endParaRPr lang="en-US" altLang="ko-KR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도착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)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아래쪽 화살표 32"/>
            <p:cNvSpPr/>
            <p:nvPr/>
          </p:nvSpPr>
          <p:spPr>
            <a:xfrm rot="16200000">
              <a:off x="8042791" y="862729"/>
              <a:ext cx="277906" cy="179999"/>
            </a:xfrm>
            <a:prstGeom prst="down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4704889" y="1752600"/>
            <a:ext cx="1260000" cy="9326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수거업체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493348" y="1752600"/>
            <a:ext cx="1260000" cy="9326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재해현장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 rot="16200000">
            <a:off x="6090164" y="2128919"/>
            <a:ext cx="277906" cy="179999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281809" y="1752600"/>
            <a:ext cx="1260000" cy="9326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폐기물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처리장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도착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6" name="아래쪽 화살표 45"/>
          <p:cNvSpPr/>
          <p:nvPr/>
        </p:nvSpPr>
        <p:spPr>
          <a:xfrm rot="16200000">
            <a:off x="7878625" y="2128919"/>
            <a:ext cx="277906" cy="179999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9" name="꺾인 연결선 48"/>
          <p:cNvCxnSpPr>
            <a:stCxn id="43" idx="2"/>
            <a:endCxn id="38" idx="2"/>
          </p:cNvCxnSpPr>
          <p:nvPr/>
        </p:nvCxnSpPr>
        <p:spPr>
          <a:xfrm rot="5400000">
            <a:off x="8017579" y="1791008"/>
            <a:ext cx="12700" cy="1788461"/>
          </a:xfrm>
          <a:prstGeom prst="bentConnector3">
            <a:avLst>
              <a:gd name="adj1" fmla="val 180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77906" y="1588919"/>
            <a:ext cx="3598769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</a:rPr>
              <a:t>수거차량의</a:t>
            </a:r>
            <a:r>
              <a:rPr lang="ko-KR" altLang="en-US" b="1" dirty="0" smtClean="0">
                <a:solidFill>
                  <a:schemeClr val="bg1"/>
                </a:solidFill>
              </a:rPr>
              <a:t> 이동경로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95856" y="3038468"/>
            <a:ext cx="3243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FF0000"/>
                </a:solidFill>
              </a:rPr>
              <a:t>현장의 남은 폐기물이 없어질 때까지 반복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029819" y="4424077"/>
            <a:ext cx="6863481" cy="11761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77906" y="3670480"/>
            <a:ext cx="3598769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수거차량 </a:t>
            </a:r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r>
              <a:rPr lang="ko-KR" altLang="en-US" b="1" dirty="0" smtClean="0">
                <a:solidFill>
                  <a:schemeClr val="bg1"/>
                </a:solidFill>
              </a:rPr>
              <a:t>대의 작업 소요 시간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348914" y="4622980"/>
            <a:ext cx="1260000" cy="7996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수거업체에서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현장으로의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이동시간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137375" y="4622980"/>
            <a:ext cx="1260000" cy="7996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폐기물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적재 시간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7" name="십자형 56"/>
          <p:cNvSpPr/>
          <p:nvPr/>
        </p:nvSpPr>
        <p:spPr>
          <a:xfrm rot="16200000">
            <a:off x="2774484" y="4932801"/>
            <a:ext cx="197324" cy="179999"/>
          </a:xfrm>
          <a:prstGeom prst="plus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913530" y="4622980"/>
            <a:ext cx="1260000" cy="7996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처리장으로의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이동시간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60" name="십자형 59"/>
          <p:cNvSpPr/>
          <p:nvPr/>
        </p:nvSpPr>
        <p:spPr>
          <a:xfrm rot="16200000">
            <a:off x="4550639" y="4932801"/>
            <a:ext cx="197324" cy="179999"/>
          </a:xfrm>
          <a:prstGeom prst="plus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714297" y="4612334"/>
            <a:ext cx="1260000" cy="7996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적재된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폐기물을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쏟아내는 시간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62" name="십자형 61"/>
          <p:cNvSpPr/>
          <p:nvPr/>
        </p:nvSpPr>
        <p:spPr>
          <a:xfrm rot="16200000">
            <a:off x="6339100" y="4932801"/>
            <a:ext cx="197324" cy="179999"/>
          </a:xfrm>
          <a:prstGeom prst="plus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490452" y="4622980"/>
            <a:ext cx="1260000" cy="7996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폐기물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현장으로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돌아오는 시간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67" name="십자형 66"/>
          <p:cNvSpPr/>
          <p:nvPr/>
        </p:nvSpPr>
        <p:spPr>
          <a:xfrm rot="16200000">
            <a:off x="8127561" y="4932801"/>
            <a:ext cx="197324" cy="179999"/>
          </a:xfrm>
          <a:prstGeom prst="plus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9989596" y="4838134"/>
            <a:ext cx="1340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X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작업횟수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55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/>
          <p:cNvSpPr/>
          <p:nvPr/>
        </p:nvSpPr>
        <p:spPr>
          <a:xfrm>
            <a:off x="7324165" y="955047"/>
            <a:ext cx="2259106" cy="42747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00636" y="3168774"/>
            <a:ext cx="4386419" cy="1783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TextBox 3"/>
          <p:cNvSpPr txBox="1"/>
          <p:nvPr/>
        </p:nvSpPr>
        <p:spPr>
          <a:xfrm>
            <a:off x="277906" y="322729"/>
            <a:ext cx="6726521" cy="646331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무인항공기 이미지를 활용한 수거 업체</a:t>
            </a:r>
            <a:r>
              <a:rPr lang="en-US" altLang="ko-KR" b="1" dirty="0" smtClean="0">
                <a:solidFill>
                  <a:schemeClr val="bg1"/>
                </a:solidFill>
              </a:rPr>
              <a:t>1 </a:t>
            </a:r>
            <a:r>
              <a:rPr lang="ko-KR" altLang="en-US" b="1" dirty="0" smtClean="0">
                <a:solidFill>
                  <a:schemeClr val="bg1"/>
                </a:solidFill>
              </a:rPr>
              <a:t>및 처리장 </a:t>
            </a:r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r>
              <a:rPr lang="ko-KR" altLang="en-US" b="1" dirty="0" smtClean="0">
                <a:solidFill>
                  <a:schemeClr val="bg1"/>
                </a:solidFill>
              </a:rPr>
              <a:t>개소 기준 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ko-KR" altLang="en-US" b="1" dirty="0" err="1" smtClean="0">
                <a:solidFill>
                  <a:schemeClr val="bg1"/>
                </a:solidFill>
              </a:rPr>
              <a:t>재해폐기물</a:t>
            </a:r>
            <a:r>
              <a:rPr lang="ko-KR" altLang="en-US" b="1" dirty="0" smtClean="0">
                <a:solidFill>
                  <a:schemeClr val="bg1"/>
                </a:solidFill>
              </a:rPr>
              <a:t> 운반 시간 산정 과정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22357" y="3415750"/>
            <a:ext cx="1367794" cy="54000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폐기물 </a:t>
            </a:r>
            <a:r>
              <a:rPr lang="ko-KR" altLang="en-US" sz="1000" b="1" dirty="0" err="1" smtClean="0">
                <a:solidFill>
                  <a:schemeClr val="bg1"/>
                </a:solidFill>
              </a:rPr>
              <a:t>수거업체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 위치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(GPS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좌표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)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22357" y="2552585"/>
            <a:ext cx="1367794" cy="53999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폐기물 처리장 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위치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(GPS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좌표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)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22357" y="4135751"/>
            <a:ext cx="1367794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폐기물 수거 장비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트럭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,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굴삭기</a:t>
            </a:r>
            <a:r>
              <a:rPr lang="en-US" altLang="ko-KR" sz="1000" b="1" dirty="0">
                <a:solidFill>
                  <a:schemeClr val="bg1"/>
                </a:solidFill>
              </a:rPr>
              <a:t>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등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작업 속도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8212" y="3685751"/>
            <a:ext cx="1097610" cy="7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무인항공기 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이미지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08516" y="3685751"/>
            <a:ext cx="1097610" cy="7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3D Dense Point Cloud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00764" y="3415752"/>
            <a:ext cx="138953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폐기물의 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위치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(GPS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좌표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)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00764" y="4135751"/>
            <a:ext cx="138953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폐기물의 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부피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(m</a:t>
            </a:r>
            <a:r>
              <a:rPr lang="en-US" altLang="ko-KR" sz="1000" b="1" baseline="30000" dirty="0" smtClean="0">
                <a:solidFill>
                  <a:schemeClr val="bg1"/>
                </a:solidFill>
              </a:rPr>
              <a:t>3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)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6" name="아래쪽 화살표 15"/>
          <p:cNvSpPr/>
          <p:nvPr/>
        </p:nvSpPr>
        <p:spPr>
          <a:xfrm rot="16200000">
            <a:off x="1818216" y="3955751"/>
            <a:ext cx="277906" cy="179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7" name="아래쪽 화살표 16"/>
          <p:cNvSpPr/>
          <p:nvPr/>
        </p:nvSpPr>
        <p:spPr>
          <a:xfrm rot="16200000">
            <a:off x="3214492" y="3595752"/>
            <a:ext cx="277906" cy="179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8" name="아래쪽 화살표 17"/>
          <p:cNvSpPr/>
          <p:nvPr/>
        </p:nvSpPr>
        <p:spPr>
          <a:xfrm rot="16200000">
            <a:off x="3214493" y="4315751"/>
            <a:ext cx="277906" cy="179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직사각형 19"/>
          <p:cNvSpPr/>
          <p:nvPr/>
        </p:nvSpPr>
        <p:spPr>
          <a:xfrm>
            <a:off x="5422357" y="5322083"/>
            <a:ext cx="1367794" cy="576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폐기물 처리장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용량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448021" y="1804564"/>
            <a:ext cx="1595568" cy="539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폐기물 상차 시간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트럭에 담는 시간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)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448021" y="4135751"/>
            <a:ext cx="1597972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필요 작업량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34" name="직선 연결선 33"/>
          <p:cNvCxnSpPr>
            <a:stCxn id="12" idx="3"/>
            <a:endCxn id="11" idx="1"/>
          </p:cNvCxnSpPr>
          <p:nvPr/>
        </p:nvCxnSpPr>
        <p:spPr>
          <a:xfrm>
            <a:off x="4890294" y="4405751"/>
            <a:ext cx="532063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598509" y="4675751"/>
            <a:ext cx="993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단위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부피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시간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en-US" altLang="ko-KR" sz="1000" b="1" dirty="0" err="1" smtClean="0">
                <a:solidFill>
                  <a:srgbClr val="FF0000"/>
                </a:solidFill>
              </a:rPr>
              <a:t>Hr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438495" y="4675751"/>
            <a:ext cx="22345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결과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예시</a:t>
            </a:r>
            <a:endParaRPr lang="en-US" altLang="ko-KR" sz="1000" b="1" dirty="0" smtClean="0">
              <a:solidFill>
                <a:srgbClr val="FF0000"/>
              </a:solidFill>
            </a:endParaRPr>
          </a:p>
          <a:p>
            <a:r>
              <a:rPr lang="en-US" altLang="ko-KR" sz="1000" b="1" dirty="0" smtClean="0">
                <a:solidFill>
                  <a:srgbClr val="FF0000"/>
                </a:solidFill>
              </a:rPr>
              <a:t>20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톤 트럭 왕복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200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회</a:t>
            </a:r>
            <a:endParaRPr lang="en-US" altLang="ko-KR" sz="1000" b="1" dirty="0" smtClean="0">
              <a:solidFill>
                <a:srgbClr val="FF0000"/>
              </a:solidFill>
            </a:endParaRPr>
          </a:p>
          <a:p>
            <a:r>
              <a:rPr lang="ko-KR" altLang="en-US" sz="1000" b="1" dirty="0" smtClean="0">
                <a:solidFill>
                  <a:srgbClr val="FF0000"/>
                </a:solidFill>
              </a:rPr>
              <a:t>생활쓰레기 수거 트럭  왕복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100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회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438495" y="5322083"/>
            <a:ext cx="1605094" cy="576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필요 처리장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438495" y="5898833"/>
            <a:ext cx="17299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결과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예시</a:t>
            </a:r>
            <a:endParaRPr lang="en-US" altLang="ko-KR" sz="1000" b="1" dirty="0" smtClean="0">
              <a:solidFill>
                <a:srgbClr val="FF0000"/>
              </a:solidFill>
            </a:endParaRPr>
          </a:p>
          <a:p>
            <a:r>
              <a:rPr lang="ko-KR" altLang="en-US" sz="1000" b="1" dirty="0" smtClean="0">
                <a:solidFill>
                  <a:srgbClr val="FF0000"/>
                </a:solidFill>
              </a:rPr>
              <a:t>서초구 처리장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(+GPS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좌표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1000" b="1" dirty="0" smtClean="0">
                <a:solidFill>
                  <a:srgbClr val="FF0000"/>
                </a:solidFill>
              </a:rPr>
              <a:t>동작구 처리장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(+GPS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좌표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47" name="꺾인 연결선 46"/>
          <p:cNvCxnSpPr>
            <a:stCxn id="12" idx="2"/>
            <a:endCxn id="20" idx="1"/>
          </p:cNvCxnSpPr>
          <p:nvPr/>
        </p:nvCxnSpPr>
        <p:spPr>
          <a:xfrm rot="16200000" flipH="1">
            <a:off x="4341590" y="4529690"/>
            <a:ext cx="934707" cy="1226828"/>
          </a:xfrm>
          <a:prstGeom prst="bentConnector2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8" idx="3"/>
            <a:endCxn id="9" idx="1"/>
          </p:cNvCxnSpPr>
          <p:nvPr/>
        </p:nvCxnSpPr>
        <p:spPr>
          <a:xfrm flipV="1">
            <a:off x="4890294" y="3685751"/>
            <a:ext cx="532063" cy="1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8" idx="0"/>
            <a:endCxn id="10" idx="1"/>
          </p:cNvCxnSpPr>
          <p:nvPr/>
        </p:nvCxnSpPr>
        <p:spPr>
          <a:xfrm rot="5400000" flipH="1" flipV="1">
            <a:off x="4512360" y="2505755"/>
            <a:ext cx="593167" cy="1226828"/>
          </a:xfrm>
          <a:prstGeom prst="bentConnector2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7448021" y="3415750"/>
            <a:ext cx="1597972" cy="54000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폐기물 </a:t>
            </a:r>
            <a:r>
              <a:rPr lang="ko-KR" altLang="en-US" sz="1000" b="1" dirty="0" err="1" smtClean="0">
                <a:solidFill>
                  <a:schemeClr val="bg1"/>
                </a:solidFill>
              </a:rPr>
              <a:t>수거업체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 이동 거리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소요시간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448021" y="2552585"/>
            <a:ext cx="1597972" cy="53999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bg1"/>
                </a:solidFill>
              </a:rPr>
              <a:t>재해현장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-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처리장</a:t>
            </a:r>
            <a:r>
              <a:rPr lang="en-US" altLang="ko-KR" sz="1000" b="1" dirty="0">
                <a:solidFill>
                  <a:schemeClr val="bg1"/>
                </a:solidFill>
              </a:rPr>
              <a:t>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간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이동 거리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소요시간</a:t>
            </a:r>
            <a:endParaRPr lang="en-US" altLang="ko-KR" sz="1000" b="1" dirty="0" smtClean="0">
              <a:solidFill>
                <a:schemeClr val="bg1"/>
              </a:solidFill>
            </a:endParaRPr>
          </a:p>
        </p:txBody>
      </p:sp>
      <p:sp>
        <p:nvSpPr>
          <p:cNvPr id="86" name="아래쪽 화살표 85"/>
          <p:cNvSpPr/>
          <p:nvPr/>
        </p:nvSpPr>
        <p:spPr>
          <a:xfrm rot="16200000">
            <a:off x="6980134" y="2732584"/>
            <a:ext cx="277906" cy="179999"/>
          </a:xfrm>
          <a:prstGeom prst="down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7" name="아래쪽 화살표 86"/>
          <p:cNvSpPr/>
          <p:nvPr/>
        </p:nvSpPr>
        <p:spPr>
          <a:xfrm rot="16200000">
            <a:off x="6980135" y="3595752"/>
            <a:ext cx="277906" cy="179999"/>
          </a:xfrm>
          <a:prstGeom prst="down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8" name="아래쪽 화살표 87"/>
          <p:cNvSpPr/>
          <p:nvPr/>
        </p:nvSpPr>
        <p:spPr>
          <a:xfrm rot="16200000">
            <a:off x="6980136" y="4315751"/>
            <a:ext cx="277906" cy="179999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9" name="아래쪽 화살표 88"/>
          <p:cNvSpPr/>
          <p:nvPr/>
        </p:nvSpPr>
        <p:spPr>
          <a:xfrm rot="16200000">
            <a:off x="6980137" y="5520458"/>
            <a:ext cx="277906" cy="179999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0" name="직사각형 89"/>
          <p:cNvSpPr/>
          <p:nvPr/>
        </p:nvSpPr>
        <p:spPr>
          <a:xfrm>
            <a:off x="7448021" y="1084565"/>
            <a:ext cx="1595568" cy="539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폐기물 하차 시간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처리장에 버리는 시간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)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92" name="아래쪽 화살표 91"/>
          <p:cNvSpPr/>
          <p:nvPr/>
        </p:nvSpPr>
        <p:spPr>
          <a:xfrm rot="16200000">
            <a:off x="9712958" y="3710383"/>
            <a:ext cx="277906" cy="179999"/>
          </a:xfrm>
          <a:prstGeom prst="down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3" name="직사각형 92"/>
          <p:cNvSpPr/>
          <p:nvPr/>
        </p:nvSpPr>
        <p:spPr>
          <a:xfrm>
            <a:off x="10209150" y="3415750"/>
            <a:ext cx="1597972" cy="76895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폐기물 수거에 필요한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총 소요시간</a:t>
            </a:r>
            <a:endParaRPr lang="en-US" altLang="ko-KR" sz="1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27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270</Words>
  <Application>Microsoft Office PowerPoint</Application>
  <PresentationFormat>와이드스크린</PresentationFormat>
  <Paragraphs>88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</cp:revision>
  <dcterms:created xsi:type="dcterms:W3CDTF">2017-09-20T02:16:31Z</dcterms:created>
  <dcterms:modified xsi:type="dcterms:W3CDTF">2017-09-20T05:40:37Z</dcterms:modified>
</cp:coreProperties>
</file>