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CD3C-D09F-405D-852A-E93CB7B8B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076FAB-BFE5-450A-9291-A13EF89C5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67896-0035-45CF-B2D4-07FEEAFE9FE1}"/>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059B3082-309A-4F8D-A468-F76CC1A5E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B07D0-308B-4663-8699-DFE49069F469}"/>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2531430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2638-3CDB-4634-9AD4-D6104BB39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E3C192-EC07-4E37-A992-9361F29A4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051A5-D9A5-44D3-B62F-CFF47B2E3923}"/>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FD60290B-D119-4942-BD22-E50E959D0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3D901-32EB-4E4F-B6F5-928B22740947}"/>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32971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63C00-9885-46C7-B7DF-83B73A9C60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EF73A-FAAC-46D2-89C7-C72DB9B4A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B3ACA-7189-4FF5-8E01-921F045B43C3}"/>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A2C5488A-14C9-4974-97E6-C62A23F9B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0FBDC-70FE-4693-A11E-7917D54185B4}"/>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225656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ACE3-ABEF-499C-B4E6-0FE0C3479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C662B-3D1E-47D5-9F0F-F240E9707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438D6-1159-4E98-AA30-DAC9A2DE9C19}"/>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D1482D15-1F61-4ADF-AC71-7981B855B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BFAC7-2E27-489C-8AA0-9807A2A1A75A}"/>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372427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EAC4-2513-4401-B799-E40FFAF95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4F8FE9-439F-40BB-AF84-B54970062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77204-B0F8-4FA8-9888-64542BFF4395}"/>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2315FFAE-320E-46E8-B601-9433B29D5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7B5FF-4864-4D61-AF80-22E4C55BBDEF}"/>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415260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DD12-F157-4147-9B51-6774BFCA93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76FF6-A785-4AB5-B8AC-9950FBB39A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475BC-278A-477B-8E6A-A10E67811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7A62A9-D742-4DEF-A0BB-A58595FD6337}"/>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6" name="Footer Placeholder 5">
            <a:extLst>
              <a:ext uri="{FF2B5EF4-FFF2-40B4-BE49-F238E27FC236}">
                <a16:creationId xmlns:a16="http://schemas.microsoft.com/office/drawing/2014/main" id="{E1583E8A-E3B6-4A0E-91AE-3C2E69941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809551-EF08-4B18-AE69-7564262E0D0E}"/>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320964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3A50-F046-42DC-A6CC-4630E42E99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370A3-04FF-40FE-9973-92583F4B7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217808-D87B-4DA8-A776-1711BA3F9A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5C88E1-0B4A-4798-8060-80AE28439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B2C194-B0AF-4A53-B097-7A34A86915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70805-2605-4C2B-9D9D-0D047FFCA021}"/>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8" name="Footer Placeholder 7">
            <a:extLst>
              <a:ext uri="{FF2B5EF4-FFF2-40B4-BE49-F238E27FC236}">
                <a16:creationId xmlns:a16="http://schemas.microsoft.com/office/drawing/2014/main" id="{42BF3DF6-B309-4525-9F9C-9BFA2727B7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21B1D-8064-4669-9FA6-42D71B5C562A}"/>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182811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EE5B-EBEC-4967-B5E7-828A26BC80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04ADDD-4F6F-4456-BB37-4C5102ACE4E0}"/>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4" name="Footer Placeholder 3">
            <a:extLst>
              <a:ext uri="{FF2B5EF4-FFF2-40B4-BE49-F238E27FC236}">
                <a16:creationId xmlns:a16="http://schemas.microsoft.com/office/drawing/2014/main" id="{B9605EE5-6B0B-44D0-BE6E-EB02F5879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042E1-A59C-4942-A5F2-6C933651C1AC}"/>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2442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14F778-840F-48FC-AC0A-880F5DB4FD01}"/>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3" name="Footer Placeholder 2">
            <a:extLst>
              <a:ext uri="{FF2B5EF4-FFF2-40B4-BE49-F238E27FC236}">
                <a16:creationId xmlns:a16="http://schemas.microsoft.com/office/drawing/2014/main" id="{3DA5343E-3C77-44BD-8C34-BB27005185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6C3F4-0B5C-4158-8317-4FB000A10F8D}"/>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87724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2590-3460-44D9-BEBD-63FCB59DE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1F540-A28D-4A56-BDDD-77BC33B3A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F746A-A094-4BC7-BE68-35384871A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84680-7F7C-4334-BF3F-33C7C7992592}"/>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6" name="Footer Placeholder 5">
            <a:extLst>
              <a:ext uri="{FF2B5EF4-FFF2-40B4-BE49-F238E27FC236}">
                <a16:creationId xmlns:a16="http://schemas.microsoft.com/office/drawing/2014/main" id="{03DC399D-082A-49E4-A821-EBE1F816A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89D64-DB9F-41C8-A470-010089E22241}"/>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105405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F00B-34F0-41C0-BC11-55825690C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D3848-E5A6-4E2D-B24B-CA4589EF2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ABB4A-E4CD-4AC5-8621-1D0135A53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2D851-7D6F-4086-BE8B-F7775B3AAAB2}"/>
              </a:ext>
            </a:extLst>
          </p:cNvPr>
          <p:cNvSpPr>
            <a:spLocks noGrp="1"/>
          </p:cNvSpPr>
          <p:nvPr>
            <p:ph type="dt" sz="half" idx="10"/>
          </p:nvPr>
        </p:nvSpPr>
        <p:spPr/>
        <p:txBody>
          <a:bodyPr/>
          <a:lstStyle/>
          <a:p>
            <a:fld id="{DB8ECCA1-1866-458F-B931-BB761E932830}" type="datetimeFigureOut">
              <a:rPr lang="en-US" smtClean="0"/>
              <a:t>3/4/2020</a:t>
            </a:fld>
            <a:endParaRPr lang="en-US"/>
          </a:p>
        </p:txBody>
      </p:sp>
      <p:sp>
        <p:nvSpPr>
          <p:cNvPr id="6" name="Footer Placeholder 5">
            <a:extLst>
              <a:ext uri="{FF2B5EF4-FFF2-40B4-BE49-F238E27FC236}">
                <a16:creationId xmlns:a16="http://schemas.microsoft.com/office/drawing/2014/main" id="{62884932-62A6-40C7-A06B-BDDD05438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3F325-2C81-415E-B2B7-7DFF280C5FCC}"/>
              </a:ext>
            </a:extLst>
          </p:cNvPr>
          <p:cNvSpPr>
            <a:spLocks noGrp="1"/>
          </p:cNvSpPr>
          <p:nvPr>
            <p:ph type="sldNum" sz="quarter" idx="12"/>
          </p:nvPr>
        </p:nvSpPr>
        <p:spPr/>
        <p:txBody>
          <a:bodyPr/>
          <a:lstStyle/>
          <a:p>
            <a:fld id="{0933F14B-74F4-4C6B-99CA-4B9E69ACFDB2}" type="slidenum">
              <a:rPr lang="en-US" smtClean="0"/>
              <a:t>‹#›</a:t>
            </a:fld>
            <a:endParaRPr lang="en-US"/>
          </a:p>
        </p:txBody>
      </p:sp>
    </p:spTree>
    <p:extLst>
      <p:ext uri="{BB962C8B-B14F-4D97-AF65-F5344CB8AC3E}">
        <p14:creationId xmlns:p14="http://schemas.microsoft.com/office/powerpoint/2010/main" val="250371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34BE8-CB58-4AAA-93CB-E5B1D3170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0E629-215D-4AD3-9B73-5276C40A6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30554-078E-4811-A6DB-668197EAC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ECCA1-1866-458F-B931-BB761E932830}" type="datetimeFigureOut">
              <a:rPr lang="en-US" smtClean="0"/>
              <a:t>3/4/2020</a:t>
            </a:fld>
            <a:endParaRPr lang="en-US"/>
          </a:p>
        </p:txBody>
      </p:sp>
      <p:sp>
        <p:nvSpPr>
          <p:cNvPr id="5" name="Footer Placeholder 4">
            <a:extLst>
              <a:ext uri="{FF2B5EF4-FFF2-40B4-BE49-F238E27FC236}">
                <a16:creationId xmlns:a16="http://schemas.microsoft.com/office/drawing/2014/main" id="{2A452220-7C65-4031-8A78-1E61FCDCE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D79BB-F58E-4BD4-8DA9-2741D0B53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3F14B-74F4-4C6B-99CA-4B9E69ACFDB2}" type="slidenum">
              <a:rPr lang="en-US" smtClean="0"/>
              <a:t>‹#›</a:t>
            </a:fld>
            <a:endParaRPr lang="en-US"/>
          </a:p>
        </p:txBody>
      </p:sp>
    </p:spTree>
    <p:extLst>
      <p:ext uri="{BB962C8B-B14F-4D97-AF65-F5344CB8AC3E}">
        <p14:creationId xmlns:p14="http://schemas.microsoft.com/office/powerpoint/2010/main" val="16610525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github.com/npinto/fer20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948382-AC2F-4D27-A6CD-23786A6A5A53}"/>
              </a:ext>
            </a:extLst>
          </p:cNvPr>
          <p:cNvSpPr>
            <a:spLocks noGrp="1"/>
          </p:cNvSpPr>
          <p:nvPr>
            <p:ph type="subTitle" idx="1"/>
          </p:nvPr>
        </p:nvSpPr>
        <p:spPr>
          <a:xfrm>
            <a:off x="1524000" y="3248024"/>
            <a:ext cx="9530080" cy="3362325"/>
          </a:xfrm>
        </p:spPr>
        <p:txBody>
          <a:bodyPr>
            <a:normAutofit/>
          </a:bodyPr>
          <a:lstStyle/>
          <a:p>
            <a:pPr algn="l"/>
            <a:r>
              <a:rPr lang="en-US" b="1" dirty="0">
                <a:latin typeface="Times New Roman" panose="02020603050405020304" pitchFamily="18" charset="0"/>
                <a:cs typeface="Times New Roman" panose="02020603050405020304" pitchFamily="18" charset="0"/>
              </a:rPr>
              <a:t>Submitted by:                                                         Submitted to:</a:t>
            </a:r>
          </a:p>
          <a:p>
            <a:pPr algn="l"/>
            <a:r>
              <a:rPr lang="en-US" dirty="0" err="1">
                <a:latin typeface="Times New Roman" panose="02020603050405020304" pitchFamily="18" charset="0"/>
                <a:cs typeface="Times New Roman" panose="02020603050405020304" pitchFamily="18" charset="0"/>
              </a:rPr>
              <a:t>Namami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Kabra</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(17100BTCMCI01682)                                         </a:t>
            </a:r>
            <a:r>
              <a:rPr lang="en-US" sz="2600" dirty="0" err="1">
                <a:latin typeface="Times New Roman" panose="02020603050405020304" pitchFamily="18" charset="0"/>
                <a:cs typeface="Times New Roman" panose="02020603050405020304" pitchFamily="18" charset="0"/>
              </a:rPr>
              <a:t>Mr.Gaurav</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Thulla</a:t>
            </a:r>
            <a:endParaRPr lang="en-US" sz="2600"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Nayana </a:t>
            </a:r>
            <a:r>
              <a:rPr lang="en-US" dirty="0" err="1">
                <a:latin typeface="Times New Roman" panose="02020603050405020304" pitchFamily="18" charset="0"/>
                <a:cs typeface="Times New Roman" panose="02020603050405020304" pitchFamily="18" charset="0"/>
              </a:rPr>
              <a:t>Padmakaran</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(17100BTCMCI01683)</a:t>
            </a:r>
          </a:p>
          <a:p>
            <a:pPr algn="l"/>
            <a:r>
              <a:rPr lang="en-US" dirty="0">
                <a:latin typeface="Times New Roman" panose="02020603050405020304" pitchFamily="18" charset="0"/>
                <a:cs typeface="Times New Roman" panose="02020603050405020304" pitchFamily="18" charset="0"/>
              </a:rPr>
              <a:t>Sunidhi Nigam</a:t>
            </a:r>
          </a:p>
          <a:p>
            <a:pPr algn="l"/>
            <a:r>
              <a:rPr lang="en-US" dirty="0">
                <a:latin typeface="Times New Roman" panose="02020603050405020304" pitchFamily="18" charset="0"/>
                <a:cs typeface="Times New Roman" panose="02020603050405020304" pitchFamily="18" charset="0"/>
              </a:rPr>
              <a:t>(17100BTCMCI01697)</a:t>
            </a:r>
          </a:p>
          <a:p>
            <a:pPr algn="l"/>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47A21C-9AC5-4005-97D2-76E198078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6" y="1076325"/>
            <a:ext cx="9401174" cy="1156636"/>
          </a:xfrm>
          <a:prstGeom prst="rect">
            <a:avLst/>
          </a:prstGeom>
        </p:spPr>
      </p:pic>
    </p:spTree>
    <p:extLst>
      <p:ext uri="{BB962C8B-B14F-4D97-AF65-F5344CB8AC3E}">
        <p14:creationId xmlns:p14="http://schemas.microsoft.com/office/powerpoint/2010/main" val="66003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AC75D-9397-40BC-AEAA-2570EFB0CE12}"/>
              </a:ext>
            </a:extLst>
          </p:cNvPr>
          <p:cNvSpPr>
            <a:spLocks noGrp="1"/>
          </p:cNvSpPr>
          <p:nvPr>
            <p:ph type="ctrTitle"/>
          </p:nvPr>
        </p:nvSpPr>
        <p:spPr>
          <a:xfrm>
            <a:off x="1625600" y="2326639"/>
            <a:ext cx="9144000" cy="1752283"/>
          </a:xfrm>
        </p:spPr>
        <p:txBody>
          <a:bodyPr>
            <a:normAutofit/>
          </a:bodyPr>
          <a:lstStyle/>
          <a:p>
            <a:r>
              <a:rPr lang="en-US" sz="8000" b="1" dirty="0"/>
              <a:t>Thankyou</a:t>
            </a:r>
          </a:p>
        </p:txBody>
      </p:sp>
    </p:spTree>
    <p:extLst>
      <p:ext uri="{BB962C8B-B14F-4D97-AF65-F5344CB8AC3E}">
        <p14:creationId xmlns:p14="http://schemas.microsoft.com/office/powerpoint/2010/main" val="36706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60000"/>
                <a:lumOff val="40000"/>
              </a:schemeClr>
            </a:gs>
            <a:gs pos="74000">
              <a:schemeClr val="accent6">
                <a:lumMod val="60000"/>
                <a:lumOff val="40000"/>
              </a:schemeClr>
            </a:gs>
            <a:gs pos="83000">
              <a:schemeClr val="accent6">
                <a:lumMod val="60000"/>
                <a:lumOff val="4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570833-8318-4563-8495-8185AD7CA389}"/>
              </a:ext>
            </a:extLst>
          </p:cNvPr>
          <p:cNvSpPr>
            <a:spLocks noGrp="1"/>
          </p:cNvSpPr>
          <p:nvPr>
            <p:ph type="subTitle" idx="1"/>
          </p:nvPr>
        </p:nvSpPr>
        <p:spPr>
          <a:xfrm>
            <a:off x="1727200" y="2707958"/>
            <a:ext cx="9144000" cy="1061402"/>
          </a:xfrm>
        </p:spPr>
        <p:txBody>
          <a:bodyPr>
            <a:normAutofit/>
          </a:bodyPr>
          <a:lstStyle/>
          <a:p>
            <a:r>
              <a:rPr lang="en-US" sz="5400" dirty="0">
                <a:latin typeface="Times New Roman" panose="02020603050405020304" pitchFamily="18" charset="0"/>
                <a:cs typeface="Times New Roman" panose="02020603050405020304" pitchFamily="18" charset="0"/>
              </a:rPr>
              <a:t>Face</a:t>
            </a:r>
            <a:r>
              <a:rPr lang="en-US" sz="4800"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Emotion</a:t>
            </a:r>
            <a:r>
              <a:rPr lang="en-US" sz="4800"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Analysis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13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B804-1331-49C4-8E97-D747573E2442}"/>
              </a:ext>
            </a:extLst>
          </p:cNvPr>
          <p:cNvSpPr>
            <a:spLocks noGrp="1"/>
          </p:cNvSpPr>
          <p:nvPr>
            <p:ph type="title"/>
          </p:nvPr>
        </p:nvSpPr>
        <p:spPr>
          <a:xfrm>
            <a:off x="0" y="0"/>
            <a:ext cx="12192000" cy="1343026"/>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031C77B-BD09-43F0-9031-A7118A8C237D}"/>
              </a:ext>
            </a:extLst>
          </p:cNvPr>
          <p:cNvSpPr>
            <a:spLocks noGrp="1"/>
          </p:cNvSpPr>
          <p:nvPr>
            <p:ph idx="1"/>
          </p:nvPr>
        </p:nvSpPr>
        <p:spPr>
          <a:xfrm>
            <a:off x="838200" y="2352675"/>
            <a:ext cx="10515600" cy="2924175"/>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 scientific study have been made by many organizations on human sociology identifies the real importance of the human emotion in each and every sector. So, if we understand the human emotions automatically it will help us to process more accurately and efficiently. Understanding the human facial expressions and the study of expressions has many aspects, from computer analysis, emotion recognition, lie detectors, airport security, non-verbal communication and even the role of expressions in art. Improving the skills of reading expressions is an important step towards successful relations.</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68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A786-7C1D-41AA-A1A4-9D0B19EBB4E7}"/>
              </a:ext>
            </a:extLst>
          </p:cNvPr>
          <p:cNvSpPr>
            <a:spLocks noGrp="1"/>
          </p:cNvSpPr>
          <p:nvPr>
            <p:ph type="title"/>
          </p:nvPr>
        </p:nvSpPr>
        <p:spPr>
          <a:xfrm>
            <a:off x="0" y="18256"/>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D155A3-F0EE-4E67-B71D-28C1CD2031B7}"/>
              </a:ext>
            </a:extLst>
          </p:cNvPr>
          <p:cNvSpPr>
            <a:spLocks noGrp="1"/>
          </p:cNvSpPr>
          <p:nvPr>
            <p:ph idx="1"/>
          </p:nvPr>
        </p:nvSpPr>
        <p:spPr>
          <a:xfrm>
            <a:off x="838200" y="2514599"/>
            <a:ext cx="10515600" cy="36623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Studies on human facial emotion recognition have revealed that computing models based on regression modeling can produce applicable performance. Emotion detection and recognition were introduced by researches with human observers. These are very helpful for detecting, inspection and keeping safe vulnerable persons such as patients who experience mental issues, for IT companies online Interviews. With emotion recognition ability, machines such as computers, robots, toys and game consoles will have the capability to perform client’s mental condition. Over the last decade, most studies have focused on emotional symptoms in facial expressions.</a:t>
            </a:r>
            <a:endParaRPr lang="en-US"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48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5766-17F7-4515-9FA7-3DD877D4BA59}"/>
              </a:ext>
            </a:extLst>
          </p:cNvPr>
          <p:cNvSpPr>
            <a:spLocks noGrp="1"/>
          </p:cNvSpPr>
          <p:nvPr>
            <p:ph type="title"/>
          </p:nvPr>
        </p:nvSpPr>
        <p:spPr>
          <a:xfrm>
            <a:off x="0" y="0"/>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CAE5C83A-F617-4754-AF0A-A468C92CAAF6}"/>
              </a:ext>
            </a:extLst>
          </p:cNvPr>
          <p:cNvSpPr>
            <a:spLocks noGrp="1"/>
          </p:cNvSpPr>
          <p:nvPr>
            <p:ph idx="1"/>
          </p:nvPr>
        </p:nvSpPr>
        <p:spPr>
          <a:xfrm>
            <a:off x="838200" y="2581275"/>
            <a:ext cx="10515600" cy="35956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Recently, real-time facial expression recognition has attracted more and more research. In this study, an automatic facial expression real-time system was built and tested. Firstly, the system and model were designed and tested on a MATLAB environment followed by a MATLAB environment that is capable of recognizing continuous facial expressions in real-time with a rate of 1 frame per second and that is implemented on a desktop PC or LAPTOP. They have been evaluated in a public dataset, and the experimental results were promising. The dataset and labels used in this study were made from videos, to implement in real-time at a faster frame rate. </a:t>
            </a:r>
            <a:r>
              <a:rPr lang="en-US" sz="2400" dirty="0" err="1">
                <a:latin typeface="Times New Roman" panose="02020603050405020304" pitchFamily="18" charset="0"/>
                <a:cs typeface="Times New Roman" panose="02020603050405020304" pitchFamily="18" charset="0"/>
              </a:rPr>
              <a:t>Secondly,the</a:t>
            </a:r>
            <a:r>
              <a:rPr lang="en-US" sz="2400" dirty="0">
                <a:latin typeface="Times New Roman" panose="02020603050405020304" pitchFamily="18" charset="0"/>
                <a:cs typeface="Times New Roman" panose="02020603050405020304" pitchFamily="18" charset="0"/>
              </a:rPr>
              <a:t> camera sensor used in this work module.</a:t>
            </a:r>
            <a:endParaRPr lang="en-US" sz="2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13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3F5C-EE34-4F66-AF63-C00535B6C5CE}"/>
              </a:ext>
            </a:extLst>
          </p:cNvPr>
          <p:cNvSpPr>
            <a:spLocks noGrp="1"/>
          </p:cNvSpPr>
          <p:nvPr>
            <p:ph type="title"/>
          </p:nvPr>
        </p:nvSpPr>
        <p:spPr>
          <a:xfrm>
            <a:off x="0" y="18256"/>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7FFB3D72-0F63-41D1-B257-497113125847}"/>
              </a:ext>
            </a:extLst>
          </p:cNvPr>
          <p:cNvSpPr>
            <a:spLocks noGrp="1"/>
          </p:cNvSpPr>
          <p:nvPr>
            <p:ph idx="1"/>
          </p:nvPr>
        </p:nvSpPr>
        <p:spPr>
          <a:xfrm>
            <a:off x="838200" y="2705099"/>
            <a:ext cx="10515600" cy="34718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Facial Detection — Ability to detect the location of face in any input image or frame. The output is the bounding box coordinates of the detected faces.</a:t>
            </a:r>
            <a:endParaRPr lang="en-US" sz="2400" b="0" dirty="0">
              <a:effectLst/>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Emotion Detection — Classifying the emotion on the face as happy, angry, sad, neutral or  surprise.</a:t>
            </a:r>
            <a:br>
              <a:rPr lang="en-US" sz="2400" b="0" dirty="0">
                <a:effectLs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Face Emotion Recognition (FER</a:t>
            </a:r>
            <a:r>
              <a:rPr lang="en-US" sz="2400" dirty="0">
                <a:latin typeface="Times New Roman" panose="02020603050405020304" pitchFamily="18" charset="0"/>
                <a:cs typeface="Times New Roman" panose="02020603050405020304" pitchFamily="18" charset="0"/>
              </a:rPr>
              <a:t>) from </a:t>
            </a:r>
            <a:r>
              <a:rPr 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Kaggle</a:t>
            </a:r>
            <a:r>
              <a:rPr lang="en-US" sz="2400" dirty="0">
                <a:latin typeface="Times New Roman" panose="02020603050405020304" pitchFamily="18" charset="0"/>
                <a:cs typeface="Times New Roman" panose="02020603050405020304" pitchFamily="18" charset="0"/>
              </a:rPr>
              <a:t> and built a CNN to detect emotions. The emotions can be classified into 5 classes — happy, sad, angry, neutral and surprise.</a:t>
            </a:r>
          </a:p>
        </p:txBody>
      </p:sp>
    </p:spTree>
    <p:extLst>
      <p:ext uri="{BB962C8B-B14F-4D97-AF65-F5344CB8AC3E}">
        <p14:creationId xmlns:p14="http://schemas.microsoft.com/office/powerpoint/2010/main" val="193982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EFFA-2199-4E20-9973-2975B8CFD3ED}"/>
              </a:ext>
            </a:extLst>
          </p:cNvPr>
          <p:cNvSpPr>
            <a:spLocks noGrp="1"/>
          </p:cNvSpPr>
          <p:nvPr>
            <p:ph type="title"/>
          </p:nvPr>
        </p:nvSpPr>
        <p:spPr>
          <a:xfrm>
            <a:off x="0" y="18256"/>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Importance of Emotion Recognition</a:t>
            </a:r>
          </a:p>
        </p:txBody>
      </p:sp>
      <p:sp>
        <p:nvSpPr>
          <p:cNvPr id="3" name="Content Placeholder 2">
            <a:extLst>
              <a:ext uri="{FF2B5EF4-FFF2-40B4-BE49-F238E27FC236}">
                <a16:creationId xmlns:a16="http://schemas.microsoft.com/office/drawing/2014/main" id="{2027ABA5-6322-4751-9AE8-5AA13498E497}"/>
              </a:ext>
            </a:extLst>
          </p:cNvPr>
          <p:cNvSpPr>
            <a:spLocks noGrp="1"/>
          </p:cNvSpPr>
          <p:nvPr>
            <p:ph idx="1"/>
          </p:nvPr>
        </p:nvSpPr>
        <p:spPr>
          <a:xfrm>
            <a:off x="838200" y="2990849"/>
            <a:ext cx="10515600" cy="3186113"/>
          </a:xfrm>
        </p:spPr>
        <p:txBody>
          <a:bodyPr/>
          <a:lstStyle/>
          <a:p>
            <a:pPr marL="0" indent="0">
              <a:buNone/>
            </a:pPr>
            <a:r>
              <a:rPr lang="en-US" sz="2400" dirty="0">
                <a:latin typeface="Times New Roman" panose="02020603050405020304" pitchFamily="18" charset="0"/>
                <a:cs typeface="Times New Roman" panose="02020603050405020304" pitchFamily="18" charset="0"/>
              </a:rPr>
              <a:t>Human beings express emotions in day to day interactions.</a:t>
            </a:r>
          </a:p>
          <a:p>
            <a:pPr marL="0" indent="0">
              <a:buNone/>
            </a:pPr>
            <a:r>
              <a:rPr lang="en-US" sz="2400" dirty="0">
                <a:latin typeface="Times New Roman" panose="02020603050405020304" pitchFamily="18" charset="0"/>
                <a:cs typeface="Times New Roman" panose="02020603050405020304" pitchFamily="18" charset="0"/>
              </a:rPr>
              <a:t>Understanding emotions and knowing how to react to people’s expressions greatly enriches the interaction.</a:t>
            </a:r>
          </a:p>
          <a:p>
            <a:pPr marL="0" indent="0">
              <a:buNone/>
            </a:pPr>
            <a:endParaRPr lang="en-US" dirty="0"/>
          </a:p>
        </p:txBody>
      </p:sp>
    </p:spTree>
    <p:extLst>
      <p:ext uri="{BB962C8B-B14F-4D97-AF65-F5344CB8AC3E}">
        <p14:creationId xmlns:p14="http://schemas.microsoft.com/office/powerpoint/2010/main" val="353378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B4A3-A6A1-4C15-8644-80EDC4269CCB}"/>
              </a:ext>
            </a:extLst>
          </p:cNvPr>
          <p:cNvSpPr>
            <a:spLocks noGrp="1"/>
          </p:cNvSpPr>
          <p:nvPr>
            <p:ph type="title"/>
          </p:nvPr>
        </p:nvSpPr>
        <p:spPr>
          <a:xfrm>
            <a:off x="0" y="18255"/>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Capture Image</a:t>
            </a:r>
          </a:p>
        </p:txBody>
      </p:sp>
      <p:sp>
        <p:nvSpPr>
          <p:cNvPr id="3" name="Content Placeholder 2">
            <a:extLst>
              <a:ext uri="{FF2B5EF4-FFF2-40B4-BE49-F238E27FC236}">
                <a16:creationId xmlns:a16="http://schemas.microsoft.com/office/drawing/2014/main" id="{4772A63B-F8CB-4A54-9AE8-1084EC5B53F0}"/>
              </a:ext>
            </a:extLst>
          </p:cNvPr>
          <p:cNvSpPr>
            <a:spLocks noGrp="1"/>
          </p:cNvSpPr>
          <p:nvPr>
            <p:ph idx="1"/>
          </p:nvPr>
        </p:nvSpPr>
        <p:spPr>
          <a:xfrm>
            <a:off x="838200" y="2771775"/>
            <a:ext cx="10515600" cy="34051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1.Digital Camera, Web Cam.</a:t>
            </a:r>
          </a:p>
          <a:p>
            <a:pPr marL="0" indent="0">
              <a:buNone/>
            </a:pPr>
            <a:r>
              <a:rPr lang="en-US" sz="2400" dirty="0">
                <a:latin typeface="Times New Roman" panose="02020603050405020304" pitchFamily="18" charset="0"/>
                <a:cs typeface="Times New Roman" panose="02020603050405020304" pitchFamily="18" charset="0"/>
              </a:rPr>
              <a:t>2.Resolution must be fixed.</a:t>
            </a:r>
          </a:p>
          <a:p>
            <a:pPr marL="0" indent="0">
              <a:buNone/>
            </a:pPr>
            <a:r>
              <a:rPr lang="en-US" sz="2400" dirty="0">
                <a:latin typeface="Times New Roman" panose="02020603050405020304" pitchFamily="18" charset="0"/>
                <a:cs typeface="Times New Roman" panose="02020603050405020304" pitchFamily="18" charset="0"/>
              </a:rPr>
              <a:t>3.Distance between the web-cam and the face has to </a:t>
            </a:r>
            <a:r>
              <a:rPr lang="en-US" sz="2400" dirty="0" err="1">
                <a:latin typeface="Times New Roman" panose="02020603050405020304" pitchFamily="18" charset="0"/>
                <a:cs typeface="Times New Roman" panose="02020603050405020304" pitchFamily="18" charset="0"/>
              </a:rPr>
              <a:t>befixed</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4.Position of face must be fixed.</a:t>
            </a:r>
          </a:p>
          <a:p>
            <a:pPr marL="0" indent="0">
              <a:buNone/>
            </a:pPr>
            <a:r>
              <a:rPr lang="en-US" sz="2400" dirty="0">
                <a:latin typeface="Times New Roman" panose="02020603050405020304" pitchFamily="18" charset="0"/>
                <a:cs typeface="Times New Roman" panose="02020603050405020304" pitchFamily="18" charset="0"/>
              </a:rPr>
              <a:t>5.Must not wear glasses or have facial hair.</a:t>
            </a:r>
          </a:p>
        </p:txBody>
      </p:sp>
    </p:spTree>
    <p:extLst>
      <p:ext uri="{BB962C8B-B14F-4D97-AF65-F5344CB8AC3E}">
        <p14:creationId xmlns:p14="http://schemas.microsoft.com/office/powerpoint/2010/main" val="110132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6A9F-919F-4784-A5D3-6B520ECD8B57}"/>
              </a:ext>
            </a:extLst>
          </p:cNvPr>
          <p:cNvSpPr>
            <a:spLocks noGrp="1"/>
          </p:cNvSpPr>
          <p:nvPr>
            <p:ph type="title"/>
          </p:nvPr>
        </p:nvSpPr>
        <p:spPr>
          <a:xfrm>
            <a:off x="0" y="0"/>
            <a:ext cx="12192000" cy="1325563"/>
          </a:xfrm>
          <a:solidFill>
            <a:schemeClr val="accent6">
              <a:lumMod val="60000"/>
              <a:lumOff val="40000"/>
            </a:schemeClr>
          </a:solidFill>
        </p:spPr>
        <p:txBody>
          <a:bodyPr>
            <a:normAutofit/>
          </a:bodyPr>
          <a:lstStyle/>
          <a:p>
            <a:r>
              <a:rPr lang="en-US" sz="5600" dirty="0">
                <a:latin typeface="Times New Roman" panose="02020603050405020304" pitchFamily="18" charset="0"/>
                <a:cs typeface="Times New Roman" panose="02020603050405020304" pitchFamily="18" charset="0"/>
              </a:rPr>
              <a:t>Data Used</a:t>
            </a:r>
          </a:p>
        </p:txBody>
      </p:sp>
      <p:sp>
        <p:nvSpPr>
          <p:cNvPr id="3" name="Content Placeholder 2">
            <a:extLst>
              <a:ext uri="{FF2B5EF4-FFF2-40B4-BE49-F238E27FC236}">
                <a16:creationId xmlns:a16="http://schemas.microsoft.com/office/drawing/2014/main" id="{F5E6D937-5973-4CA7-BEDD-9D10844DC955}"/>
              </a:ext>
            </a:extLst>
          </p:cNvPr>
          <p:cNvSpPr>
            <a:spLocks noGrp="1"/>
          </p:cNvSpPr>
          <p:nvPr>
            <p:ph idx="1"/>
          </p:nvPr>
        </p:nvSpPr>
        <p:spPr>
          <a:xfrm>
            <a:off x="838200" y="2225039"/>
            <a:ext cx="10515600" cy="395192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 consists of 48x48 pixel grayscale images of faces. The faces have been automatically registered so that the face is more or less centered and occupies about the same amount of space in each image.</a:t>
            </a:r>
          </a:p>
          <a:p>
            <a:pPr marL="0" indent="0">
              <a:buNone/>
            </a:pPr>
            <a:r>
              <a:rPr lang="en-US" sz="2400" dirty="0">
                <a:latin typeface="Times New Roman" panose="02020603050405020304" pitchFamily="18" charset="0"/>
                <a:cs typeface="Times New Roman" panose="02020603050405020304" pitchFamily="18" charset="0"/>
              </a:rPr>
              <a:t>train.csv contains two columns, "emotion" and "pixels". The "emotion" column contains a numeric code ranging from 0 to 6, inclusive, for the emotion that is present in the image. The "pixels" column contains a string surrounded in quotes for each image. The contents of this string a space-separated pixel values in row major order. test.csv contains only the "pixels" column and your task is to predict the emotion column.</a:t>
            </a:r>
          </a:p>
        </p:txBody>
      </p:sp>
    </p:spTree>
    <p:extLst>
      <p:ext uri="{BB962C8B-B14F-4D97-AF65-F5344CB8AC3E}">
        <p14:creationId xmlns:p14="http://schemas.microsoft.com/office/powerpoint/2010/main" val="236903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659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Problem Statement</vt:lpstr>
      <vt:lpstr>Introduction</vt:lpstr>
      <vt:lpstr>Abstract</vt:lpstr>
      <vt:lpstr>Sentiment Analysis</vt:lpstr>
      <vt:lpstr>Importance of Emotion Recognition</vt:lpstr>
      <vt:lpstr>Capture Image</vt:lpstr>
      <vt:lpstr>Data Used</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Sanskriti Tiwari</dc:creator>
  <cp:lastModifiedBy>Sanskriti Tiwari</cp:lastModifiedBy>
  <cp:revision>15</cp:revision>
  <dcterms:created xsi:type="dcterms:W3CDTF">2020-03-04T06:41:57Z</dcterms:created>
  <dcterms:modified xsi:type="dcterms:W3CDTF">2020-03-04T07:52:17Z</dcterms:modified>
</cp:coreProperties>
</file>