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4" r:id="rId9"/>
    <p:sldId id="28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98A40-6862-44C7-A792-914126B47E3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9351DE-F5AB-40E0-8927-396AE7F7B352}">
      <dgm:prSet/>
      <dgm:spPr/>
      <dgm:t>
        <a:bodyPr/>
        <a:lstStyle/>
        <a:p>
          <a:r>
            <a:rPr lang="en-US" dirty="0"/>
            <a:t>CIFAR-10 is dataset used widely in machine learning research</a:t>
          </a:r>
        </a:p>
      </dgm:t>
    </dgm:pt>
    <dgm:pt modelId="{A325C7D2-1312-463F-8851-4E11FEEA67A8}" type="parTrans" cxnId="{50F00A88-35B8-4E8F-93F1-49D69CA5DE18}">
      <dgm:prSet/>
      <dgm:spPr/>
      <dgm:t>
        <a:bodyPr/>
        <a:lstStyle/>
        <a:p>
          <a:endParaRPr lang="en-US"/>
        </a:p>
      </dgm:t>
    </dgm:pt>
    <dgm:pt modelId="{FCB8975D-5C5A-479C-A8E0-83DA7E9A6D66}" type="sibTrans" cxnId="{50F00A88-35B8-4E8F-93F1-49D69CA5DE18}">
      <dgm:prSet/>
      <dgm:spPr/>
      <dgm:t>
        <a:bodyPr/>
        <a:lstStyle/>
        <a:p>
          <a:endParaRPr lang="en-US"/>
        </a:p>
      </dgm:t>
    </dgm:pt>
    <dgm:pt modelId="{155A98E4-4FAE-4F47-BB7A-0AFE475A90D6}">
      <dgm:prSet/>
      <dgm:spPr/>
      <dgm:t>
        <a:bodyPr/>
        <a:lstStyle/>
        <a:p>
          <a:r>
            <a:rPr lang="en-US" dirty="0"/>
            <a:t>Convolutional neural networks appear to be the best in classifying CIFAR-10 images</a:t>
          </a:r>
        </a:p>
      </dgm:t>
    </dgm:pt>
    <dgm:pt modelId="{05D0CBFB-E96D-4D31-ADF3-2F6342FE295A}" type="parTrans" cxnId="{EDD18916-5D6C-4A78-BE72-AE4FD2B7069D}">
      <dgm:prSet/>
      <dgm:spPr/>
      <dgm:t>
        <a:bodyPr/>
        <a:lstStyle/>
        <a:p>
          <a:endParaRPr lang="en-US"/>
        </a:p>
      </dgm:t>
    </dgm:pt>
    <dgm:pt modelId="{8C0A990A-016B-4596-AD80-79F4D5B2E244}" type="sibTrans" cxnId="{EDD18916-5D6C-4A78-BE72-AE4FD2B7069D}">
      <dgm:prSet/>
      <dgm:spPr/>
      <dgm:t>
        <a:bodyPr/>
        <a:lstStyle/>
        <a:p>
          <a:endParaRPr lang="en-US"/>
        </a:p>
      </dgm:t>
    </dgm:pt>
    <dgm:pt modelId="{12B1D710-AE26-4413-9FEA-68AAF648C6D9}" type="pres">
      <dgm:prSet presAssocID="{CDA98A40-6862-44C7-A792-914126B47E3D}" presName="root" presStyleCnt="0">
        <dgm:presLayoutVars>
          <dgm:dir/>
          <dgm:resizeHandles val="exact"/>
        </dgm:presLayoutVars>
      </dgm:prSet>
      <dgm:spPr/>
    </dgm:pt>
    <dgm:pt modelId="{FE86CDC0-8413-4F1D-8057-19E400BFCD44}" type="pres">
      <dgm:prSet presAssocID="{CDA98A40-6862-44C7-A792-914126B47E3D}" presName="container" presStyleCnt="0">
        <dgm:presLayoutVars>
          <dgm:dir/>
          <dgm:resizeHandles val="exact"/>
        </dgm:presLayoutVars>
      </dgm:prSet>
      <dgm:spPr/>
    </dgm:pt>
    <dgm:pt modelId="{1FFC76F9-F5F5-4B1C-9140-10A2FD19A54E}" type="pres">
      <dgm:prSet presAssocID="{809351DE-F5AB-40E0-8927-396AE7F7B352}" presName="compNode" presStyleCnt="0"/>
      <dgm:spPr/>
    </dgm:pt>
    <dgm:pt modelId="{BF3A99A4-7F4A-4CC9-B889-C9F28AB6BD56}" type="pres">
      <dgm:prSet presAssocID="{809351DE-F5AB-40E0-8927-396AE7F7B352}" presName="iconBgRect" presStyleLbl="bgShp" presStyleIdx="0" presStyleCnt="2"/>
      <dgm:spPr/>
    </dgm:pt>
    <dgm:pt modelId="{5C13E265-307E-4FFF-919C-2E301850EA45}" type="pres">
      <dgm:prSet presAssocID="{809351DE-F5AB-40E0-8927-396AE7F7B3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C499F8-216D-4D47-B973-CCBE039066DD}" type="pres">
      <dgm:prSet presAssocID="{809351DE-F5AB-40E0-8927-396AE7F7B352}" presName="spaceRect" presStyleCnt="0"/>
      <dgm:spPr/>
    </dgm:pt>
    <dgm:pt modelId="{C8095D18-631D-4D0C-A6CD-836963B2E292}" type="pres">
      <dgm:prSet presAssocID="{809351DE-F5AB-40E0-8927-396AE7F7B352}" presName="textRect" presStyleLbl="revTx" presStyleIdx="0" presStyleCnt="2">
        <dgm:presLayoutVars>
          <dgm:chMax val="1"/>
          <dgm:chPref val="1"/>
        </dgm:presLayoutVars>
      </dgm:prSet>
      <dgm:spPr/>
    </dgm:pt>
    <dgm:pt modelId="{D4DD031B-2410-4C6C-AAB7-C8271BD79D12}" type="pres">
      <dgm:prSet presAssocID="{FCB8975D-5C5A-479C-A8E0-83DA7E9A6D66}" presName="sibTrans" presStyleLbl="sibTrans2D1" presStyleIdx="0" presStyleCnt="0"/>
      <dgm:spPr/>
    </dgm:pt>
    <dgm:pt modelId="{E7C1E215-BC8C-4CA9-B86B-8E5681019805}" type="pres">
      <dgm:prSet presAssocID="{155A98E4-4FAE-4F47-BB7A-0AFE475A90D6}" presName="compNode" presStyleCnt="0"/>
      <dgm:spPr/>
    </dgm:pt>
    <dgm:pt modelId="{E69B4E54-A721-45E9-8D4B-FC047E38324C}" type="pres">
      <dgm:prSet presAssocID="{155A98E4-4FAE-4F47-BB7A-0AFE475A90D6}" presName="iconBgRect" presStyleLbl="bgShp" presStyleIdx="1" presStyleCnt="2"/>
      <dgm:spPr/>
    </dgm:pt>
    <dgm:pt modelId="{0CA74626-1A1A-46B4-B204-53BCA044CA6E}" type="pres">
      <dgm:prSet presAssocID="{155A98E4-4FAE-4F47-BB7A-0AFE475A90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A1D59C50-B1C7-4E9F-B949-DC7BE4DF4695}" type="pres">
      <dgm:prSet presAssocID="{155A98E4-4FAE-4F47-BB7A-0AFE475A90D6}" presName="spaceRect" presStyleCnt="0"/>
      <dgm:spPr/>
    </dgm:pt>
    <dgm:pt modelId="{517883CC-9F99-4038-A29F-173BCBB0580F}" type="pres">
      <dgm:prSet presAssocID="{155A98E4-4FAE-4F47-BB7A-0AFE475A90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DD18916-5D6C-4A78-BE72-AE4FD2B7069D}" srcId="{CDA98A40-6862-44C7-A792-914126B47E3D}" destId="{155A98E4-4FAE-4F47-BB7A-0AFE475A90D6}" srcOrd="1" destOrd="0" parTransId="{05D0CBFB-E96D-4D31-ADF3-2F6342FE295A}" sibTransId="{8C0A990A-016B-4596-AD80-79F4D5B2E244}"/>
    <dgm:cxn modelId="{351FA73E-6382-4AE0-BA2D-79BC6576166C}" type="presOf" srcId="{CDA98A40-6862-44C7-A792-914126B47E3D}" destId="{12B1D710-AE26-4413-9FEA-68AAF648C6D9}" srcOrd="0" destOrd="0" presId="urn:microsoft.com/office/officeart/2018/2/layout/IconCircleList"/>
    <dgm:cxn modelId="{F6D08178-71AE-4435-B69E-3A118DEEEC73}" type="presOf" srcId="{155A98E4-4FAE-4F47-BB7A-0AFE475A90D6}" destId="{517883CC-9F99-4038-A29F-173BCBB0580F}" srcOrd="0" destOrd="0" presId="urn:microsoft.com/office/officeart/2018/2/layout/IconCircleList"/>
    <dgm:cxn modelId="{EFA52D7F-87A7-4208-9879-A18C7AE40D95}" type="presOf" srcId="{FCB8975D-5C5A-479C-A8E0-83DA7E9A6D66}" destId="{D4DD031B-2410-4C6C-AAB7-C8271BD79D12}" srcOrd="0" destOrd="0" presId="urn:microsoft.com/office/officeart/2018/2/layout/IconCircleList"/>
    <dgm:cxn modelId="{50F00A88-35B8-4E8F-93F1-49D69CA5DE18}" srcId="{CDA98A40-6862-44C7-A792-914126B47E3D}" destId="{809351DE-F5AB-40E0-8927-396AE7F7B352}" srcOrd="0" destOrd="0" parTransId="{A325C7D2-1312-463F-8851-4E11FEEA67A8}" sibTransId="{FCB8975D-5C5A-479C-A8E0-83DA7E9A6D66}"/>
    <dgm:cxn modelId="{991487F9-3457-4859-90C0-6653786D369F}" type="presOf" srcId="{809351DE-F5AB-40E0-8927-396AE7F7B352}" destId="{C8095D18-631D-4D0C-A6CD-836963B2E292}" srcOrd="0" destOrd="0" presId="urn:microsoft.com/office/officeart/2018/2/layout/IconCircleList"/>
    <dgm:cxn modelId="{F40649B1-5F61-44E2-82E0-A41A581488B7}" type="presParOf" srcId="{12B1D710-AE26-4413-9FEA-68AAF648C6D9}" destId="{FE86CDC0-8413-4F1D-8057-19E400BFCD44}" srcOrd="0" destOrd="0" presId="urn:microsoft.com/office/officeart/2018/2/layout/IconCircleList"/>
    <dgm:cxn modelId="{A0B07465-D2D4-4B4A-92E1-146E6DC93B0D}" type="presParOf" srcId="{FE86CDC0-8413-4F1D-8057-19E400BFCD44}" destId="{1FFC76F9-F5F5-4B1C-9140-10A2FD19A54E}" srcOrd="0" destOrd="0" presId="urn:microsoft.com/office/officeart/2018/2/layout/IconCircleList"/>
    <dgm:cxn modelId="{277929BD-EC89-499A-BB2B-A053A1EC04AA}" type="presParOf" srcId="{1FFC76F9-F5F5-4B1C-9140-10A2FD19A54E}" destId="{BF3A99A4-7F4A-4CC9-B889-C9F28AB6BD56}" srcOrd="0" destOrd="0" presId="urn:microsoft.com/office/officeart/2018/2/layout/IconCircleList"/>
    <dgm:cxn modelId="{F538E0B6-2E26-48C4-B4B5-698A270A143B}" type="presParOf" srcId="{1FFC76F9-F5F5-4B1C-9140-10A2FD19A54E}" destId="{5C13E265-307E-4FFF-919C-2E301850EA45}" srcOrd="1" destOrd="0" presId="urn:microsoft.com/office/officeart/2018/2/layout/IconCircleList"/>
    <dgm:cxn modelId="{FE93DDFF-A0E8-4C3A-8CBE-7D22A4EB2B64}" type="presParOf" srcId="{1FFC76F9-F5F5-4B1C-9140-10A2FD19A54E}" destId="{87C499F8-216D-4D47-B973-CCBE039066DD}" srcOrd="2" destOrd="0" presId="urn:microsoft.com/office/officeart/2018/2/layout/IconCircleList"/>
    <dgm:cxn modelId="{BC33521F-49B2-4D96-9DC2-2B4BE2E43835}" type="presParOf" srcId="{1FFC76F9-F5F5-4B1C-9140-10A2FD19A54E}" destId="{C8095D18-631D-4D0C-A6CD-836963B2E292}" srcOrd="3" destOrd="0" presId="urn:microsoft.com/office/officeart/2018/2/layout/IconCircleList"/>
    <dgm:cxn modelId="{B3056E31-45A8-48E5-ABF9-3ADA2812BBFE}" type="presParOf" srcId="{FE86CDC0-8413-4F1D-8057-19E400BFCD44}" destId="{D4DD031B-2410-4C6C-AAB7-C8271BD79D12}" srcOrd="1" destOrd="0" presId="urn:microsoft.com/office/officeart/2018/2/layout/IconCircleList"/>
    <dgm:cxn modelId="{B6854B3C-53FE-4413-B027-0BB33E0C6EA1}" type="presParOf" srcId="{FE86CDC0-8413-4F1D-8057-19E400BFCD44}" destId="{E7C1E215-BC8C-4CA9-B86B-8E5681019805}" srcOrd="2" destOrd="0" presId="urn:microsoft.com/office/officeart/2018/2/layout/IconCircleList"/>
    <dgm:cxn modelId="{6261D972-87E5-4FC9-943D-B4873686FB05}" type="presParOf" srcId="{E7C1E215-BC8C-4CA9-B86B-8E5681019805}" destId="{E69B4E54-A721-45E9-8D4B-FC047E38324C}" srcOrd="0" destOrd="0" presId="urn:microsoft.com/office/officeart/2018/2/layout/IconCircleList"/>
    <dgm:cxn modelId="{BA7A1BE9-78C8-4836-84F4-17FC1D35A902}" type="presParOf" srcId="{E7C1E215-BC8C-4CA9-B86B-8E5681019805}" destId="{0CA74626-1A1A-46B4-B204-53BCA044CA6E}" srcOrd="1" destOrd="0" presId="urn:microsoft.com/office/officeart/2018/2/layout/IconCircleList"/>
    <dgm:cxn modelId="{DF45600C-4C3D-495F-B102-C845EC1B5AF7}" type="presParOf" srcId="{E7C1E215-BC8C-4CA9-B86B-8E5681019805}" destId="{A1D59C50-B1C7-4E9F-B949-DC7BE4DF4695}" srcOrd="2" destOrd="0" presId="urn:microsoft.com/office/officeart/2018/2/layout/IconCircleList"/>
    <dgm:cxn modelId="{0F23862E-C085-4AC5-8AB6-DA68C2CD8337}" type="presParOf" srcId="{E7C1E215-BC8C-4CA9-B86B-8E5681019805}" destId="{517883CC-9F99-4038-A29F-173BCBB0580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8F34C7-3019-49F8-BBFE-867F4FB4A02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E73571-8106-4404-A0BA-01DF8C2ADB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Shallow neural networks can only learn basic levels of features in images.</a:t>
          </a:r>
        </a:p>
      </dgm:t>
    </dgm:pt>
    <dgm:pt modelId="{96ECEE28-6ED5-4D35-B925-E8D9B8CB84EF}" type="parTrans" cxnId="{55592568-E7B9-4532-A080-F93FAD9858AC}">
      <dgm:prSet/>
      <dgm:spPr/>
      <dgm:t>
        <a:bodyPr/>
        <a:lstStyle/>
        <a:p>
          <a:endParaRPr lang="en-US"/>
        </a:p>
      </dgm:t>
    </dgm:pt>
    <dgm:pt modelId="{07CFC721-EC66-45D9-BB3B-16E34AC76391}" type="sibTrans" cxnId="{55592568-E7B9-4532-A080-F93FAD9858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CD3D8D-AE1A-47AD-AF9D-F1D5ECF1DD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Deep neural networks can help learn various levels of features in images.</a:t>
          </a:r>
        </a:p>
      </dgm:t>
    </dgm:pt>
    <dgm:pt modelId="{CF1EAA66-8890-4512-9ABE-5B853CEBF7A3}" type="parTrans" cxnId="{58E41F0F-15FD-41A6-8BF2-03E0BC423902}">
      <dgm:prSet/>
      <dgm:spPr/>
      <dgm:t>
        <a:bodyPr/>
        <a:lstStyle/>
        <a:p>
          <a:endParaRPr lang="en-US"/>
        </a:p>
      </dgm:t>
    </dgm:pt>
    <dgm:pt modelId="{709DD26E-416C-4D0C-B24E-95EABEB722EF}" type="sibTrans" cxnId="{58E41F0F-15FD-41A6-8BF2-03E0BC423902}">
      <dgm:prSet/>
      <dgm:spPr/>
      <dgm:t>
        <a:bodyPr/>
        <a:lstStyle/>
        <a:p>
          <a:endParaRPr lang="en-US"/>
        </a:p>
      </dgm:t>
    </dgm:pt>
    <dgm:pt modelId="{584C4656-BE68-4132-8004-E97976362403}" type="pres">
      <dgm:prSet presAssocID="{808F34C7-3019-49F8-BBFE-867F4FB4A027}" presName="root" presStyleCnt="0">
        <dgm:presLayoutVars>
          <dgm:dir/>
          <dgm:resizeHandles val="exact"/>
        </dgm:presLayoutVars>
      </dgm:prSet>
      <dgm:spPr/>
    </dgm:pt>
    <dgm:pt modelId="{00C2993F-8AC7-43E3-9AB2-40D1A4062903}" type="pres">
      <dgm:prSet presAssocID="{808F34C7-3019-49F8-BBFE-867F4FB4A027}" presName="container" presStyleCnt="0">
        <dgm:presLayoutVars>
          <dgm:dir/>
          <dgm:resizeHandles val="exact"/>
        </dgm:presLayoutVars>
      </dgm:prSet>
      <dgm:spPr/>
    </dgm:pt>
    <dgm:pt modelId="{18FEA26C-2244-4941-940A-35289DFF99B8}" type="pres">
      <dgm:prSet presAssocID="{87E73571-8106-4404-A0BA-01DF8C2ADB2C}" presName="compNode" presStyleCnt="0"/>
      <dgm:spPr/>
    </dgm:pt>
    <dgm:pt modelId="{0837393B-18D4-4DDD-A939-1B4CCF10928C}" type="pres">
      <dgm:prSet presAssocID="{87E73571-8106-4404-A0BA-01DF8C2ADB2C}" presName="iconBgRect" presStyleLbl="bgShp" presStyleIdx="0" presStyleCnt="2"/>
      <dgm:spPr/>
    </dgm:pt>
    <dgm:pt modelId="{AD7F0C79-0D63-433F-A3B3-B432EC752922}" type="pres">
      <dgm:prSet presAssocID="{87E73571-8106-4404-A0BA-01DF8C2ADB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F6F867F4-D7EA-4B3E-8268-B170414A854D}" type="pres">
      <dgm:prSet presAssocID="{87E73571-8106-4404-A0BA-01DF8C2ADB2C}" presName="spaceRect" presStyleCnt="0"/>
      <dgm:spPr/>
    </dgm:pt>
    <dgm:pt modelId="{9FE0168A-03FA-4BF3-84B7-6B139CAA7178}" type="pres">
      <dgm:prSet presAssocID="{87E73571-8106-4404-A0BA-01DF8C2ADB2C}" presName="textRect" presStyleLbl="revTx" presStyleIdx="0" presStyleCnt="2">
        <dgm:presLayoutVars>
          <dgm:chMax val="1"/>
          <dgm:chPref val="1"/>
        </dgm:presLayoutVars>
      </dgm:prSet>
      <dgm:spPr/>
    </dgm:pt>
    <dgm:pt modelId="{07E93255-9185-4B35-98E9-98B448EBECEC}" type="pres">
      <dgm:prSet presAssocID="{07CFC721-EC66-45D9-BB3B-16E34AC76391}" presName="sibTrans" presStyleLbl="sibTrans2D1" presStyleIdx="0" presStyleCnt="0"/>
      <dgm:spPr/>
    </dgm:pt>
    <dgm:pt modelId="{48AEB728-0742-4EA2-9D59-429D9D8A9558}" type="pres">
      <dgm:prSet presAssocID="{3ACD3D8D-AE1A-47AD-AF9D-F1D5ECF1DDC5}" presName="compNode" presStyleCnt="0"/>
      <dgm:spPr/>
    </dgm:pt>
    <dgm:pt modelId="{922782F1-8904-4224-BD70-0D820EE18ABC}" type="pres">
      <dgm:prSet presAssocID="{3ACD3D8D-AE1A-47AD-AF9D-F1D5ECF1DDC5}" presName="iconBgRect" presStyleLbl="bgShp" presStyleIdx="1" presStyleCnt="2"/>
      <dgm:spPr/>
    </dgm:pt>
    <dgm:pt modelId="{3FC1C294-8387-4272-B058-2D8F90CEC9BF}" type="pres">
      <dgm:prSet presAssocID="{3ACD3D8D-AE1A-47AD-AF9D-F1D5ECF1DD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A08CD23-E0C7-4131-9CEA-55021CE1D010}" type="pres">
      <dgm:prSet presAssocID="{3ACD3D8D-AE1A-47AD-AF9D-F1D5ECF1DDC5}" presName="spaceRect" presStyleCnt="0"/>
      <dgm:spPr/>
    </dgm:pt>
    <dgm:pt modelId="{0BA3AA52-790C-4577-98D8-FA060EC094EC}" type="pres">
      <dgm:prSet presAssocID="{3ACD3D8D-AE1A-47AD-AF9D-F1D5ECF1DDC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E41F0F-15FD-41A6-8BF2-03E0BC423902}" srcId="{808F34C7-3019-49F8-BBFE-867F4FB4A027}" destId="{3ACD3D8D-AE1A-47AD-AF9D-F1D5ECF1DDC5}" srcOrd="1" destOrd="0" parTransId="{CF1EAA66-8890-4512-9ABE-5B853CEBF7A3}" sibTransId="{709DD26E-416C-4D0C-B24E-95EABEB722EF}"/>
    <dgm:cxn modelId="{9696531B-BA80-4424-BDB2-BD7FD55C05CB}" type="presOf" srcId="{07CFC721-EC66-45D9-BB3B-16E34AC76391}" destId="{07E93255-9185-4B35-98E9-98B448EBECEC}" srcOrd="0" destOrd="0" presId="urn:microsoft.com/office/officeart/2018/2/layout/IconCircleList"/>
    <dgm:cxn modelId="{7697A93C-631A-4E8F-8421-B27DCEDFAFB4}" type="presOf" srcId="{87E73571-8106-4404-A0BA-01DF8C2ADB2C}" destId="{9FE0168A-03FA-4BF3-84B7-6B139CAA7178}" srcOrd="0" destOrd="0" presId="urn:microsoft.com/office/officeart/2018/2/layout/IconCircleList"/>
    <dgm:cxn modelId="{55592568-E7B9-4532-A080-F93FAD9858AC}" srcId="{808F34C7-3019-49F8-BBFE-867F4FB4A027}" destId="{87E73571-8106-4404-A0BA-01DF8C2ADB2C}" srcOrd="0" destOrd="0" parTransId="{96ECEE28-6ED5-4D35-B925-E8D9B8CB84EF}" sibTransId="{07CFC721-EC66-45D9-BB3B-16E34AC76391}"/>
    <dgm:cxn modelId="{647189B2-A4C5-455B-85ED-EE1339BEBCDC}" type="presOf" srcId="{3ACD3D8D-AE1A-47AD-AF9D-F1D5ECF1DDC5}" destId="{0BA3AA52-790C-4577-98D8-FA060EC094EC}" srcOrd="0" destOrd="0" presId="urn:microsoft.com/office/officeart/2018/2/layout/IconCircleList"/>
    <dgm:cxn modelId="{0DD8A2F8-DD8C-4F19-97F9-6411E1F02F91}" type="presOf" srcId="{808F34C7-3019-49F8-BBFE-867F4FB4A027}" destId="{584C4656-BE68-4132-8004-E97976362403}" srcOrd="0" destOrd="0" presId="urn:microsoft.com/office/officeart/2018/2/layout/IconCircleList"/>
    <dgm:cxn modelId="{50FF29F2-32A2-4FF1-8AA4-B8B6BAE6F349}" type="presParOf" srcId="{584C4656-BE68-4132-8004-E97976362403}" destId="{00C2993F-8AC7-43E3-9AB2-40D1A4062903}" srcOrd="0" destOrd="0" presId="urn:microsoft.com/office/officeart/2018/2/layout/IconCircleList"/>
    <dgm:cxn modelId="{305F9E6A-4346-47DF-8DF4-33994A46810D}" type="presParOf" srcId="{00C2993F-8AC7-43E3-9AB2-40D1A4062903}" destId="{18FEA26C-2244-4941-940A-35289DFF99B8}" srcOrd="0" destOrd="0" presId="urn:microsoft.com/office/officeart/2018/2/layout/IconCircleList"/>
    <dgm:cxn modelId="{A74845C8-00BB-4CA4-8BC1-38B747739F2A}" type="presParOf" srcId="{18FEA26C-2244-4941-940A-35289DFF99B8}" destId="{0837393B-18D4-4DDD-A939-1B4CCF10928C}" srcOrd="0" destOrd="0" presId="urn:microsoft.com/office/officeart/2018/2/layout/IconCircleList"/>
    <dgm:cxn modelId="{1E1587D6-1426-4D9A-B213-B599C67EE40B}" type="presParOf" srcId="{18FEA26C-2244-4941-940A-35289DFF99B8}" destId="{AD7F0C79-0D63-433F-A3B3-B432EC752922}" srcOrd="1" destOrd="0" presId="urn:microsoft.com/office/officeart/2018/2/layout/IconCircleList"/>
    <dgm:cxn modelId="{D3077103-663B-49A3-B2B4-9E1F74DE423E}" type="presParOf" srcId="{18FEA26C-2244-4941-940A-35289DFF99B8}" destId="{F6F867F4-D7EA-4B3E-8268-B170414A854D}" srcOrd="2" destOrd="0" presId="urn:microsoft.com/office/officeart/2018/2/layout/IconCircleList"/>
    <dgm:cxn modelId="{654F1AA1-56E1-4B3F-992D-0316D6E8BC0F}" type="presParOf" srcId="{18FEA26C-2244-4941-940A-35289DFF99B8}" destId="{9FE0168A-03FA-4BF3-84B7-6B139CAA7178}" srcOrd="3" destOrd="0" presId="urn:microsoft.com/office/officeart/2018/2/layout/IconCircleList"/>
    <dgm:cxn modelId="{84C105E9-EC72-4D53-A68B-847104EB6E5B}" type="presParOf" srcId="{00C2993F-8AC7-43E3-9AB2-40D1A4062903}" destId="{07E93255-9185-4B35-98E9-98B448EBECEC}" srcOrd="1" destOrd="0" presId="urn:microsoft.com/office/officeart/2018/2/layout/IconCircleList"/>
    <dgm:cxn modelId="{CAB5E222-E06F-4BF2-887D-8F213237202A}" type="presParOf" srcId="{00C2993F-8AC7-43E3-9AB2-40D1A4062903}" destId="{48AEB728-0742-4EA2-9D59-429D9D8A9558}" srcOrd="2" destOrd="0" presId="urn:microsoft.com/office/officeart/2018/2/layout/IconCircleList"/>
    <dgm:cxn modelId="{C0AB50E3-51E5-4116-BF4C-3667891558FD}" type="presParOf" srcId="{48AEB728-0742-4EA2-9D59-429D9D8A9558}" destId="{922782F1-8904-4224-BD70-0D820EE18ABC}" srcOrd="0" destOrd="0" presId="urn:microsoft.com/office/officeart/2018/2/layout/IconCircleList"/>
    <dgm:cxn modelId="{D99E6BAF-C058-4312-8740-C3EEE6064EA0}" type="presParOf" srcId="{48AEB728-0742-4EA2-9D59-429D9D8A9558}" destId="{3FC1C294-8387-4272-B058-2D8F90CEC9BF}" srcOrd="1" destOrd="0" presId="urn:microsoft.com/office/officeart/2018/2/layout/IconCircleList"/>
    <dgm:cxn modelId="{8C395FB9-DC48-4AB6-82DF-C9E57A7EBE9B}" type="presParOf" srcId="{48AEB728-0742-4EA2-9D59-429D9D8A9558}" destId="{2A08CD23-E0C7-4131-9CEA-55021CE1D010}" srcOrd="2" destOrd="0" presId="urn:microsoft.com/office/officeart/2018/2/layout/IconCircleList"/>
    <dgm:cxn modelId="{84695DE1-F7E3-4656-891D-8BFA934BC61C}" type="presParOf" srcId="{48AEB728-0742-4EA2-9D59-429D9D8A9558}" destId="{0BA3AA52-790C-4577-98D8-FA060EC094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A99A4-7F4A-4CC9-B889-C9F28AB6BD56}">
      <dsp:nvSpPr>
        <dsp:cNvPr id="0" name=""/>
        <dsp:cNvSpPr/>
      </dsp:nvSpPr>
      <dsp:spPr>
        <a:xfrm>
          <a:off x="212335" y="1362638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3E265-307E-4FFF-919C-2E301850EA45}">
      <dsp:nvSpPr>
        <dsp:cNvPr id="0" name=""/>
        <dsp:cNvSpPr/>
      </dsp:nvSpPr>
      <dsp:spPr>
        <a:xfrm>
          <a:off x="492877" y="1643181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95D18-631D-4D0C-A6CD-836963B2E292}">
      <dsp:nvSpPr>
        <dsp:cNvPr id="0" name=""/>
        <dsp:cNvSpPr/>
      </dsp:nvSpPr>
      <dsp:spPr>
        <a:xfrm>
          <a:off x="1834517" y="13626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CIFAR-10 is dataset used widely in machine learning research</a:t>
          </a:r>
        </a:p>
      </dsp:txBody>
      <dsp:txXfrm>
        <a:off x="1834517" y="1362638"/>
        <a:ext cx="3148942" cy="1335915"/>
      </dsp:txXfrm>
    </dsp:sp>
    <dsp:sp modelId="{E69B4E54-A721-45E9-8D4B-FC047E38324C}">
      <dsp:nvSpPr>
        <dsp:cNvPr id="0" name=""/>
        <dsp:cNvSpPr/>
      </dsp:nvSpPr>
      <dsp:spPr>
        <a:xfrm>
          <a:off x="5532139" y="1362638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74626-1A1A-46B4-B204-53BCA044CA6E}">
      <dsp:nvSpPr>
        <dsp:cNvPr id="0" name=""/>
        <dsp:cNvSpPr/>
      </dsp:nvSpPr>
      <dsp:spPr>
        <a:xfrm>
          <a:off x="5812681" y="1643181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883CC-9F99-4038-A29F-173BCBB0580F}">
      <dsp:nvSpPr>
        <dsp:cNvPr id="0" name=""/>
        <dsp:cNvSpPr/>
      </dsp:nvSpPr>
      <dsp:spPr>
        <a:xfrm>
          <a:off x="7154322" y="13626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Convolutional neural networks appear to be the best in classifying CIFAR-10 images</a:t>
          </a:r>
        </a:p>
      </dsp:txBody>
      <dsp:txXfrm>
        <a:off x="7154322" y="1362638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7393B-18D4-4DDD-A939-1B4CCF10928C}">
      <dsp:nvSpPr>
        <dsp:cNvPr id="0" name=""/>
        <dsp:cNvSpPr/>
      </dsp:nvSpPr>
      <dsp:spPr>
        <a:xfrm>
          <a:off x="153427" y="1344199"/>
          <a:ext cx="1305511" cy="13055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F0C79-0D63-433F-A3B3-B432EC752922}">
      <dsp:nvSpPr>
        <dsp:cNvPr id="0" name=""/>
        <dsp:cNvSpPr/>
      </dsp:nvSpPr>
      <dsp:spPr>
        <a:xfrm>
          <a:off x="427585" y="1618356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0168A-03FA-4BF3-84B7-6B139CAA7178}">
      <dsp:nvSpPr>
        <dsp:cNvPr id="0" name=""/>
        <dsp:cNvSpPr/>
      </dsp:nvSpPr>
      <dsp:spPr>
        <a:xfrm>
          <a:off x="1738691" y="1344199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Shallow neural networks can only learn basic levels of features in images.</a:t>
          </a:r>
        </a:p>
      </dsp:txBody>
      <dsp:txXfrm>
        <a:off x="1738691" y="1344199"/>
        <a:ext cx="3077276" cy="1305511"/>
      </dsp:txXfrm>
    </dsp:sp>
    <dsp:sp modelId="{922782F1-8904-4224-BD70-0D820EE18ABC}">
      <dsp:nvSpPr>
        <dsp:cNvPr id="0" name=""/>
        <dsp:cNvSpPr/>
      </dsp:nvSpPr>
      <dsp:spPr>
        <a:xfrm>
          <a:off x="5352160" y="1344199"/>
          <a:ext cx="1305511" cy="13055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1C294-8387-4272-B058-2D8F90CEC9BF}">
      <dsp:nvSpPr>
        <dsp:cNvPr id="0" name=""/>
        <dsp:cNvSpPr/>
      </dsp:nvSpPr>
      <dsp:spPr>
        <a:xfrm>
          <a:off x="5626317" y="1618356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3AA52-790C-4577-98D8-FA060EC094EC}">
      <dsp:nvSpPr>
        <dsp:cNvPr id="0" name=""/>
        <dsp:cNvSpPr/>
      </dsp:nvSpPr>
      <dsp:spPr>
        <a:xfrm>
          <a:off x="6937423" y="1344199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Deep neural networks can help learn various levels of features in images.</a:t>
          </a:r>
        </a:p>
      </dsp:txBody>
      <dsp:txXfrm>
        <a:off x="6937423" y="1344199"/>
        <a:ext cx="3077276" cy="130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52C46-E0DF-4BE7-845E-89F01F923CB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6A720-7E59-4181-BAAF-CCE47888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6A720-7E59-4181-BAAF-CCE478887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6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91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8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9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A49169B6-C131-44A5-9EFD-4AC21D6DB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B3EF3-5C0C-46C7-85FD-D188C4902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Image Classification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0EC35-416A-4105-81D6-98C564AFC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Group 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i="1" dirty="0" err="1"/>
              <a:t>Phạm</a:t>
            </a:r>
            <a:r>
              <a:rPr lang="en-US" sz="1700" i="1" dirty="0"/>
              <a:t> </a:t>
            </a:r>
            <a:r>
              <a:rPr lang="en-US" sz="1700" i="1" dirty="0" err="1"/>
              <a:t>Hồng</a:t>
            </a:r>
            <a:r>
              <a:rPr lang="en-US" sz="1700" i="1" dirty="0"/>
              <a:t> Quang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i="1" dirty="0"/>
              <a:t>Nguyễn </a:t>
            </a:r>
            <a:r>
              <a:rPr lang="en-US" sz="1700" i="1" dirty="0" err="1"/>
              <a:t>Văn</a:t>
            </a:r>
            <a:r>
              <a:rPr lang="en-US" sz="1700" i="1" dirty="0"/>
              <a:t> Nam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i="1" dirty="0" err="1"/>
              <a:t>Ngô</a:t>
            </a:r>
            <a:r>
              <a:rPr lang="en-US" sz="1700" i="1" dirty="0"/>
              <a:t> Minh Quang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i="1" dirty="0"/>
              <a:t>Nguyễn </a:t>
            </a:r>
            <a:r>
              <a:rPr lang="en-US" sz="1700" i="1" dirty="0" err="1"/>
              <a:t>Đức</a:t>
            </a:r>
            <a:r>
              <a:rPr lang="en-US" sz="1700" i="1" dirty="0"/>
              <a:t> </a:t>
            </a:r>
            <a:r>
              <a:rPr lang="en-US" sz="1700" i="1" dirty="0" err="1"/>
              <a:t>Nhật</a:t>
            </a:r>
            <a:endParaRPr lang="en-US" sz="1700" i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i="1" dirty="0" err="1"/>
              <a:t>Trần</a:t>
            </a:r>
            <a:r>
              <a:rPr lang="en-US" sz="1700" i="1" dirty="0"/>
              <a:t> </a:t>
            </a:r>
            <a:r>
              <a:rPr lang="en-US" sz="1700" i="1" dirty="0" err="1"/>
              <a:t>Tùng</a:t>
            </a:r>
            <a:r>
              <a:rPr lang="en-US" sz="1700" i="1" dirty="0"/>
              <a:t> </a:t>
            </a:r>
            <a:r>
              <a:rPr lang="en-US" sz="1700" i="1" dirty="0" err="1"/>
              <a:t>Dương</a:t>
            </a:r>
            <a:endParaRPr lang="en-US" sz="1700" i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i="1" dirty="0"/>
          </a:p>
        </p:txBody>
      </p:sp>
    </p:spTree>
    <p:extLst>
      <p:ext uri="{BB962C8B-B14F-4D97-AF65-F5344CB8AC3E}">
        <p14:creationId xmlns:p14="http://schemas.microsoft.com/office/powerpoint/2010/main" val="40092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D6BD-9B99-4878-B448-35954FF2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deep CNN model</a:t>
            </a:r>
          </a:p>
        </p:txBody>
      </p:sp>
      <p:pic>
        <p:nvPicPr>
          <p:cNvPr id="1026" name="Picture 2" descr="Image result for array of pixels">
            <a:extLst>
              <a:ext uri="{FF2B5EF4-FFF2-40B4-BE49-F238E27FC236}">
                <a16:creationId xmlns:a16="http://schemas.microsoft.com/office/drawing/2014/main" id="{384D2C04-46A9-489C-BF64-C0CCAE0E1D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7" y="2983943"/>
            <a:ext cx="3419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BC6952-A481-478A-BC47-846149F4581E}"/>
              </a:ext>
            </a:extLst>
          </p:cNvPr>
          <p:cNvSpPr/>
          <p:nvPr/>
        </p:nvSpPr>
        <p:spPr>
          <a:xfrm>
            <a:off x="5152449" y="3233835"/>
            <a:ext cx="3793587" cy="2357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8EFBE-8A5F-411B-98CD-56F13B6329D7}"/>
              </a:ext>
            </a:extLst>
          </p:cNvPr>
          <p:cNvCxnSpPr>
            <a:stCxn id="1026" idx="3"/>
          </p:cNvCxnSpPr>
          <p:nvPr/>
        </p:nvCxnSpPr>
        <p:spPr>
          <a:xfrm>
            <a:off x="3989472" y="4412693"/>
            <a:ext cx="714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F98A9F-64F1-4072-B0C4-BDFB2D7CD94D}"/>
              </a:ext>
            </a:extLst>
          </p:cNvPr>
          <p:cNvCxnSpPr/>
          <p:nvPr/>
        </p:nvCxnSpPr>
        <p:spPr>
          <a:xfrm>
            <a:off x="9106293" y="4412693"/>
            <a:ext cx="58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8407CC-E57C-4591-A24E-B8501C3CB277}"/>
              </a:ext>
            </a:extLst>
          </p:cNvPr>
          <p:cNvSpPr txBox="1"/>
          <p:nvPr/>
        </p:nvSpPr>
        <p:spPr>
          <a:xfrm>
            <a:off x="10109013" y="4228027"/>
            <a:ext cx="15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or Y or Z,…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42C83-FFA5-4127-B823-A40A34A5FD9A}"/>
              </a:ext>
            </a:extLst>
          </p:cNvPr>
          <p:cNvSpPr txBox="1"/>
          <p:nvPr/>
        </p:nvSpPr>
        <p:spPr>
          <a:xfrm>
            <a:off x="1115568" y="2405269"/>
            <a:ext cx="16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pixels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0F156-D458-4B05-B144-E5875E51DF94}"/>
              </a:ext>
            </a:extLst>
          </p:cNvPr>
          <p:cNvSpPr txBox="1"/>
          <p:nvPr/>
        </p:nvSpPr>
        <p:spPr>
          <a:xfrm>
            <a:off x="10259984" y="258993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Classify as</a:t>
            </a:r>
          </a:p>
        </p:txBody>
      </p:sp>
    </p:spTree>
    <p:extLst>
      <p:ext uri="{BB962C8B-B14F-4D97-AF65-F5344CB8AC3E}">
        <p14:creationId xmlns:p14="http://schemas.microsoft.com/office/powerpoint/2010/main" val="407629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19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3" name="Freeform: Shape 19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4" name="Freeform: Shape 19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1C66-54E7-4FC4-8F25-3EF36C9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/>
              <a:t>Building deep CNN model</a:t>
            </a:r>
          </a:p>
        </p:txBody>
      </p:sp>
      <p:sp>
        <p:nvSpPr>
          <p:cNvPr id="2065" name="Rectangle 19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" name="Content Placeholder 2059">
            <a:extLst>
              <a:ext uri="{FF2B5EF4-FFF2-40B4-BE49-F238E27FC236}">
                <a16:creationId xmlns:a16="http://schemas.microsoft.com/office/drawing/2014/main" id="{DA2ECAF0-471F-43E6-9463-16909753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Filters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E87FF-0B2A-4AAC-A43D-D44D803A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540076"/>
            <a:ext cx="5135719" cy="2259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EB0E8-97DB-47D2-A039-113DE4B1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4069184"/>
            <a:ext cx="5135719" cy="21826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1607A-A672-4700-BEA9-AC740655C867}"/>
              </a:ext>
            </a:extLst>
          </p:cNvPr>
          <p:cNvCxnSpPr/>
          <p:nvPr/>
        </p:nvCxnSpPr>
        <p:spPr>
          <a:xfrm>
            <a:off x="9439751" y="3064213"/>
            <a:ext cx="0" cy="72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7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564A6-FEAA-4CD7-B442-BF68AD01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Building deep CNN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CFBC1-F7A4-47BD-AB44-56BA1D351095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/>
              <a:t>Stride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9A123-C1D0-4494-86E3-0A84E232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814353"/>
            <a:ext cx="6656832" cy="31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5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B96DD-02C4-4CF7-9B50-83704D1C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Building deep CNN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9B434-BF3A-47A1-B20B-FBD25F6AC19A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 dirty="0"/>
              <a:t>Padding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7A1C4-9E61-4E58-BAE1-656EF5B7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64574"/>
            <a:ext cx="6656832" cy="342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6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38042-E325-40FA-A2F8-0DB08086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Building deep CNN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65BA6-2B65-4F3C-9310-794340F72C34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 dirty="0"/>
              <a:t>Filter on RGB image with 3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EAF28-0318-4BA9-9903-DDACD765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781069"/>
            <a:ext cx="6656832" cy="31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9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4CB84-8243-4054-AAC2-191A172A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Building deep CNN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F5762-D58B-4E9E-BFAA-A30CAC5B7275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/>
              <a:t>Multiple 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74851-D399-4445-BEB4-C70CC7C2A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764426"/>
            <a:ext cx="6656832" cy="32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453A-9E5E-43D7-9F11-7C816935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deep CNN model</a:t>
            </a:r>
          </a:p>
        </p:txBody>
      </p:sp>
      <p:pic>
        <p:nvPicPr>
          <p:cNvPr id="3074" name="Picture 2" descr="Image result for elu activation">
            <a:extLst>
              <a:ext uri="{FF2B5EF4-FFF2-40B4-BE49-F238E27FC236}">
                <a16:creationId xmlns:a16="http://schemas.microsoft.com/office/drawing/2014/main" id="{C6471C8B-8A09-4962-9805-EFC22A824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8277"/>
            <a:ext cx="7620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E5091-863C-4484-ABF8-FA0D600ECC3D}"/>
              </a:ext>
            </a:extLst>
          </p:cNvPr>
          <p:cNvSpPr txBox="1"/>
          <p:nvPr/>
        </p:nvSpPr>
        <p:spPr>
          <a:xfrm>
            <a:off x="466928" y="2178945"/>
            <a:ext cx="54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function: Exponential Linear Units (ELU)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4C5BF-F7A9-401F-9217-841B151F9536}"/>
              </a:ext>
            </a:extLst>
          </p:cNvPr>
          <p:cNvSpPr txBox="1"/>
          <p:nvPr/>
        </p:nvSpPr>
        <p:spPr>
          <a:xfrm>
            <a:off x="659875" y="3368338"/>
            <a:ext cx="195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x	     x&gt;=0</a:t>
            </a:r>
          </a:p>
          <a:p>
            <a:r>
              <a:rPr lang="el-GR" dirty="0"/>
              <a:t>α</a:t>
            </a:r>
            <a:r>
              <a:rPr lang="en-US" dirty="0"/>
              <a:t>(</a:t>
            </a:r>
            <a:r>
              <a:rPr lang="en-US" dirty="0" err="1"/>
              <a:t>e^x</a:t>
            </a:r>
            <a:r>
              <a:rPr lang="en-US" dirty="0"/>
              <a:t> – 1)    x&lt;0</a:t>
            </a:r>
          </a:p>
        </p:txBody>
      </p:sp>
    </p:spTree>
    <p:extLst>
      <p:ext uri="{BB962C8B-B14F-4D97-AF65-F5344CB8AC3E}">
        <p14:creationId xmlns:p14="http://schemas.microsoft.com/office/powerpoint/2010/main" val="408941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B5916-5956-482B-8A08-8C9BD594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Building deep CNN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E9EA8-9AB8-46D3-BE03-3F91E05BA0F0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 dirty="0"/>
              <a:t>Pooling layer: shrink image size, speed up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21BD6-BD8D-4EE6-A5C6-1B5BFD57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337280"/>
            <a:ext cx="6656832" cy="40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6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3116B-E41D-466B-B6BD-7819DDC5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200"/>
              <a:t>Building deep CNN model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D79A93-AE83-4AF7-ADE3-5F05AB6F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709928"/>
            <a:ext cx="6730944" cy="4095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Batch normalization</a:t>
            </a:r>
          </a:p>
          <a:p>
            <a:r>
              <a:rPr lang="en-US" sz="2000" dirty="0"/>
              <a:t>Improving the speed, performance and stability</a:t>
            </a:r>
          </a:p>
          <a:p>
            <a:r>
              <a:rPr lang="en-US" sz="2000" dirty="0"/>
              <a:t>Used to normalize the input layer by adjusting and scaling the activations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Dropout</a:t>
            </a:r>
          </a:p>
          <a:p>
            <a:r>
              <a:rPr lang="en-US" sz="2000" dirty="0"/>
              <a:t>Works by randomly dropping out nodes during training</a:t>
            </a:r>
          </a:p>
          <a:p>
            <a:r>
              <a:rPr lang="en-US" sz="2000" dirty="0"/>
              <a:t>Computationally cheap and effective in reducing overfitting</a:t>
            </a:r>
          </a:p>
        </p:txBody>
      </p:sp>
    </p:spTree>
    <p:extLst>
      <p:ext uri="{BB962C8B-B14F-4D97-AF65-F5344CB8AC3E}">
        <p14:creationId xmlns:p14="http://schemas.microsoft.com/office/powerpoint/2010/main" val="329031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77CA5-6479-49E3-8980-73A47CF1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Building deep CNN model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06EB7-E05B-440C-AC12-C5AF93866608}"/>
              </a:ext>
            </a:extLst>
          </p:cNvPr>
          <p:cNvSpPr txBox="1"/>
          <p:nvPr/>
        </p:nvSpPr>
        <p:spPr>
          <a:xfrm>
            <a:off x="7924796" y="498698"/>
            <a:ext cx="2893382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Flatten and Dense layer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D03108-25EC-4DBC-BDE6-899F2B78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39" y="1997283"/>
            <a:ext cx="9633415" cy="4604428"/>
          </a:xfrm>
          <a:prstGeom prst="rect">
            <a:avLst/>
          </a:prstGeom>
        </p:spPr>
      </p:pic>
      <p:sp>
        <p:nvSpPr>
          <p:cNvPr id="4" name="AutoShape 2" descr="Image result for flatten vs dense layer">
            <a:extLst>
              <a:ext uri="{FF2B5EF4-FFF2-40B4-BE49-F238E27FC236}">
                <a16:creationId xmlns:a16="http://schemas.microsoft.com/office/drawing/2014/main" id="{FF567C52-58EE-45AE-B941-F0C97EF4D8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flatten vs dense layer">
            <a:extLst>
              <a:ext uri="{FF2B5EF4-FFF2-40B4-BE49-F238E27FC236}">
                <a16:creationId xmlns:a16="http://schemas.microsoft.com/office/drawing/2014/main" id="{5F1A285D-2F82-4679-8BA6-7601946D62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7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0A44D-0F2B-47D3-8ABC-E8E776C1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/>
              <a:t>Problem</a:t>
            </a:r>
            <a:endParaRPr lang="en-US" sz="5400" dirty="0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3CEE-2713-4892-A5A0-049EA88B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Object recognition in images using CIFAR-10 dataset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6115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F22C6-AD50-4140-BCEE-7810D9FD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/>
              <a:t>Building deep CNN model - </a:t>
            </a:r>
            <a:r>
              <a:rPr lang="en-US" i="1"/>
              <a:t>optimizer</a:t>
            </a:r>
            <a:endParaRPr lang="en-US" i="1" dirty="0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F6DF-FD18-45B8-A2DB-C05674B3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RMSProp </a:t>
            </a:r>
            <a:r>
              <a:rPr lang="en-US" sz="2000" dirty="0"/>
              <a:t>optimizer: fast and popular optimizer</a:t>
            </a:r>
          </a:p>
          <a:p>
            <a:pPr marL="0" indent="0">
              <a:buNone/>
            </a:pPr>
            <a:r>
              <a:rPr lang="en-US" sz="2000" dirty="0"/>
              <a:t>	Learning rate = 0.001,</a:t>
            </a:r>
          </a:p>
          <a:p>
            <a:pPr marL="0" indent="0">
              <a:buNone/>
            </a:pPr>
            <a:r>
              <a:rPr lang="en-US" sz="2000" dirty="0"/>
              <a:t>	Weight Decay = e^-6</a:t>
            </a:r>
          </a:p>
        </p:txBody>
      </p:sp>
    </p:spTree>
    <p:extLst>
      <p:ext uri="{BB962C8B-B14F-4D97-AF65-F5344CB8AC3E}">
        <p14:creationId xmlns:p14="http://schemas.microsoft.com/office/powerpoint/2010/main" val="1505643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42CE8-2ED6-4416-BDC5-42EC03CC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Prediction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EE27D-4D8D-4C0E-A329-E7E431F0F034}"/>
              </a:ext>
            </a:extLst>
          </p:cNvPr>
          <p:cNvSpPr txBox="1"/>
          <p:nvPr/>
        </p:nvSpPr>
        <p:spPr>
          <a:xfrm>
            <a:off x="7924796" y="498698"/>
            <a:ext cx="2893382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Predict last 9 images in test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8D5E3212-D241-481E-BEDF-A2DAB535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33" y="2091095"/>
            <a:ext cx="9143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0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8DB4C-C816-4EFA-8174-1EA12DD7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Prediction – custom image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BD69F-568B-4E4E-805B-A4DBE908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52577"/>
            <a:ext cx="5140661" cy="3097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DCC55-9853-4D54-A08D-9C24B320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83" y="2790808"/>
            <a:ext cx="3695583" cy="3879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034275-0C04-496C-A359-2C90912926C3}"/>
              </a:ext>
            </a:extLst>
          </p:cNvPr>
          <p:cNvSpPr txBox="1"/>
          <p:nvPr/>
        </p:nvSpPr>
        <p:spPr>
          <a:xfrm>
            <a:off x="838199" y="2334683"/>
            <a:ext cx="18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9344C-55EC-44C1-8750-0CC50B913146}"/>
              </a:ext>
            </a:extLst>
          </p:cNvPr>
          <p:cNvSpPr txBox="1"/>
          <p:nvPr/>
        </p:nvSpPr>
        <p:spPr>
          <a:xfrm>
            <a:off x="7042683" y="2315113"/>
            <a:ext cx="29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downscale to 32x32</a:t>
            </a:r>
          </a:p>
        </p:txBody>
      </p:sp>
    </p:spTree>
    <p:extLst>
      <p:ext uri="{BB962C8B-B14F-4D97-AF65-F5344CB8AC3E}">
        <p14:creationId xmlns:p14="http://schemas.microsoft.com/office/powerpoint/2010/main" val="380684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8E916-B4F0-450D-8B3C-0898A92A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Evaluation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DF6E9-6405-44EF-A25C-947D456BFD82}"/>
              </a:ext>
            </a:extLst>
          </p:cNvPr>
          <p:cNvSpPr txBox="1"/>
          <p:nvPr/>
        </p:nvSpPr>
        <p:spPr>
          <a:xfrm>
            <a:off x="7924796" y="498698"/>
            <a:ext cx="2893382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Confusion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619AA-BF2C-43C0-89A9-3DE55C06B9F4}"/>
                  </a:ext>
                </a:extLst>
              </p:cNvPr>
              <p:cNvSpPr txBox="1"/>
              <p:nvPr/>
            </p:nvSpPr>
            <p:spPr>
              <a:xfrm>
                <a:off x="1282740" y="5389335"/>
                <a:ext cx="8967904" cy="532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/>
                          <m:t>number</m:t>
                        </m:r>
                        <m:r>
                          <a:rPr lang="en-US"/>
                          <m:t> </m:t>
                        </m:r>
                        <m:r>
                          <m:rPr>
                            <m:sty m:val="p"/>
                          </m:rPr>
                          <a:rPr lang="en-US"/>
                          <m:t>of</m:t>
                        </m:r>
                        <m:r>
                          <a:rPr lang="en-US"/>
                          <m:t> </m:t>
                        </m:r>
                        <m:r>
                          <m:rPr>
                            <m:sty m:val="p"/>
                          </m:rPr>
                          <a:rPr lang="en-US"/>
                          <m:t>corrected</m:t>
                        </m:r>
                        <m:r>
                          <a:rPr lang="en-US"/>
                          <m:t> </m:t>
                        </m:r>
                        <m:r>
                          <m:rPr>
                            <m:sty m:val="p"/>
                          </m:rPr>
                          <a:rPr lang="en-US"/>
                          <m:t>predictions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/>
                          <m:t>total</m:t>
                        </m:r>
                        <m:r>
                          <a:rPr lang="en-US" i="1"/>
                          <m:t> </m:t>
                        </m:r>
                        <m:r>
                          <m:rPr>
                            <m:sty m:val="p"/>
                          </m:rPr>
                          <a:rPr lang="en-US"/>
                          <m:t>number</m:t>
                        </m:r>
                        <m:r>
                          <a:rPr lang="en-US" i="1"/>
                          <m:t> </m:t>
                        </m:r>
                        <m:r>
                          <m:rPr>
                            <m:sty m:val="p"/>
                          </m:rPr>
                          <a:rPr lang="en-US"/>
                          <m:t>of</m:t>
                        </m:r>
                        <m:r>
                          <a:rPr lang="en-US" i="1"/>
                          <m:t> </m:t>
                        </m:r>
                        <m:r>
                          <m:rPr>
                            <m:sty m:val="p"/>
                          </m:rPr>
                          <a:rPr lang="en-US"/>
                          <m:t>predictions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/>
                          <m:t>880+947+656+619+775+777+959+882+878+912</m:t>
                        </m:r>
                      </m:num>
                      <m:den>
                        <m:r>
                          <a:rPr lang="en-US"/>
                          <m:t>10000</m:t>
                        </m:r>
                      </m:den>
                    </m:f>
                  </m:oMath>
                </a14:m>
                <a:r>
                  <a:rPr lang="en-US" dirty="0"/>
                  <a:t> = 0.8285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619AA-BF2C-43C0-89A9-3DE55C06B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0" y="5389335"/>
                <a:ext cx="8967904" cy="532518"/>
              </a:xfrm>
              <a:prstGeom prst="rect">
                <a:avLst/>
              </a:prstGeom>
              <a:blipFill>
                <a:blip r:embed="rId2"/>
                <a:stretch>
                  <a:fillRect l="-54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3CAD93-539C-4F37-A70E-010A9368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2076450"/>
            <a:ext cx="7477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87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D4FB-C71E-4FB3-A14D-F126229A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75E5F-B16A-45E2-9852-655E82327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Cross-entropy loss:</a:t>
                </a:r>
              </a:p>
              <a:p>
                <a:r>
                  <a:rPr lang="en-US" dirty="0"/>
                  <a:t>C: number of classes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true output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predicted output value</a:t>
                </a:r>
              </a:p>
              <a:p>
                <a:pPr marL="0" indent="0">
                  <a:buNone/>
                </a:pPr>
                <a:r>
                  <a:rPr lang="en-US" dirty="0"/>
                  <a:t>Multiple predictions: </a:t>
                </a:r>
                <a:r>
                  <a:rPr lang="en-US" sz="1800" dirty="0"/>
                  <a:t>Final CE Loss = average of all CE loss of each prediction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75E5F-B16A-45E2-9852-655E82327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00983CE-DD93-48D8-A3CF-784A36E5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94" y="2478024"/>
            <a:ext cx="19621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BCA0E-7BD6-451D-93EE-F6F538FC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/>
              <a:t>Investigation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AEF0AE-E98D-4DF5-B7D7-56D865E6E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315385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38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E6858-F4B9-42DB-BF13-00C88F45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Investigation</a:t>
            </a:r>
            <a:endParaRPr lang="en-US" dirty="0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D0063A-6E50-4287-83E9-A551A24D2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573680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68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E20B4-2989-4164-8583-740F7FB0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689F-E92A-4BF9-8DD2-AD6ADBAD4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Building and training a deep Convolution Neural Network model with multiple layers using </a:t>
            </a:r>
            <a:r>
              <a:rPr lang="en-US" sz="1700" dirty="0" err="1"/>
              <a:t>keras</a:t>
            </a: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Libraries used:</a:t>
            </a:r>
          </a:p>
          <a:p>
            <a:pPr>
              <a:lnSpc>
                <a:spcPct val="100000"/>
              </a:lnSpc>
            </a:pPr>
            <a:r>
              <a:rPr lang="en-US" sz="1700" dirty="0" err="1"/>
              <a:t>Keras</a:t>
            </a:r>
            <a:r>
              <a:rPr lang="en-US" sz="1700" dirty="0"/>
              <a:t>: support training and testing models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Matplotlib: for drawing graphs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Pandas: for data manipulation</a:t>
            </a:r>
          </a:p>
          <a:p>
            <a:pPr>
              <a:lnSpc>
                <a:spcPct val="100000"/>
              </a:lnSpc>
            </a:pPr>
            <a:r>
              <a:rPr lang="en-US" sz="1700" dirty="0" err="1"/>
              <a:t>Scipy</a:t>
            </a:r>
            <a:r>
              <a:rPr lang="en-US" sz="1700" dirty="0"/>
              <a:t>: for image processing</a:t>
            </a:r>
          </a:p>
          <a:p>
            <a:pPr>
              <a:lnSpc>
                <a:spcPct val="100000"/>
              </a:lnSpc>
            </a:pPr>
            <a:r>
              <a:rPr lang="en-US" sz="1700" dirty="0" err="1"/>
              <a:t>Sklearn</a:t>
            </a:r>
            <a:r>
              <a:rPr lang="en-US" sz="1700" dirty="0"/>
              <a:t>: support for model </a:t>
            </a:r>
            <a:r>
              <a:rPr lang="en-US" sz="1700" dirty="0" err="1"/>
              <a:t>evalution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Cv2: for reading image</a:t>
            </a:r>
          </a:p>
          <a:p>
            <a:pPr>
              <a:lnSpc>
                <a:spcPct val="100000"/>
              </a:lnSpc>
            </a:pPr>
            <a:r>
              <a:rPr lang="en-US" sz="1700" dirty="0" err="1"/>
              <a:t>Numpy</a:t>
            </a:r>
            <a:r>
              <a:rPr lang="en-US" sz="1700" dirty="0"/>
              <a:t>: for processing arrays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7955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F51A5-353E-4D8B-BC9C-609F7C06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Data Description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0C9E-5DFD-4E5C-AC84-FA9B0D3C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/>
              <a:t>CIFAR-10 dataset</a:t>
            </a:r>
          </a:p>
          <a:p>
            <a:pPr lvl="1"/>
            <a:r>
              <a:rPr lang="en-US" sz="2000"/>
              <a:t>Consists of 60,000 images divided into 10 classes: airplane, automobile, bird, cat, deer, dog, frog, horse, ship, truck</a:t>
            </a:r>
          </a:p>
          <a:p>
            <a:pPr lvl="1"/>
            <a:r>
              <a:rPr lang="en-US" sz="2000"/>
              <a:t>There are 50,000 images in training dataset and 10,000 images in test sets</a:t>
            </a:r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4921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A1A6-D7CF-407B-9C11-B00C7DC5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2D59-88D4-49A8-BBDB-B8472348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data: CIFAR-10 dataset is included in </a:t>
            </a:r>
            <a:r>
              <a:rPr lang="en-US" dirty="0" err="1"/>
              <a:t>keras</a:t>
            </a:r>
            <a:r>
              <a:rPr lang="en-US" dirty="0"/>
              <a:t> by default</a:t>
            </a:r>
          </a:p>
          <a:p>
            <a:r>
              <a:rPr lang="en-US" dirty="0"/>
              <a:t>Perform Z-score normalization:</a:t>
            </a:r>
          </a:p>
          <a:p>
            <a:pPr lvl="1"/>
            <a:r>
              <a:rPr lang="en-US" dirty="0"/>
              <a:t>CIFAR-10’s default input data type: </a:t>
            </a:r>
            <a:r>
              <a:rPr lang="en-US" dirty="0" err="1"/>
              <a:t>uint</a:t>
            </a:r>
            <a:r>
              <a:rPr lang="en-US" dirty="0"/>
              <a:t> =&gt; convert to float to perform normalization</a:t>
            </a:r>
          </a:p>
          <a:p>
            <a:pPr lvl="1"/>
            <a:r>
              <a:rPr lang="en-US" dirty="0"/>
              <a:t>Apply formula: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8D26E-0F2B-4B45-905B-F62D23FB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44" y="4947354"/>
            <a:ext cx="1257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9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4076-8DFC-46B5-AA9A-531DAF17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Data Pre-processing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BCBA-0909-4807-B276-DF69E5037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Convert target array to one-hot encoding (binary matrices)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CIFAR-10’s default target data type is integer encoding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/>
              <a:t>	airplane: 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/>
              <a:t>	automobile: 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/>
              <a:t>	bird: 2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/>
              <a:t>	…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/>
              <a:t>	ship: 8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/>
              <a:t>	truck: 9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Needs to convert to one-hot encoding as there is no relationship between each class in CIFAR-10 dataset</a:t>
            </a:r>
          </a:p>
        </p:txBody>
      </p:sp>
    </p:spTree>
    <p:extLst>
      <p:ext uri="{BB962C8B-B14F-4D97-AF65-F5344CB8AC3E}">
        <p14:creationId xmlns:p14="http://schemas.microsoft.com/office/powerpoint/2010/main" val="40878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7B199-25EF-4E64-B907-18163E78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Augmentation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97FCE-4C81-4CC1-A73D-CF99C9D4026D}"/>
              </a:ext>
            </a:extLst>
          </p:cNvPr>
          <p:cNvSpPr txBox="1"/>
          <p:nvPr/>
        </p:nvSpPr>
        <p:spPr>
          <a:xfrm>
            <a:off x="7924796" y="498698"/>
            <a:ext cx="2893382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Enlarge the dataset for better generalization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EF300-8C43-49EF-9F8E-298EEA5B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991" y="2091095"/>
            <a:ext cx="630148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07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508</Words>
  <Application>Microsoft Office PowerPoint</Application>
  <PresentationFormat>Widescreen</PresentationFormat>
  <Paragraphs>96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Calibri</vt:lpstr>
      <vt:lpstr>Cambria Math</vt:lpstr>
      <vt:lpstr>AccentBoxVTI</vt:lpstr>
      <vt:lpstr>Image Classification</vt:lpstr>
      <vt:lpstr>Problem</vt:lpstr>
      <vt:lpstr>Investigation</vt:lpstr>
      <vt:lpstr>Investigation</vt:lpstr>
      <vt:lpstr>Solution</vt:lpstr>
      <vt:lpstr>Data Description</vt:lpstr>
      <vt:lpstr>Data Pre-processing</vt:lpstr>
      <vt:lpstr>Data Pre-processing</vt:lpstr>
      <vt:lpstr>Data Augmentation</vt:lpstr>
      <vt:lpstr>Building deep CNN model</vt:lpstr>
      <vt:lpstr>Building deep CNN model</vt:lpstr>
      <vt:lpstr>Building deep CNN model</vt:lpstr>
      <vt:lpstr>Building deep CNN model</vt:lpstr>
      <vt:lpstr>Building deep CNN model</vt:lpstr>
      <vt:lpstr>Building deep CNN model</vt:lpstr>
      <vt:lpstr>Building deep CNN model</vt:lpstr>
      <vt:lpstr>Building deep CNN model</vt:lpstr>
      <vt:lpstr>Building deep CNN model</vt:lpstr>
      <vt:lpstr>Building deep CNN model</vt:lpstr>
      <vt:lpstr>Building deep CNN model - optimizer</vt:lpstr>
      <vt:lpstr>Prediction</vt:lpstr>
      <vt:lpstr>Prediction – custom image</vt:lpstr>
      <vt:lpstr>Evaluation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Nam Nguyễn</dc:creator>
  <cp:lastModifiedBy>Nam Nguyễn</cp:lastModifiedBy>
  <cp:revision>4</cp:revision>
  <dcterms:created xsi:type="dcterms:W3CDTF">2019-12-20T09:55:33Z</dcterms:created>
  <dcterms:modified xsi:type="dcterms:W3CDTF">2019-12-20T15:46:54Z</dcterms:modified>
</cp:coreProperties>
</file>