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1"/>
  </p:sldMasterIdLst>
  <p:notesMasterIdLst>
    <p:notesMasterId r:id="rId20"/>
  </p:notesMasterIdLst>
  <p:sldIdLst>
    <p:sldId id="625" r:id="rId2"/>
    <p:sldId id="606" r:id="rId3"/>
    <p:sldId id="605" r:id="rId4"/>
    <p:sldId id="632" r:id="rId5"/>
    <p:sldId id="612" r:id="rId6"/>
    <p:sldId id="623" r:id="rId7"/>
    <p:sldId id="602" r:id="rId8"/>
    <p:sldId id="603" r:id="rId9"/>
    <p:sldId id="615" r:id="rId10"/>
    <p:sldId id="626" r:id="rId11"/>
    <p:sldId id="627" r:id="rId12"/>
    <p:sldId id="630" r:id="rId13"/>
    <p:sldId id="629" r:id="rId14"/>
    <p:sldId id="631" r:id="rId15"/>
    <p:sldId id="633" r:id="rId16"/>
    <p:sldId id="619" r:id="rId17"/>
    <p:sldId id="611" r:id="rId18"/>
    <p:sldId id="6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23D20B-4484-48B8-9D76-2EE717EA6CA0}">
          <p14:sldIdLst>
            <p14:sldId id="625"/>
            <p14:sldId id="606"/>
            <p14:sldId id="605"/>
            <p14:sldId id="632"/>
            <p14:sldId id="612"/>
            <p14:sldId id="623"/>
            <p14:sldId id="602"/>
            <p14:sldId id="603"/>
            <p14:sldId id="615"/>
            <p14:sldId id="626"/>
            <p14:sldId id="627"/>
            <p14:sldId id="630"/>
            <p14:sldId id="629"/>
            <p14:sldId id="631"/>
            <p14:sldId id="633"/>
            <p14:sldId id="619"/>
            <p14:sldId id="611"/>
            <p14:sldId id="6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70E703"/>
    <a:srgbClr val="FFCCFF"/>
    <a:srgbClr val="FF9900"/>
    <a:srgbClr val="00FFFF"/>
    <a:srgbClr val="FF66CC"/>
    <a:srgbClr val="FF3399"/>
    <a:srgbClr val="99FFCC"/>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F157AE-F990-491B-BB9E-E84C0474D6F2}" v="1" dt="2023-04-20T05:39:13.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2531" autoAdjust="0"/>
  </p:normalViewPr>
  <p:slideViewPr>
    <p:cSldViewPr snapToGrid="0" snapToObjects="1" showGuides="1">
      <p:cViewPr varScale="1">
        <p:scale>
          <a:sx n="72" d="100"/>
          <a:sy n="72" d="100"/>
        </p:scale>
        <p:origin x="614"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455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namaji710@gmail.com" userId="7606a5fb97855637" providerId="LiveId" clId="{D0F157AE-F990-491B-BB9E-E84C0474D6F2}"/>
    <pc:docChg chg="addSld modSld modSection">
      <pc:chgData name="viveknamaji710@gmail.com" userId="7606a5fb97855637" providerId="LiveId" clId="{D0F157AE-F990-491B-BB9E-E84C0474D6F2}" dt="2023-04-20T05:39:33.815" v="17" actId="14100"/>
      <pc:docMkLst>
        <pc:docMk/>
      </pc:docMkLst>
      <pc:sldChg chg="addSp modSp new mod">
        <pc:chgData name="viveknamaji710@gmail.com" userId="7606a5fb97855637" providerId="LiveId" clId="{D0F157AE-F990-491B-BB9E-E84C0474D6F2}" dt="2023-04-20T05:39:33.815" v="17" actId="14100"/>
        <pc:sldMkLst>
          <pc:docMk/>
          <pc:sldMk cId="2219956852" sldId="633"/>
        </pc:sldMkLst>
        <pc:spChg chg="mod">
          <ac:chgData name="viveknamaji710@gmail.com" userId="7606a5fb97855637" providerId="LiveId" clId="{D0F157AE-F990-491B-BB9E-E84C0474D6F2}" dt="2023-04-20T05:33:23.990" v="8" actId="2711"/>
          <ac:spMkLst>
            <pc:docMk/>
            <pc:sldMk cId="2219956852" sldId="633"/>
            <ac:spMk id="2" creationId="{B78AAA2E-5D45-8A56-ED21-8EA8BD3477F4}"/>
          </ac:spMkLst>
        </pc:spChg>
        <pc:spChg chg="mod">
          <ac:chgData name="viveknamaji710@gmail.com" userId="7606a5fb97855637" providerId="LiveId" clId="{D0F157AE-F990-491B-BB9E-E84C0474D6F2}" dt="2023-04-20T05:39:33.815" v="17" actId="14100"/>
          <ac:spMkLst>
            <pc:docMk/>
            <pc:sldMk cId="2219956852" sldId="633"/>
            <ac:spMk id="3" creationId="{78D9740D-BF8A-0628-6C37-FB9B1581BF08}"/>
          </ac:spMkLst>
        </pc:spChg>
        <pc:picChg chg="add mod">
          <ac:chgData name="viveknamaji710@gmail.com" userId="7606a5fb97855637" providerId="LiveId" clId="{D0F157AE-F990-491B-BB9E-E84C0474D6F2}" dt="2023-04-20T05:39:24.047" v="16" actId="1076"/>
          <ac:picMkLst>
            <pc:docMk/>
            <pc:sldMk cId="2219956852" sldId="633"/>
            <ac:picMk id="6" creationId="{E27B5D9F-5C27-4F75-A1F1-352455D3A9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2491EC-27D0-4B93-96FA-E0F2A167DF0B}" type="datetimeFigureOut">
              <a:rPr lang="en-US" smtClean="0"/>
              <a:pPr/>
              <a:t>7/6/2024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58BD4-37BA-49B3-A4B2-F8F69EECEA8C}" type="slidenum">
              <a:rPr lang="en-US" smtClean="0"/>
              <a:pPr/>
              <a:t>‹#›</a:t>
            </a:fld>
            <a:endParaRPr lang="en-US"/>
          </a:p>
        </p:txBody>
      </p:sp>
    </p:spTree>
    <p:extLst>
      <p:ext uri="{BB962C8B-B14F-4D97-AF65-F5344CB8AC3E}">
        <p14:creationId xmlns:p14="http://schemas.microsoft.com/office/powerpoint/2010/main" val="3928049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A58BD4-37BA-49B3-A4B2-F8F69EECEA8C}" type="slidenum">
              <a:rPr lang="en-US" smtClean="0"/>
              <a:pPr/>
              <a:t>7</a:t>
            </a:fld>
            <a:endParaRPr lang="en-US"/>
          </a:p>
        </p:txBody>
      </p:sp>
    </p:spTree>
    <p:extLst>
      <p:ext uri="{BB962C8B-B14F-4D97-AF65-F5344CB8AC3E}">
        <p14:creationId xmlns:p14="http://schemas.microsoft.com/office/powerpoint/2010/main" val="2354057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8345547-0BA5-4427-BA3D-5ED01475922D}" type="datetime1">
              <a:rPr lang="en-US" smtClean="0"/>
              <a:pPr/>
              <a:t>7/6/2024</a:t>
            </a:fld>
            <a:endParaRPr lang="en-US"/>
          </a:p>
        </p:txBody>
      </p:sp>
      <p:sp>
        <p:nvSpPr>
          <p:cNvPr id="5" name="Footer Placeholder 4"/>
          <p:cNvSpPr>
            <a:spLocks noGrp="1"/>
          </p:cNvSpPr>
          <p:nvPr>
            <p:ph type="ftr" sz="quarter" idx="11"/>
          </p:nvPr>
        </p:nvSpPr>
        <p:spPr/>
        <p:txBody>
          <a:bodyPr/>
          <a:lstStyle/>
          <a:p>
            <a:r>
              <a:rPr lang="en-US"/>
              <a:t>Project review -1 - ECE Department</a:t>
            </a:r>
          </a:p>
        </p:txBody>
      </p:sp>
      <p:sp>
        <p:nvSpPr>
          <p:cNvPr id="6" name="Slide Number Placeholder 5"/>
          <p:cNvSpPr>
            <a:spLocks noGrp="1"/>
          </p:cNvSpPr>
          <p:nvPr>
            <p:ph type="sldNum" sz="quarter" idx="12"/>
          </p:nvPr>
        </p:nvSpPr>
        <p:spPr/>
        <p:txBody>
          <a:bodyPr/>
          <a:lstStyle/>
          <a:p>
            <a:fld id="{AC9A6755-22B1-5345-8A1C-6EABA98234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id="{832E41DD-B336-684E-A941-2AA1B158AD72}"/>
              </a:ext>
            </a:extLst>
          </p:cNvPr>
          <p:cNvPicPr>
            <a:picLocks noChangeAspect="1"/>
          </p:cNvPicPr>
          <p:nvPr userDrawn="1"/>
        </p:nvPicPr>
        <p:blipFill>
          <a:blip r:embed="rId2"/>
          <a:srcRect t="7597" r="3877"/>
          <a:stretch>
            <a:fillRect/>
          </a:stretch>
        </p:blipFill>
        <p:spPr>
          <a:xfrm>
            <a:off x="2466" y="1"/>
            <a:ext cx="12189535"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52DE58-06D2-408E-A5DC-FBB7290E1121}" type="datetime1">
              <a:rPr lang="en-US" smtClean="0"/>
              <a:pPr/>
              <a:t>7/6/2024</a:t>
            </a:fld>
            <a:endParaRPr lang="en-US"/>
          </a:p>
        </p:txBody>
      </p:sp>
      <p:sp>
        <p:nvSpPr>
          <p:cNvPr id="5" name="Footer Placeholder 4"/>
          <p:cNvSpPr>
            <a:spLocks noGrp="1"/>
          </p:cNvSpPr>
          <p:nvPr>
            <p:ph type="ftr" sz="quarter" idx="11"/>
          </p:nvPr>
        </p:nvSpPr>
        <p:spPr/>
        <p:txBody>
          <a:bodyPr/>
          <a:lstStyle/>
          <a:p>
            <a:r>
              <a:rPr lang="en-US"/>
              <a:t>Project review -1 - ECE Department</a:t>
            </a:r>
          </a:p>
        </p:txBody>
      </p:sp>
      <p:sp>
        <p:nvSpPr>
          <p:cNvPr id="6" name="Slide Number Placeholder 5"/>
          <p:cNvSpPr>
            <a:spLocks noGrp="1"/>
          </p:cNvSpPr>
          <p:nvPr>
            <p:ph type="sldNum" sz="quarter" idx="12"/>
          </p:nvPr>
        </p:nvSpPr>
        <p:spPr/>
        <p:txBody>
          <a:bodyPr/>
          <a:lstStyle/>
          <a:p>
            <a:fld id="{AC9A6755-22B1-5345-8A1C-6EABA98234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descr="A picture containing background pattern&#10;&#10;Description automatically generated">
            <a:extLst>
              <a:ext uri="{FF2B5EF4-FFF2-40B4-BE49-F238E27FC236}">
                <a16:creationId xmlns:a16="http://schemas.microsoft.com/office/drawing/2014/main" id="{832E41DD-B336-684E-A941-2AA1B158AD72}"/>
              </a:ext>
            </a:extLst>
          </p:cNvPr>
          <p:cNvPicPr>
            <a:picLocks noChangeAspect="1"/>
          </p:cNvPicPr>
          <p:nvPr userDrawn="1"/>
        </p:nvPicPr>
        <p:blipFill>
          <a:blip r:embed="rId2"/>
          <a:srcRect t="7597" r="3877"/>
          <a:stretch>
            <a:fillRect/>
          </a:stretch>
        </p:blipFill>
        <p:spPr>
          <a:xfrm>
            <a:off x="2466" y="1"/>
            <a:ext cx="12189535"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476110-B71C-4984-9948-681EF49FA270}" type="datetime1">
              <a:rPr lang="en-US" smtClean="0"/>
              <a:pPr/>
              <a:t>7/6/2024</a:t>
            </a:fld>
            <a:endParaRPr lang="en-US"/>
          </a:p>
        </p:txBody>
      </p:sp>
      <p:sp>
        <p:nvSpPr>
          <p:cNvPr id="6" name="Footer Placeholder 5"/>
          <p:cNvSpPr>
            <a:spLocks noGrp="1"/>
          </p:cNvSpPr>
          <p:nvPr>
            <p:ph type="ftr" sz="quarter" idx="11"/>
          </p:nvPr>
        </p:nvSpPr>
        <p:spPr/>
        <p:txBody>
          <a:bodyPr/>
          <a:lstStyle/>
          <a:p>
            <a:r>
              <a:rPr lang="en-US"/>
              <a:t>Project review -1 - ECE Department</a:t>
            </a:r>
          </a:p>
        </p:txBody>
      </p:sp>
      <p:sp>
        <p:nvSpPr>
          <p:cNvPr id="7" name="Slide Number Placeholder 6"/>
          <p:cNvSpPr>
            <a:spLocks noGrp="1"/>
          </p:cNvSpPr>
          <p:nvPr>
            <p:ph type="sldNum" sz="quarter" idx="12"/>
          </p:nvPr>
        </p:nvSpPr>
        <p:spPr/>
        <p:txBody>
          <a:bodyPr/>
          <a:lstStyle/>
          <a:p>
            <a:fld id="{AC9A6755-22B1-5345-8A1C-6EABA98234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A picture containing background pattern&#10;&#10;Description automatically generated">
            <a:extLst>
              <a:ext uri="{FF2B5EF4-FFF2-40B4-BE49-F238E27FC236}">
                <a16:creationId xmlns:a16="http://schemas.microsoft.com/office/drawing/2014/main" id="{832E41DD-B336-684E-A941-2AA1B158AD72}"/>
              </a:ext>
            </a:extLst>
          </p:cNvPr>
          <p:cNvPicPr>
            <a:picLocks noChangeAspect="1"/>
          </p:cNvPicPr>
          <p:nvPr userDrawn="1"/>
        </p:nvPicPr>
        <p:blipFill>
          <a:blip r:embed="rId2"/>
          <a:srcRect t="7597" r="3877"/>
          <a:stretch>
            <a:fillRect/>
          </a:stretch>
        </p:blipFill>
        <p:spPr>
          <a:xfrm>
            <a:off x="2466" y="1"/>
            <a:ext cx="12189535" cy="6858000"/>
          </a:xfrm>
          <a:prstGeom prst="rect">
            <a:avLst/>
          </a:prstGeom>
        </p:spPr>
      </p:pic>
      <p:sp>
        <p:nvSpPr>
          <p:cNvPr id="2" name="Date Placeholder 1"/>
          <p:cNvSpPr>
            <a:spLocks noGrp="1"/>
          </p:cNvSpPr>
          <p:nvPr>
            <p:ph type="dt" sz="half" idx="10"/>
          </p:nvPr>
        </p:nvSpPr>
        <p:spPr/>
        <p:txBody>
          <a:bodyPr/>
          <a:lstStyle/>
          <a:p>
            <a:fld id="{5819E687-9D11-427B-A0FD-1D819954CE9E}" type="datetime1">
              <a:rPr lang="en-US" smtClean="0"/>
              <a:pPr/>
              <a:t>7/6/2024</a:t>
            </a:fld>
            <a:endParaRPr lang="en-US"/>
          </a:p>
        </p:txBody>
      </p:sp>
      <p:sp>
        <p:nvSpPr>
          <p:cNvPr id="3" name="Footer Placeholder 2"/>
          <p:cNvSpPr>
            <a:spLocks noGrp="1"/>
          </p:cNvSpPr>
          <p:nvPr>
            <p:ph type="ftr" sz="quarter" idx="11"/>
          </p:nvPr>
        </p:nvSpPr>
        <p:spPr/>
        <p:txBody>
          <a:bodyPr/>
          <a:lstStyle/>
          <a:p>
            <a:r>
              <a:rPr lang="en-US"/>
              <a:t>Project review -1 - ECE Department</a:t>
            </a:r>
          </a:p>
        </p:txBody>
      </p:sp>
      <p:sp>
        <p:nvSpPr>
          <p:cNvPr id="4" name="Slide Number Placeholder 3"/>
          <p:cNvSpPr>
            <a:spLocks noGrp="1"/>
          </p:cNvSpPr>
          <p:nvPr>
            <p:ph type="sldNum" sz="quarter" idx="12"/>
          </p:nvPr>
        </p:nvSpPr>
        <p:spPr/>
        <p:txBody>
          <a:bodyPr/>
          <a:lstStyle/>
          <a:p>
            <a:fld id="{AC9A6755-22B1-5345-8A1C-6EABA98234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621C9-0604-498F-B7D1-818715FC7BAA}" type="datetime1">
              <a:rPr lang="en-US" smtClean="0"/>
              <a:pPr/>
              <a:t>7/6/2024</a:t>
            </a:fld>
            <a:endParaRPr lang="en-US"/>
          </a:p>
        </p:txBody>
      </p:sp>
      <p:sp>
        <p:nvSpPr>
          <p:cNvPr id="5" name="Footer Placeholder 4"/>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a:defRPr sz="1200" b="1">
                <a:solidFill>
                  <a:schemeClr val="tx1"/>
                </a:solidFill>
              </a:defRPr>
            </a:lvl1pPr>
          </a:lstStyle>
          <a:p>
            <a:r>
              <a:rPr lang="en-US"/>
              <a:t>Project review -1 - ECE Department</a:t>
            </a:r>
            <a:endParaRPr lang="en-US" dirty="0"/>
          </a:p>
        </p:txBody>
      </p:sp>
      <p:sp>
        <p:nvSpPr>
          <p:cNvPr id="6" name="Slide Number Placeholder 5"/>
          <p:cNvSpPr>
            <a:spLocks noGrp="1"/>
          </p:cNvSpPr>
          <p:nvPr>
            <p:ph type="sldNum" sz="quarter" idx="4"/>
          </p:nvPr>
        </p:nvSpPr>
        <p:spPr>
          <a:xfrm>
            <a:off x="9271540" y="6473324"/>
            <a:ext cx="2844800" cy="365125"/>
          </a:xfrm>
          <a:prstGeom prst="rect">
            <a:avLst/>
          </a:prstGeom>
        </p:spPr>
        <p:txBody>
          <a:bodyPr vert="horz" lIns="91440" tIns="45720" rIns="91440" bIns="45720" rtlCol="0" anchor="ctr"/>
          <a:lstStyle>
            <a:lvl1pPr algn="r">
              <a:defRPr sz="1800" b="1">
                <a:solidFill>
                  <a:schemeClr val="bg1"/>
                </a:solidFill>
                <a:effectLst>
                  <a:outerShdw blurRad="38100" dist="38100" dir="2700000" algn="tl">
                    <a:srgbClr val="000000">
                      <a:alpha val="43137"/>
                    </a:srgbClr>
                  </a:outerShdw>
                </a:effectLst>
              </a:defRPr>
            </a:lvl1pPr>
          </a:lstStyle>
          <a:p>
            <a:fld id="{AC9A6755-22B1-5345-8A1C-6EABA982341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700" r:id="rId3"/>
    <p:sldLayoutId id="2147483703" r:id="rId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21AD4A-A610-C4C8-D7E5-4B40007AB5DE}"/>
              </a:ext>
            </a:extLst>
          </p:cNvPr>
          <p:cNvSpPr>
            <a:spLocks noGrp="1"/>
          </p:cNvSpPr>
          <p:nvPr>
            <p:ph type="ftr" sz="quarter" idx="11"/>
          </p:nvPr>
        </p:nvSpPr>
        <p:spPr/>
        <p:txBody>
          <a:bodyPr/>
          <a:lstStyle/>
          <a:p>
            <a:r>
              <a:rPr lang="en-US" dirty="0"/>
              <a:t>Project review -2 - ECE Department</a:t>
            </a:r>
          </a:p>
        </p:txBody>
      </p:sp>
      <p:sp>
        <p:nvSpPr>
          <p:cNvPr id="3" name="Slide Number Placeholder 2">
            <a:extLst>
              <a:ext uri="{FF2B5EF4-FFF2-40B4-BE49-F238E27FC236}">
                <a16:creationId xmlns:a16="http://schemas.microsoft.com/office/drawing/2014/main" id="{9160ACB5-6932-1953-41C3-72E754998E09}"/>
              </a:ext>
            </a:extLst>
          </p:cNvPr>
          <p:cNvSpPr>
            <a:spLocks noGrp="1"/>
          </p:cNvSpPr>
          <p:nvPr>
            <p:ph type="sldNum" sz="quarter" idx="12"/>
          </p:nvPr>
        </p:nvSpPr>
        <p:spPr/>
        <p:txBody>
          <a:bodyPr/>
          <a:lstStyle/>
          <a:p>
            <a:fld id="{AC9A6755-22B1-5345-8A1C-6EABA9823412}" type="slidenum">
              <a:rPr lang="en-US" smtClean="0"/>
              <a:pPr/>
              <a:t>1</a:t>
            </a:fld>
            <a:endParaRPr lang="en-US"/>
          </a:p>
        </p:txBody>
      </p:sp>
      <p:sp>
        <p:nvSpPr>
          <p:cNvPr id="4" name="Google Shape;210;p1">
            <a:extLst>
              <a:ext uri="{FF2B5EF4-FFF2-40B4-BE49-F238E27FC236}">
                <a16:creationId xmlns:a16="http://schemas.microsoft.com/office/drawing/2014/main" id="{7A321B61-F187-A6B5-50CA-558959CC479C}"/>
              </a:ext>
            </a:extLst>
          </p:cNvPr>
          <p:cNvSpPr txBox="1">
            <a:spLocks/>
          </p:cNvSpPr>
          <p:nvPr/>
        </p:nvSpPr>
        <p:spPr>
          <a:xfrm>
            <a:off x="309563" y="128587"/>
            <a:ext cx="11368585" cy="2155095"/>
          </a:xfrm>
          <a:prstGeom prst="rect">
            <a:avLst/>
          </a:prstGeom>
          <a:noFill/>
          <a:ln>
            <a:noFill/>
          </a:ln>
        </p:spPr>
        <p:txBody>
          <a:bodyPr spcFirstLastPara="1" wrap="square" lIns="0" tIns="0" rIns="0" bIns="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dk1"/>
              </a:buClr>
              <a:buSzPts val="3600"/>
              <a:buFont typeface="Franklin Gothic"/>
              <a:buNone/>
            </a:pPr>
            <a:endParaRPr lang="en-US" sz="4800" b="1" u="sng" dirty="0"/>
          </a:p>
          <a:p>
            <a:pPr>
              <a:spcBef>
                <a:spcPts val="0"/>
              </a:spcBef>
              <a:buClr>
                <a:schemeClr val="dk1"/>
              </a:buClr>
              <a:buSzPts val="3600"/>
              <a:buFont typeface="Franklin Gothic"/>
              <a:buNone/>
            </a:pPr>
            <a:r>
              <a:rPr lang="en-US" sz="4800" b="1" u="sng" dirty="0"/>
              <a:t>OBJECT RECOGNITION SYSTEM USING IMAGE PROCESSING</a:t>
            </a:r>
          </a:p>
          <a:p>
            <a:pPr>
              <a:spcBef>
                <a:spcPts val="0"/>
              </a:spcBef>
              <a:buClr>
                <a:schemeClr val="dk1"/>
              </a:buClr>
              <a:buSzPts val="3600"/>
              <a:buFont typeface="Franklin Gothic"/>
              <a:buNone/>
            </a:pPr>
            <a:endParaRPr lang="en-US" sz="4800" b="1" u="sng" dirty="0"/>
          </a:p>
        </p:txBody>
      </p:sp>
      <p:sp>
        <p:nvSpPr>
          <p:cNvPr id="5" name="Google Shape;211;p1">
            <a:extLst>
              <a:ext uri="{FF2B5EF4-FFF2-40B4-BE49-F238E27FC236}">
                <a16:creationId xmlns:a16="http://schemas.microsoft.com/office/drawing/2014/main" id="{C3B41DFA-67EE-1C09-0727-AC47E3BE14D1}"/>
              </a:ext>
            </a:extLst>
          </p:cNvPr>
          <p:cNvSpPr txBox="1">
            <a:spLocks/>
          </p:cNvSpPr>
          <p:nvPr/>
        </p:nvSpPr>
        <p:spPr>
          <a:xfrm>
            <a:off x="883920" y="1995182"/>
            <a:ext cx="9723120" cy="4212578"/>
          </a:xfrm>
          <a:prstGeom prst="rect">
            <a:avLst/>
          </a:prstGeom>
          <a:noFill/>
          <a:ln>
            <a:noFill/>
          </a:ln>
        </p:spPr>
        <p:txBody>
          <a:bodyPr spcFirstLastPara="1" wrap="square" lIns="0" tIns="0" rIns="0" bIns="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0"/>
              </a:spcBef>
              <a:buClr>
                <a:schemeClr val="lt2"/>
              </a:buClr>
              <a:buSzPts val="1800"/>
              <a:buNone/>
            </a:pPr>
            <a:br>
              <a:rPr lang="en-US" dirty="0">
                <a:latin typeface="Franklin Gothic"/>
                <a:ea typeface="Franklin Gothic"/>
                <a:cs typeface="Franklin Gothic"/>
                <a:sym typeface="Franklin Gothic"/>
              </a:rPr>
            </a:b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                      </a:t>
            </a:r>
            <a:r>
              <a:rPr lang="en-US" sz="2800" b="1" dirty="0">
                <a:latin typeface="Franklin Gothic"/>
                <a:ea typeface="Franklin Gothic"/>
                <a:cs typeface="Franklin Gothic"/>
                <a:sym typeface="Franklin Gothic"/>
              </a:rPr>
              <a:t>Team Members with Roll No:  </a:t>
            </a:r>
          </a:p>
          <a:p>
            <a:pPr marL="0" indent="0">
              <a:lnSpc>
                <a:spcPct val="90000"/>
              </a:lnSpc>
              <a:spcBef>
                <a:spcPts val="0"/>
              </a:spcBef>
              <a:buClr>
                <a:schemeClr val="lt2"/>
              </a:buClr>
              <a:buSzPts val="1800"/>
              <a:buNone/>
            </a:pPr>
            <a:r>
              <a:rPr lang="en-US" dirty="0">
                <a:latin typeface="Franklin Gothic"/>
                <a:ea typeface="Franklin Gothic"/>
                <a:cs typeface="Franklin Gothic"/>
                <a:sym typeface="Franklin Gothic"/>
              </a:rPr>
              <a:t>                   </a:t>
            </a:r>
            <a:r>
              <a:rPr lang="en-US" sz="2400" b="1" dirty="0">
                <a:latin typeface="Franklin Gothic"/>
              </a:rPr>
              <a:t>M. </a:t>
            </a:r>
            <a:r>
              <a:rPr lang="en-US" sz="2400" b="1" dirty="0" err="1">
                <a:latin typeface="Franklin Gothic"/>
              </a:rPr>
              <a:t>Divya</a:t>
            </a:r>
            <a:r>
              <a:rPr lang="en-US" sz="2400" b="1" dirty="0">
                <a:latin typeface="Franklin Gothic"/>
              </a:rPr>
              <a:t> </a:t>
            </a:r>
            <a:r>
              <a:rPr lang="en-US" sz="2400" b="1" dirty="0" err="1">
                <a:latin typeface="Franklin Gothic"/>
              </a:rPr>
              <a:t>Sree</a:t>
            </a:r>
            <a:r>
              <a:rPr lang="en-US" sz="2400" b="1" dirty="0">
                <a:latin typeface="Franklin Gothic"/>
                <a:sym typeface="Franklin Gothic"/>
              </a:rPr>
              <a:t>                           </a:t>
            </a:r>
            <a:r>
              <a:rPr lang="en-US" sz="2400" b="1" dirty="0">
                <a:latin typeface="Franklin Gothic"/>
                <a:ea typeface="Franklin Gothic"/>
                <a:cs typeface="Franklin Gothic"/>
                <a:sym typeface="Franklin Gothic"/>
              </a:rPr>
              <a:t>19911A04E7</a:t>
            </a:r>
          </a:p>
          <a:p>
            <a:pPr marL="0" indent="0">
              <a:lnSpc>
                <a:spcPct val="90000"/>
              </a:lnSpc>
              <a:spcBef>
                <a:spcPts val="0"/>
              </a:spcBef>
              <a:buClr>
                <a:schemeClr val="lt2"/>
              </a:buClr>
              <a:buSzPts val="1800"/>
              <a:buNone/>
            </a:pPr>
            <a:r>
              <a:rPr lang="en-US" sz="2400" b="1" dirty="0">
                <a:latin typeface="Franklin Gothic"/>
                <a:ea typeface="Franklin Gothic"/>
                <a:cs typeface="Franklin Gothic"/>
                <a:sym typeface="Franklin Gothic"/>
              </a:rPr>
              <a:t>                          </a:t>
            </a:r>
            <a:r>
              <a:rPr lang="en-US" sz="2400" b="1" dirty="0">
                <a:latin typeface="Franklin Gothic"/>
              </a:rPr>
              <a:t>G. Praveen</a:t>
            </a:r>
            <a:r>
              <a:rPr lang="en-US" sz="2400" b="1" dirty="0">
                <a:latin typeface="Franklin Gothic"/>
                <a:sym typeface="Franklin Gothic"/>
              </a:rPr>
              <a:t>                                </a:t>
            </a:r>
            <a:r>
              <a:rPr lang="en-US" sz="2400" b="1" dirty="0">
                <a:latin typeface="Franklin Gothic"/>
                <a:ea typeface="Franklin Gothic"/>
                <a:cs typeface="Franklin Gothic"/>
                <a:sym typeface="Franklin Gothic"/>
              </a:rPr>
              <a:t>19911A04D6</a:t>
            </a:r>
          </a:p>
          <a:p>
            <a:pPr marL="0" indent="0">
              <a:lnSpc>
                <a:spcPct val="90000"/>
              </a:lnSpc>
              <a:spcBef>
                <a:spcPts val="0"/>
              </a:spcBef>
              <a:buClr>
                <a:schemeClr val="lt2"/>
              </a:buClr>
              <a:buSzPts val="1800"/>
              <a:buNone/>
            </a:pPr>
            <a:r>
              <a:rPr lang="en-US" sz="2400" b="1" dirty="0">
                <a:latin typeface="Franklin Gothic"/>
                <a:ea typeface="Franklin Gothic"/>
                <a:cs typeface="Franklin Gothic"/>
                <a:sym typeface="Franklin Gothic"/>
              </a:rPr>
              <a:t>                          N. vivek                                      19911A04F4</a:t>
            </a:r>
          </a:p>
          <a:p>
            <a:pPr marL="0" indent="0">
              <a:lnSpc>
                <a:spcPct val="90000"/>
              </a:lnSpc>
              <a:spcBef>
                <a:spcPts val="0"/>
              </a:spcBef>
              <a:buClr>
                <a:schemeClr val="lt2"/>
              </a:buClr>
              <a:buSzPts val="1800"/>
              <a:buNone/>
            </a:pPr>
            <a:r>
              <a:rPr lang="en-US" sz="2400" b="1" dirty="0">
                <a:latin typeface="Franklin Gothic"/>
                <a:ea typeface="Franklin Gothic"/>
                <a:cs typeface="Franklin Gothic"/>
                <a:sym typeface="Franklin Gothic"/>
              </a:rPr>
              <a:t>                          </a:t>
            </a:r>
            <a:r>
              <a:rPr lang="en-US" sz="2400" b="1" dirty="0">
                <a:latin typeface="Franklin Gothic"/>
              </a:rPr>
              <a:t>M. Shashank Singh</a:t>
            </a:r>
            <a:r>
              <a:rPr lang="en-US" sz="2400" b="1" dirty="0">
                <a:latin typeface="Franklin Gothic"/>
                <a:sym typeface="Franklin Gothic"/>
              </a:rPr>
              <a:t>                 </a:t>
            </a:r>
            <a:r>
              <a:rPr lang="en-US" sz="2400" b="1" dirty="0">
                <a:latin typeface="Franklin Gothic"/>
                <a:ea typeface="Franklin Gothic"/>
                <a:cs typeface="Franklin Gothic"/>
                <a:sym typeface="Franklin Gothic"/>
              </a:rPr>
              <a:t>19911A04E6</a:t>
            </a:r>
          </a:p>
          <a:p>
            <a:pPr marL="0" indent="0">
              <a:lnSpc>
                <a:spcPct val="90000"/>
              </a:lnSpc>
              <a:spcBef>
                <a:spcPts val="0"/>
              </a:spcBef>
              <a:buClr>
                <a:schemeClr val="lt2"/>
              </a:buClr>
              <a:buSzPts val="1800"/>
              <a:buNone/>
            </a:pPr>
            <a:endParaRPr lang="en-US" sz="2400" b="1" dirty="0">
              <a:latin typeface="Franklin Gothic"/>
              <a:ea typeface="Franklin Gothic"/>
              <a:cs typeface="Franklin Gothic"/>
              <a:sym typeface="Franklin Gothic"/>
            </a:endParaRPr>
          </a:p>
          <a:p>
            <a:pPr marL="0" indent="0">
              <a:lnSpc>
                <a:spcPct val="90000"/>
              </a:lnSpc>
              <a:spcBef>
                <a:spcPts val="0"/>
              </a:spcBef>
              <a:buClr>
                <a:schemeClr val="lt2"/>
              </a:buClr>
              <a:buSzPts val="1800"/>
              <a:buNone/>
            </a:pPr>
            <a:r>
              <a:rPr lang="en-US" sz="2400" b="1" dirty="0">
                <a:latin typeface="Franklin Gothic"/>
                <a:ea typeface="Franklin Gothic"/>
                <a:cs typeface="Franklin Gothic"/>
                <a:sym typeface="Franklin Gothic"/>
              </a:rPr>
              <a:t>                                          </a:t>
            </a:r>
          </a:p>
          <a:p>
            <a:pPr marL="0" indent="0">
              <a:lnSpc>
                <a:spcPct val="90000"/>
              </a:lnSpc>
              <a:spcBef>
                <a:spcPts val="0"/>
              </a:spcBef>
              <a:buClr>
                <a:schemeClr val="lt2"/>
              </a:buClr>
              <a:buSzPts val="1800"/>
              <a:buNone/>
            </a:pPr>
            <a:r>
              <a:rPr lang="en-US" sz="2400" b="1" dirty="0">
                <a:latin typeface="Franklin Gothic"/>
                <a:ea typeface="Franklin Gothic"/>
                <a:cs typeface="Franklin Gothic"/>
                <a:sym typeface="Franklin Gothic"/>
              </a:rPr>
              <a:t>  </a:t>
            </a:r>
          </a:p>
          <a:p>
            <a:pPr marL="0" indent="0">
              <a:lnSpc>
                <a:spcPct val="90000"/>
              </a:lnSpc>
              <a:spcBef>
                <a:spcPts val="0"/>
              </a:spcBef>
              <a:buClr>
                <a:schemeClr val="lt2"/>
              </a:buClr>
              <a:buSzPts val="1800"/>
              <a:buNone/>
            </a:pPr>
            <a:r>
              <a:rPr lang="en-US" sz="2800" dirty="0">
                <a:latin typeface="Franklin Gothic"/>
                <a:ea typeface="Franklin Gothic"/>
                <a:cs typeface="Franklin Gothic"/>
                <a:sym typeface="Franklin Gothic"/>
              </a:rPr>
              <a:t>                                             </a:t>
            </a:r>
            <a:endParaRPr lang="en-US" sz="2800" b="1" dirty="0">
              <a:latin typeface="Franklin Gothic"/>
              <a:ea typeface="Franklin Gothic"/>
              <a:cs typeface="Franklin Gothic"/>
              <a:sym typeface="Franklin Gothic"/>
            </a:endParaRPr>
          </a:p>
          <a:p>
            <a:pPr marL="0" indent="0">
              <a:lnSpc>
                <a:spcPct val="90000"/>
              </a:lnSpc>
              <a:spcBef>
                <a:spcPts val="0"/>
              </a:spcBef>
              <a:buClr>
                <a:schemeClr val="lt2"/>
              </a:buClr>
              <a:buSzPts val="1800"/>
              <a:buNone/>
            </a:pPr>
            <a:r>
              <a:rPr lang="en-US" dirty="0">
                <a:latin typeface="Franklin Gothic"/>
                <a:ea typeface="Franklin Gothic"/>
                <a:cs typeface="Franklin Gothic"/>
                <a:sym typeface="Franklin Gothic"/>
              </a:rPr>
              <a:t>                                                         </a:t>
            </a:r>
          </a:p>
          <a:p>
            <a:pPr marL="0" indent="0">
              <a:lnSpc>
                <a:spcPct val="90000"/>
              </a:lnSpc>
              <a:spcBef>
                <a:spcPts val="0"/>
              </a:spcBef>
              <a:buClr>
                <a:schemeClr val="lt2"/>
              </a:buClr>
              <a:buSzPts val="1800"/>
              <a:buNone/>
            </a:pPr>
            <a:r>
              <a:rPr lang="en-US" dirty="0">
                <a:latin typeface="Franklin Gothic"/>
                <a:ea typeface="Franklin Gothic"/>
                <a:cs typeface="Franklin Gothic"/>
                <a:sym typeface="Franklin Gothic"/>
              </a:rPr>
              <a:t>                                                             </a:t>
            </a:r>
          </a:p>
          <a:p>
            <a:pPr marL="0" indent="0" algn="r">
              <a:lnSpc>
                <a:spcPct val="90000"/>
              </a:lnSpc>
              <a:spcBef>
                <a:spcPts val="0"/>
              </a:spcBef>
              <a:buClr>
                <a:schemeClr val="lt2"/>
              </a:buClr>
              <a:buSzPts val="1800"/>
              <a:buNone/>
            </a:pPr>
            <a:endParaRPr lang="en-US" dirty="0"/>
          </a:p>
          <a:p>
            <a:pPr marL="0" indent="0">
              <a:lnSpc>
                <a:spcPct val="90000"/>
              </a:lnSpc>
              <a:spcBef>
                <a:spcPts val="0"/>
              </a:spcBef>
              <a:buClr>
                <a:schemeClr val="lt2"/>
              </a:buClr>
              <a:buSzPts val="1800"/>
              <a:buFont typeface="Arial" pitchFamily="34" charset="0"/>
              <a:buNone/>
            </a:pPr>
            <a:endParaRPr lang="en-US" dirty="0"/>
          </a:p>
          <a:p>
            <a:pPr marL="0" indent="0">
              <a:lnSpc>
                <a:spcPct val="90000"/>
              </a:lnSpc>
              <a:spcBef>
                <a:spcPts val="1000"/>
              </a:spcBef>
              <a:buClr>
                <a:schemeClr val="lt2"/>
              </a:buClr>
              <a:buSzPts val="1800"/>
              <a:buFont typeface="Arial" pitchFamily="34" charset="0"/>
              <a:buNone/>
            </a:pPr>
            <a:endParaRPr lang="en-US" dirty="0">
              <a:latin typeface="Franklin Gothic"/>
              <a:ea typeface="Franklin Gothic"/>
              <a:cs typeface="Franklin Gothic"/>
              <a:sym typeface="Franklin Gothic"/>
            </a:endParaRPr>
          </a:p>
        </p:txBody>
      </p:sp>
      <p:sp>
        <p:nvSpPr>
          <p:cNvPr id="6" name="Rectangle 5">
            <a:extLst>
              <a:ext uri="{FF2B5EF4-FFF2-40B4-BE49-F238E27FC236}">
                <a16:creationId xmlns:a16="http://schemas.microsoft.com/office/drawing/2014/main" id="{5691B48B-A7E1-2782-9907-D56B992582B1}"/>
              </a:ext>
            </a:extLst>
          </p:cNvPr>
          <p:cNvSpPr/>
          <p:nvPr/>
        </p:nvSpPr>
        <p:spPr>
          <a:xfrm>
            <a:off x="309563" y="765205"/>
            <a:ext cx="3048000" cy="341632"/>
          </a:xfrm>
          <a:prstGeom prst="rect">
            <a:avLst/>
          </a:prstGeom>
        </p:spPr>
        <p:txBody>
          <a:bodyPr>
            <a:spAutoFit/>
          </a:bodyPr>
          <a:lstStyle/>
          <a:p>
            <a:pPr lvl="0">
              <a:lnSpc>
                <a:spcPct val="90000"/>
              </a:lnSpc>
              <a:buClr>
                <a:srgbClr val="E9E5DC"/>
              </a:buClr>
              <a:buSzPts val="1800"/>
            </a:pPr>
            <a:r>
              <a:rPr lang="en-US" dirty="0">
                <a:solidFill>
                  <a:prstClr val="black"/>
                </a:solidFill>
                <a:latin typeface="Franklin Gothic"/>
                <a:ea typeface="Franklin Gothic"/>
                <a:cs typeface="Franklin Gothic"/>
                <a:sym typeface="Franklin Gothic"/>
              </a:rPr>
              <a:t> </a:t>
            </a:r>
            <a:endParaRPr lang="en-US" dirty="0"/>
          </a:p>
        </p:txBody>
      </p:sp>
      <p:sp>
        <p:nvSpPr>
          <p:cNvPr id="7" name="Rectangle 6">
            <a:extLst>
              <a:ext uri="{FF2B5EF4-FFF2-40B4-BE49-F238E27FC236}">
                <a16:creationId xmlns:a16="http://schemas.microsoft.com/office/drawing/2014/main" id="{B6411762-CEEE-5F42-AED8-E27F674C6CDD}"/>
              </a:ext>
            </a:extLst>
          </p:cNvPr>
          <p:cNvSpPr/>
          <p:nvPr/>
        </p:nvSpPr>
        <p:spPr>
          <a:xfrm>
            <a:off x="3581749" y="5289461"/>
            <a:ext cx="4903650" cy="584775"/>
          </a:xfrm>
          <a:prstGeom prst="rect">
            <a:avLst/>
          </a:prstGeom>
        </p:spPr>
        <p:txBody>
          <a:bodyPr wrap="none">
            <a:spAutoFit/>
          </a:bodyPr>
          <a:lstStyle/>
          <a:p>
            <a:r>
              <a:rPr lang="en-US" sz="3200" b="1" dirty="0">
                <a:solidFill>
                  <a:prstClr val="black"/>
                </a:solidFill>
                <a:latin typeface="Franklin Gothic"/>
                <a:ea typeface="Franklin Gothic"/>
                <a:cs typeface="Franklin Gothic"/>
                <a:sym typeface="Franklin Gothic"/>
              </a:rPr>
              <a:t>Guide:</a:t>
            </a:r>
            <a:r>
              <a:rPr lang="en-US" sz="3200" dirty="0">
                <a:solidFill>
                  <a:prstClr val="black"/>
                </a:solidFill>
                <a:latin typeface="Franklin Gothic"/>
                <a:ea typeface="Franklin Gothic"/>
                <a:cs typeface="Franklin Gothic"/>
                <a:sym typeface="Franklin Gothic"/>
              </a:rPr>
              <a:t> </a:t>
            </a:r>
            <a:r>
              <a:rPr lang="en-US" sz="3200" b="1" dirty="0">
                <a:solidFill>
                  <a:prstClr val="black"/>
                </a:solidFill>
                <a:latin typeface="Franklin Gothic"/>
              </a:rPr>
              <a:t>Dr. S. </a:t>
            </a:r>
            <a:r>
              <a:rPr lang="en-US" sz="3200" b="1" dirty="0" err="1">
                <a:solidFill>
                  <a:prstClr val="black"/>
                </a:solidFill>
                <a:latin typeface="Franklin Gothic"/>
              </a:rPr>
              <a:t>Thulasi</a:t>
            </a:r>
            <a:r>
              <a:rPr lang="en-US" sz="3200" b="1" dirty="0">
                <a:solidFill>
                  <a:prstClr val="black"/>
                </a:solidFill>
                <a:latin typeface="Franklin Gothic"/>
              </a:rPr>
              <a:t> Prasad</a:t>
            </a:r>
            <a:r>
              <a:rPr lang="en-US" sz="3200" b="1" dirty="0">
                <a:solidFill>
                  <a:prstClr val="black"/>
                </a:solidFill>
                <a:latin typeface="Franklin Gothic"/>
                <a:sym typeface="Franklin Gothic"/>
              </a:rPr>
              <a:t> </a:t>
            </a:r>
            <a:endParaRPr lang="en-US" sz="3200" b="1" dirty="0">
              <a:solidFill>
                <a:prstClr val="black"/>
              </a:solidFill>
              <a:latin typeface="Franklin Gothic"/>
            </a:endParaRPr>
          </a:p>
        </p:txBody>
      </p:sp>
    </p:spTree>
    <p:extLst>
      <p:ext uri="{BB962C8B-B14F-4D97-AF65-F5344CB8AC3E}">
        <p14:creationId xmlns:p14="http://schemas.microsoft.com/office/powerpoint/2010/main" val="2344086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0C3D54-82F6-B1BF-3278-A7A9C78BA0DC}"/>
              </a:ext>
            </a:extLst>
          </p:cNvPr>
          <p:cNvSpPr>
            <a:spLocks noGrp="1"/>
          </p:cNvSpPr>
          <p:nvPr>
            <p:ph type="ftr" sz="quarter" idx="11"/>
          </p:nvPr>
        </p:nvSpPr>
        <p:spPr/>
        <p:txBody>
          <a:bodyPr/>
          <a:lstStyle/>
          <a:p>
            <a:r>
              <a:rPr lang="en-US" dirty="0"/>
              <a:t>Project review -2 - ECE Department</a:t>
            </a:r>
          </a:p>
        </p:txBody>
      </p:sp>
      <p:sp>
        <p:nvSpPr>
          <p:cNvPr id="3" name="Slide Number Placeholder 2">
            <a:extLst>
              <a:ext uri="{FF2B5EF4-FFF2-40B4-BE49-F238E27FC236}">
                <a16:creationId xmlns:a16="http://schemas.microsoft.com/office/drawing/2014/main" id="{C2EB6010-E9E4-6392-B799-9C6FEB3F10DB}"/>
              </a:ext>
            </a:extLst>
          </p:cNvPr>
          <p:cNvSpPr>
            <a:spLocks noGrp="1"/>
          </p:cNvSpPr>
          <p:nvPr>
            <p:ph type="sldNum" sz="quarter" idx="12"/>
          </p:nvPr>
        </p:nvSpPr>
        <p:spPr/>
        <p:txBody>
          <a:bodyPr/>
          <a:lstStyle/>
          <a:p>
            <a:fld id="{AC9A6755-22B1-5345-8A1C-6EABA9823412}" type="slidenum">
              <a:rPr lang="en-US" smtClean="0"/>
              <a:pPr/>
              <a:t>10</a:t>
            </a:fld>
            <a:endParaRPr lang="en-US"/>
          </a:p>
        </p:txBody>
      </p:sp>
      <p:pic>
        <p:nvPicPr>
          <p:cNvPr id="4" name="Content Placeholder 104">
            <a:extLst>
              <a:ext uri="{FF2B5EF4-FFF2-40B4-BE49-F238E27FC236}">
                <a16:creationId xmlns:a16="http://schemas.microsoft.com/office/drawing/2014/main" id="{E8172571-7E34-0064-0F30-D1B2AFD5E155}"/>
              </a:ext>
            </a:extLst>
          </p:cNvPr>
          <p:cNvPicPr>
            <a:picLocks noChangeAspect="1"/>
          </p:cNvPicPr>
          <p:nvPr/>
        </p:nvPicPr>
        <p:blipFill>
          <a:blip r:embed="rId2"/>
          <a:stretch>
            <a:fillRect/>
          </a:stretch>
        </p:blipFill>
        <p:spPr>
          <a:xfrm>
            <a:off x="3247963" y="245806"/>
            <a:ext cx="5354320" cy="5354320"/>
          </a:xfrm>
          <a:prstGeom prst="rect">
            <a:avLst/>
          </a:prstGeom>
          <a:noFill/>
          <a:ln w="9525">
            <a:noFill/>
          </a:ln>
        </p:spPr>
      </p:pic>
      <p:sp>
        <p:nvSpPr>
          <p:cNvPr id="5" name="Text Box 6">
            <a:extLst>
              <a:ext uri="{FF2B5EF4-FFF2-40B4-BE49-F238E27FC236}">
                <a16:creationId xmlns:a16="http://schemas.microsoft.com/office/drawing/2014/main" id="{68212B94-7816-4E10-9076-7180328DE3A0}"/>
              </a:ext>
            </a:extLst>
          </p:cNvPr>
          <p:cNvSpPr txBox="1"/>
          <p:nvPr/>
        </p:nvSpPr>
        <p:spPr>
          <a:xfrm>
            <a:off x="3913218" y="5408275"/>
            <a:ext cx="3846195" cy="645160"/>
          </a:xfrm>
          <a:prstGeom prst="rect">
            <a:avLst/>
          </a:prstGeom>
          <a:noFill/>
        </p:spPr>
        <p:txBody>
          <a:bodyPr wrap="square" rtlCol="0">
            <a:spAutoFit/>
          </a:bodyPr>
          <a:lstStyle/>
          <a:p>
            <a:r>
              <a:rPr lang="en-US" sz="3600" b="1" dirty="0">
                <a:sym typeface="+mn-ea"/>
              </a:rPr>
              <a:t>RASPBERRY PI 3B+</a:t>
            </a:r>
          </a:p>
        </p:txBody>
      </p:sp>
    </p:spTree>
    <p:extLst>
      <p:ext uri="{BB962C8B-B14F-4D97-AF65-F5344CB8AC3E}">
        <p14:creationId xmlns:p14="http://schemas.microsoft.com/office/powerpoint/2010/main" val="83501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270BE7-EB98-0100-456B-B3C0BFC7DFAB}"/>
              </a:ext>
            </a:extLst>
          </p:cNvPr>
          <p:cNvSpPr>
            <a:spLocks noGrp="1"/>
          </p:cNvSpPr>
          <p:nvPr>
            <p:ph type="ftr" sz="quarter" idx="11"/>
          </p:nvPr>
        </p:nvSpPr>
        <p:spPr/>
        <p:txBody>
          <a:bodyPr/>
          <a:lstStyle/>
          <a:p>
            <a:r>
              <a:rPr lang="en-US" dirty="0"/>
              <a:t>Project review -2 - ECE Department</a:t>
            </a:r>
          </a:p>
        </p:txBody>
      </p:sp>
      <p:sp>
        <p:nvSpPr>
          <p:cNvPr id="3" name="Slide Number Placeholder 2">
            <a:extLst>
              <a:ext uri="{FF2B5EF4-FFF2-40B4-BE49-F238E27FC236}">
                <a16:creationId xmlns:a16="http://schemas.microsoft.com/office/drawing/2014/main" id="{ACC6CCA0-3556-ABD5-904E-1298D261FC8C}"/>
              </a:ext>
            </a:extLst>
          </p:cNvPr>
          <p:cNvSpPr>
            <a:spLocks noGrp="1"/>
          </p:cNvSpPr>
          <p:nvPr>
            <p:ph type="sldNum" sz="quarter" idx="12"/>
          </p:nvPr>
        </p:nvSpPr>
        <p:spPr/>
        <p:txBody>
          <a:bodyPr/>
          <a:lstStyle/>
          <a:p>
            <a:fld id="{AC9A6755-22B1-5345-8A1C-6EABA9823412}" type="slidenum">
              <a:rPr lang="en-US" smtClean="0"/>
              <a:pPr/>
              <a:t>11</a:t>
            </a:fld>
            <a:endParaRPr lang="en-US"/>
          </a:p>
        </p:txBody>
      </p:sp>
      <p:sp>
        <p:nvSpPr>
          <p:cNvPr id="4" name="Title 1">
            <a:extLst>
              <a:ext uri="{FF2B5EF4-FFF2-40B4-BE49-F238E27FC236}">
                <a16:creationId xmlns:a16="http://schemas.microsoft.com/office/drawing/2014/main" id="{B04FB503-A790-A3C4-9FD4-F429B94853DF}"/>
              </a:ext>
            </a:extLst>
          </p:cNvPr>
          <p:cNvSpPr txBox="1">
            <a:spLocks/>
          </p:cNvSpPr>
          <p:nvPr/>
        </p:nvSpPr>
        <p:spPr>
          <a:xfrm>
            <a:off x="652462" y="240424"/>
            <a:ext cx="10515600" cy="97672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RASPBERRY PI specifications</a:t>
            </a:r>
          </a:p>
        </p:txBody>
      </p:sp>
      <p:sp>
        <p:nvSpPr>
          <p:cNvPr id="5" name="Content Placeholder 2">
            <a:extLst>
              <a:ext uri="{FF2B5EF4-FFF2-40B4-BE49-F238E27FC236}">
                <a16:creationId xmlns:a16="http://schemas.microsoft.com/office/drawing/2014/main" id="{A5E45196-5853-E48A-DF4A-AD781D03F92F}"/>
              </a:ext>
            </a:extLst>
          </p:cNvPr>
          <p:cNvSpPr txBox="1">
            <a:spLocks/>
          </p:cNvSpPr>
          <p:nvPr/>
        </p:nvSpPr>
        <p:spPr>
          <a:xfrm>
            <a:off x="726890" y="1140329"/>
            <a:ext cx="10195648" cy="548618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spc="-1" dirty="0">
                <a:solidFill>
                  <a:srgbClr val="404040"/>
                </a:solidFill>
                <a:latin typeface="Trebuchet MS"/>
              </a:rPr>
              <a:t>Broadcom BCM2837B0 chipset</a:t>
            </a:r>
          </a:p>
          <a:p>
            <a:pPr>
              <a:lnSpc>
                <a:spcPct val="80000"/>
              </a:lnSpc>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spc="-1" dirty="0">
                <a:solidFill>
                  <a:srgbClr val="404040"/>
                </a:solidFill>
                <a:latin typeface="Trebuchet MS"/>
              </a:rPr>
              <a:t>1.4GHz Quad-Core ARM Cortex-A53, 4 cores</a:t>
            </a:r>
          </a:p>
          <a:p>
            <a:pPr>
              <a:lnSpc>
                <a:spcPct val="80000"/>
              </a:lnSpc>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spc="-1" dirty="0">
                <a:solidFill>
                  <a:srgbClr val="404040"/>
                </a:solidFill>
                <a:latin typeface="Trebuchet MS"/>
              </a:rPr>
              <a:t>64 bit CPU</a:t>
            </a:r>
          </a:p>
          <a:p>
            <a:pPr>
              <a:lnSpc>
                <a:spcPct val="80000"/>
              </a:lnSpc>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spc="-1" dirty="0">
                <a:solidFill>
                  <a:srgbClr val="404040"/>
                </a:solidFill>
                <a:latin typeface="Trebuchet MS"/>
              </a:rPr>
              <a:t>1GB RAM</a:t>
            </a:r>
          </a:p>
          <a:p>
            <a:pPr>
              <a:lnSpc>
                <a:spcPct val="80000"/>
              </a:lnSpc>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spc="-1" dirty="0">
                <a:solidFill>
                  <a:srgbClr val="404040"/>
                </a:solidFill>
                <a:latin typeface="Trebuchet MS"/>
              </a:rPr>
              <a:t>4 USB 2.0 ports (via LAN7515)</a:t>
            </a:r>
          </a:p>
          <a:p>
            <a:pPr>
              <a:lnSpc>
                <a:spcPct val="80000"/>
              </a:lnSpc>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spc="-1" dirty="0">
                <a:solidFill>
                  <a:srgbClr val="404040"/>
                </a:solidFill>
                <a:latin typeface="Trebuchet MS"/>
              </a:rPr>
              <a:t>Gigabit Ethernet (via LAN7515, max speed 300Mbps)</a:t>
            </a:r>
          </a:p>
          <a:p>
            <a:pPr>
              <a:lnSpc>
                <a:spcPct val="80000"/>
              </a:lnSpc>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spc="-1" dirty="0">
                <a:solidFill>
                  <a:srgbClr val="404040"/>
                </a:solidFill>
                <a:latin typeface="Trebuchet MS"/>
              </a:rPr>
              <a:t>PoE (power over Ethernet)</a:t>
            </a:r>
          </a:p>
          <a:p>
            <a:pPr>
              <a:lnSpc>
                <a:spcPct val="80000"/>
              </a:lnSpc>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spc="-1" dirty="0">
                <a:solidFill>
                  <a:srgbClr val="404040"/>
                </a:solidFill>
                <a:latin typeface="Trebuchet MS"/>
              </a:rPr>
              <a:t>Micro USB power connector</a:t>
            </a:r>
          </a:p>
          <a:p>
            <a:pPr>
              <a:lnSpc>
                <a:spcPct val="80000"/>
              </a:lnSpc>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spc="-1" dirty="0">
                <a:solidFill>
                  <a:srgbClr val="404040"/>
                </a:solidFill>
                <a:latin typeface="Trebuchet MS"/>
                <a:sym typeface="+mn-ea"/>
              </a:rPr>
              <a:t>HDMI</a:t>
            </a:r>
          </a:p>
          <a:p>
            <a:pPr>
              <a:lnSpc>
                <a:spcPct val="80000"/>
              </a:lnSpc>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spc="-1" dirty="0">
                <a:solidFill>
                  <a:srgbClr val="404040"/>
                </a:solidFill>
                <a:latin typeface="Trebuchet MS"/>
                <a:sym typeface="+mn-ea"/>
              </a:rPr>
              <a:t>CSI camera interface</a:t>
            </a:r>
            <a:endParaRPr lang="en-US" sz="2000" spc="-1" dirty="0">
              <a:solidFill>
                <a:srgbClr val="404040"/>
              </a:solidFill>
              <a:latin typeface="Trebuchet MS"/>
            </a:endParaRPr>
          </a:p>
          <a:p>
            <a:pPr>
              <a:lnSpc>
                <a:spcPct val="80000"/>
              </a:lnSpc>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spc="-1" dirty="0">
                <a:solidFill>
                  <a:srgbClr val="404040"/>
                </a:solidFill>
                <a:latin typeface="Trebuchet MS"/>
                <a:sym typeface="+mn-ea"/>
              </a:rPr>
              <a:t>DSI connector for official screen</a:t>
            </a:r>
            <a:endParaRPr lang="en-US" sz="2000" spc="-1" dirty="0">
              <a:solidFill>
                <a:srgbClr val="404040"/>
              </a:solidFill>
              <a:latin typeface="Trebuchet MS"/>
            </a:endParaRPr>
          </a:p>
          <a:p>
            <a:pPr>
              <a:lnSpc>
                <a:spcPct val="80000"/>
              </a:lnSpc>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spc="-1" dirty="0">
                <a:solidFill>
                  <a:srgbClr val="404040"/>
                </a:solidFill>
                <a:latin typeface="Trebuchet MS"/>
                <a:sym typeface="+mn-ea"/>
              </a:rPr>
              <a:t>3.5mm jack connector supporting stereo audio and composite video</a:t>
            </a:r>
            <a:endParaRPr lang="en-US" sz="2000" spc="-1" dirty="0">
              <a:solidFill>
                <a:srgbClr val="404040"/>
              </a:solidFill>
              <a:latin typeface="Trebuchet MS"/>
            </a:endParaRPr>
          </a:p>
          <a:p>
            <a:pPr>
              <a:lnSpc>
                <a:spcPct val="80000"/>
              </a:lnSpc>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spc="-1" dirty="0">
                <a:solidFill>
                  <a:srgbClr val="404040"/>
                </a:solidFill>
                <a:latin typeface="Trebuchet MS"/>
                <a:sym typeface="+mn-ea"/>
              </a:rPr>
              <a:t>2-pin reset header</a:t>
            </a:r>
            <a:endParaRPr lang="en-US" sz="2000" spc="-1" dirty="0">
              <a:solidFill>
                <a:srgbClr val="404040"/>
              </a:solidFill>
              <a:latin typeface="Trebuchet MS"/>
            </a:endParaRPr>
          </a:p>
          <a:p>
            <a:pPr>
              <a:lnSpc>
                <a:spcPct val="80000"/>
              </a:lnSpc>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spc="-1" dirty="0">
                <a:solidFill>
                  <a:srgbClr val="404040"/>
                </a:solidFill>
                <a:latin typeface="Trebuchet MS"/>
                <a:sym typeface="+mn-ea"/>
              </a:rPr>
              <a:t>Micro SD socket</a:t>
            </a:r>
            <a:endParaRPr lang="en-US" sz="2000" spc="-1" dirty="0">
              <a:solidFill>
                <a:srgbClr val="404040"/>
              </a:solidFill>
              <a:latin typeface="Trebuchet MS"/>
            </a:endParaRPr>
          </a:p>
          <a:p>
            <a:endParaRPr lang="en-US" sz="2000" dirty="0">
              <a:latin typeface="Times New Roman" panose="02020603050405020304" charset="0"/>
              <a:cs typeface="Times New Roman" panose="02020603050405020304" charset="0"/>
            </a:endParaRPr>
          </a:p>
          <a:p>
            <a:endParaRPr lang="en-US" sz="2300"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30672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EC7126-7DFB-C07F-5C34-1024EA40F06C}"/>
              </a:ext>
            </a:extLst>
          </p:cNvPr>
          <p:cNvSpPr>
            <a:spLocks noGrp="1"/>
          </p:cNvSpPr>
          <p:nvPr>
            <p:ph type="ftr" sz="quarter" idx="11"/>
          </p:nvPr>
        </p:nvSpPr>
        <p:spPr/>
        <p:txBody>
          <a:bodyPr/>
          <a:lstStyle/>
          <a:p>
            <a:r>
              <a:rPr lang="en-US" dirty="0"/>
              <a:t>Project review -2 - ECE Department</a:t>
            </a:r>
          </a:p>
        </p:txBody>
      </p:sp>
      <p:sp>
        <p:nvSpPr>
          <p:cNvPr id="3" name="Slide Number Placeholder 2">
            <a:extLst>
              <a:ext uri="{FF2B5EF4-FFF2-40B4-BE49-F238E27FC236}">
                <a16:creationId xmlns:a16="http://schemas.microsoft.com/office/drawing/2014/main" id="{9E5BB902-45D9-1CB5-80E0-A3A70E649FA5}"/>
              </a:ext>
            </a:extLst>
          </p:cNvPr>
          <p:cNvSpPr>
            <a:spLocks noGrp="1"/>
          </p:cNvSpPr>
          <p:nvPr>
            <p:ph type="sldNum" sz="quarter" idx="12"/>
          </p:nvPr>
        </p:nvSpPr>
        <p:spPr/>
        <p:txBody>
          <a:bodyPr/>
          <a:lstStyle/>
          <a:p>
            <a:fld id="{AC9A6755-22B1-5345-8A1C-6EABA9823412}" type="slidenum">
              <a:rPr lang="en-US" smtClean="0"/>
              <a:pPr/>
              <a:t>12</a:t>
            </a:fld>
            <a:endParaRPr lang="en-US"/>
          </a:p>
        </p:txBody>
      </p:sp>
      <p:sp>
        <p:nvSpPr>
          <p:cNvPr id="4" name="Title 5">
            <a:extLst>
              <a:ext uri="{FF2B5EF4-FFF2-40B4-BE49-F238E27FC236}">
                <a16:creationId xmlns:a16="http://schemas.microsoft.com/office/drawing/2014/main" id="{79D3A355-869D-B80B-A0F6-9CEEB7B7A7D0}"/>
              </a:ext>
            </a:extLst>
          </p:cNvPr>
          <p:cNvSpPr txBox="1">
            <a:spLocks/>
          </p:cNvSpPr>
          <p:nvPr/>
        </p:nvSpPr>
        <p:spPr>
          <a:xfrm>
            <a:off x="988827" y="280372"/>
            <a:ext cx="10363200" cy="8041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Algorithm and modules:</a:t>
            </a:r>
          </a:p>
        </p:txBody>
      </p:sp>
      <p:sp>
        <p:nvSpPr>
          <p:cNvPr id="5" name="Subtitle 6">
            <a:extLst>
              <a:ext uri="{FF2B5EF4-FFF2-40B4-BE49-F238E27FC236}">
                <a16:creationId xmlns:a16="http://schemas.microsoft.com/office/drawing/2014/main" id="{05A908FD-8900-8544-A846-E458F55672EA}"/>
              </a:ext>
            </a:extLst>
          </p:cNvPr>
          <p:cNvSpPr txBox="1">
            <a:spLocks/>
          </p:cNvSpPr>
          <p:nvPr/>
        </p:nvSpPr>
        <p:spPr>
          <a:xfrm>
            <a:off x="627321" y="1552353"/>
            <a:ext cx="10919637" cy="46251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Char char="Ø"/>
            </a:pPr>
            <a:r>
              <a:rPr lang="en-US" sz="3000" dirty="0"/>
              <a:t>Pre-processing:</a:t>
            </a:r>
          </a:p>
          <a:p>
            <a:pPr marL="0" indent="0" algn="just">
              <a:buNone/>
            </a:pPr>
            <a:r>
              <a:rPr lang="en-US" sz="2800" spc="-1" dirty="0">
                <a:solidFill>
                  <a:srgbClr val="404040"/>
                </a:solidFill>
                <a:latin typeface="Trebuchet MS"/>
              </a:rPr>
              <a:t>	</a:t>
            </a:r>
            <a:r>
              <a:rPr lang="en-US" sz="2000" spc="-1" dirty="0">
                <a:solidFill>
                  <a:srgbClr val="404040"/>
                </a:solidFill>
                <a:latin typeface="Trebuchet MS"/>
              </a:rPr>
              <a:t>The aim of pre-processing is an improvement of the image data that suppresses unwilling distortions or enhances some image features important for further processing, although geometric transformations of images (e.g. rotation, scaling, translation)</a:t>
            </a:r>
          </a:p>
          <a:p>
            <a:pPr marL="0" indent="0" algn="just">
              <a:buNone/>
            </a:pPr>
            <a:endParaRPr lang="en-US" sz="2000" spc="-1" dirty="0">
              <a:solidFill>
                <a:srgbClr val="404040"/>
              </a:solidFill>
              <a:latin typeface="Trebuchet MS"/>
            </a:endParaRPr>
          </a:p>
          <a:p>
            <a:pPr marL="457200" indent="-457200">
              <a:lnSpc>
                <a:spcPct val="80000"/>
              </a:lnSpc>
              <a:spcBef>
                <a:spcPct val="20000"/>
              </a:spcBef>
              <a:buFont typeface="Wingdings" panose="05000000000000000000" pitchFamily="2" charset="2"/>
              <a:buChar char="Ø"/>
            </a:pPr>
            <a:r>
              <a:rPr lang="en-US" sz="3000" dirty="0"/>
              <a:t>preprocessing and feature extraction:</a:t>
            </a:r>
          </a:p>
          <a:p>
            <a:pPr marL="0" indent="0" algn="just">
              <a:buNone/>
            </a:pPr>
            <a:r>
              <a:rPr lang="en-US" sz="3000" dirty="0"/>
              <a:t>	</a:t>
            </a:r>
            <a:r>
              <a:rPr lang="en-US" sz="2000" spc="-1" dirty="0">
                <a:solidFill>
                  <a:srgbClr val="404040"/>
                </a:solidFill>
                <a:latin typeface="Trebuchet MS"/>
              </a:rPr>
              <a:t>Before getting features, various image preprocessing techniques like binarization, thresholding, resizing, normalization etc. are applied on the sampled image. After that, feature extraction techniques are applied to get features that will be useful in classifying and recognition of images</a:t>
            </a:r>
          </a:p>
          <a:p>
            <a:pPr marL="0" indent="0" algn="just">
              <a:buNone/>
            </a:pPr>
            <a:endParaRPr lang="en-US" sz="2000" spc="-1" dirty="0">
              <a:solidFill>
                <a:srgbClr val="404040"/>
              </a:solidFill>
              <a:latin typeface="Trebuchet MS"/>
            </a:endParaRPr>
          </a:p>
        </p:txBody>
      </p:sp>
    </p:spTree>
    <p:extLst>
      <p:ext uri="{BB962C8B-B14F-4D97-AF65-F5344CB8AC3E}">
        <p14:creationId xmlns:p14="http://schemas.microsoft.com/office/powerpoint/2010/main" val="19699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B26A87-0AC1-A5A0-B06C-ECC7A51E47DE}"/>
              </a:ext>
            </a:extLst>
          </p:cNvPr>
          <p:cNvSpPr>
            <a:spLocks noGrp="1"/>
          </p:cNvSpPr>
          <p:nvPr>
            <p:ph type="ftr" sz="quarter" idx="11"/>
          </p:nvPr>
        </p:nvSpPr>
        <p:spPr/>
        <p:txBody>
          <a:bodyPr/>
          <a:lstStyle/>
          <a:p>
            <a:r>
              <a:rPr lang="en-US" dirty="0"/>
              <a:t>Project review -2 - ECE Department</a:t>
            </a:r>
          </a:p>
        </p:txBody>
      </p:sp>
      <p:sp>
        <p:nvSpPr>
          <p:cNvPr id="3" name="Slide Number Placeholder 2">
            <a:extLst>
              <a:ext uri="{FF2B5EF4-FFF2-40B4-BE49-F238E27FC236}">
                <a16:creationId xmlns:a16="http://schemas.microsoft.com/office/drawing/2014/main" id="{C713A808-EE01-4214-1241-362514F66011}"/>
              </a:ext>
            </a:extLst>
          </p:cNvPr>
          <p:cNvSpPr>
            <a:spLocks noGrp="1"/>
          </p:cNvSpPr>
          <p:nvPr>
            <p:ph type="sldNum" sz="quarter" idx="12"/>
          </p:nvPr>
        </p:nvSpPr>
        <p:spPr/>
        <p:txBody>
          <a:bodyPr/>
          <a:lstStyle/>
          <a:p>
            <a:fld id="{AC9A6755-22B1-5345-8A1C-6EABA9823412}" type="slidenum">
              <a:rPr lang="en-US" smtClean="0"/>
              <a:pPr/>
              <a:t>13</a:t>
            </a:fld>
            <a:endParaRPr lang="en-US"/>
          </a:p>
        </p:txBody>
      </p:sp>
      <p:sp>
        <p:nvSpPr>
          <p:cNvPr id="10" name="TextBox 9">
            <a:extLst>
              <a:ext uri="{FF2B5EF4-FFF2-40B4-BE49-F238E27FC236}">
                <a16:creationId xmlns:a16="http://schemas.microsoft.com/office/drawing/2014/main" id="{3F324171-2E53-2028-3949-B5C9DC1157B8}"/>
              </a:ext>
            </a:extLst>
          </p:cNvPr>
          <p:cNvSpPr txBox="1"/>
          <p:nvPr/>
        </p:nvSpPr>
        <p:spPr>
          <a:xfrm>
            <a:off x="689991" y="2789629"/>
            <a:ext cx="6242437" cy="2923877"/>
          </a:xfrm>
          <a:prstGeom prst="rect">
            <a:avLst/>
          </a:prstGeom>
          <a:noFill/>
        </p:spPr>
        <p:txBody>
          <a:bodyPr wrap="square" rtlCol="0">
            <a:spAutoFit/>
          </a:bodyPr>
          <a:lstStyle/>
          <a:p>
            <a:pPr marL="0" indent="0" algn="just">
              <a:buNone/>
            </a:pPr>
            <a:endParaRPr lang="en-US" sz="2000" spc="-1" dirty="0">
              <a:solidFill>
                <a:srgbClr val="404040"/>
              </a:solidFill>
              <a:latin typeface="Trebuchet MS"/>
            </a:endParaRPr>
          </a:p>
          <a:p>
            <a:pPr>
              <a:lnSpc>
                <a:spcPct val="80000"/>
              </a:lnSpc>
              <a:buFont typeface="Wingdings" panose="05000000000000000000" pitchFamily="2" charset="2"/>
              <a:buChar char="Ø"/>
            </a:pPr>
            <a:r>
              <a:rPr lang="en-US" sz="3000" dirty="0"/>
              <a:t>Blob detection:</a:t>
            </a:r>
          </a:p>
          <a:p>
            <a:pPr marL="0" indent="0" algn="just">
              <a:buNone/>
            </a:pPr>
            <a:r>
              <a:rPr lang="en-US" sz="2000" spc="-1" dirty="0">
                <a:solidFill>
                  <a:srgbClr val="404040"/>
                </a:solidFill>
                <a:latin typeface="Trebuchet MS"/>
              </a:rPr>
              <a:t>	In computer vision, blob detection methods are aimed at detecting regions in a digital image that differ in properties, such as brightness or color, compared to surrounding regions.</a:t>
            </a:r>
          </a:p>
          <a:p>
            <a:pPr marL="0" indent="0" algn="just">
              <a:buNone/>
            </a:pPr>
            <a:endParaRPr lang="en-US" sz="2000" spc="-1" dirty="0">
              <a:solidFill>
                <a:srgbClr val="404040"/>
              </a:solidFill>
              <a:latin typeface="Trebuchet MS"/>
            </a:endParaRPr>
          </a:p>
          <a:p>
            <a:pPr marL="0" indent="0" algn="just">
              <a:buNone/>
            </a:pPr>
            <a:endParaRPr lang="en-US" sz="2000" spc="-1" dirty="0">
              <a:solidFill>
                <a:srgbClr val="404040"/>
              </a:solidFill>
              <a:latin typeface="Trebuchet MS"/>
            </a:endParaRPr>
          </a:p>
          <a:p>
            <a:pPr algn="just"/>
            <a:endParaRPr lang="en-US" sz="2000" spc="-1" dirty="0">
              <a:solidFill>
                <a:srgbClr val="404040"/>
              </a:solidFill>
              <a:latin typeface="Trebuchet MS"/>
            </a:endParaRPr>
          </a:p>
        </p:txBody>
      </p:sp>
      <p:pic>
        <p:nvPicPr>
          <p:cNvPr id="4" name="image36.jpg" descr="Image result for object detection">
            <a:extLst>
              <a:ext uri="{FF2B5EF4-FFF2-40B4-BE49-F238E27FC236}">
                <a16:creationId xmlns:a16="http://schemas.microsoft.com/office/drawing/2014/main" id="{5CF1B8CF-9EE0-16F5-C33B-ABE6BF1A404B}"/>
              </a:ext>
            </a:extLst>
          </p:cNvPr>
          <p:cNvPicPr/>
          <p:nvPr/>
        </p:nvPicPr>
        <p:blipFill>
          <a:blip r:embed="rId2"/>
          <a:srcRect/>
          <a:stretch>
            <a:fillRect/>
          </a:stretch>
        </p:blipFill>
        <p:spPr>
          <a:xfrm>
            <a:off x="7363890" y="3125972"/>
            <a:ext cx="4138118" cy="2364327"/>
          </a:xfrm>
          <a:prstGeom prst="rect">
            <a:avLst/>
          </a:prstGeom>
        </p:spPr>
      </p:pic>
      <p:sp>
        <p:nvSpPr>
          <p:cNvPr id="7" name="TextBox 6">
            <a:extLst>
              <a:ext uri="{FF2B5EF4-FFF2-40B4-BE49-F238E27FC236}">
                <a16:creationId xmlns:a16="http://schemas.microsoft.com/office/drawing/2014/main" id="{AA1287EE-FBF1-1943-E1EF-D6B91375E5EF}"/>
              </a:ext>
            </a:extLst>
          </p:cNvPr>
          <p:cNvSpPr txBox="1"/>
          <p:nvPr/>
        </p:nvSpPr>
        <p:spPr>
          <a:xfrm>
            <a:off x="689991" y="1367701"/>
            <a:ext cx="10812017" cy="1421928"/>
          </a:xfrm>
          <a:prstGeom prst="rect">
            <a:avLst/>
          </a:prstGeom>
          <a:noFill/>
        </p:spPr>
        <p:txBody>
          <a:bodyPr wrap="square" rtlCol="0">
            <a:spAutoFit/>
          </a:bodyPr>
          <a:lstStyle/>
          <a:p>
            <a:pPr marL="457200" indent="-457200">
              <a:lnSpc>
                <a:spcPct val="80000"/>
              </a:lnSpc>
              <a:spcBef>
                <a:spcPct val="20000"/>
              </a:spcBef>
              <a:buFont typeface="Wingdings" panose="05000000000000000000" pitchFamily="2" charset="2"/>
              <a:buChar char="Ø"/>
            </a:pPr>
            <a:r>
              <a:rPr lang="en-US" sz="2800" dirty="0"/>
              <a:t>CNN:</a:t>
            </a:r>
          </a:p>
          <a:p>
            <a:pPr algn="just"/>
            <a:r>
              <a:rPr lang="en-US" sz="2800" dirty="0"/>
              <a:t>	</a:t>
            </a:r>
            <a:r>
              <a:rPr lang="en-US" sz="1800" spc="-1" dirty="0">
                <a:solidFill>
                  <a:srgbClr val="404040"/>
                </a:solidFill>
                <a:latin typeface="Trebuchet MS"/>
              </a:rPr>
              <a:t>A CNN is a kind of network architecture for deep learning algorithms and is specifically used for image recognition and tasks that involve the processing of pixel data</a:t>
            </a:r>
          </a:p>
          <a:p>
            <a:endParaRPr lang="en-US" dirty="0"/>
          </a:p>
        </p:txBody>
      </p:sp>
    </p:spTree>
    <p:extLst>
      <p:ext uri="{BB962C8B-B14F-4D97-AF65-F5344CB8AC3E}">
        <p14:creationId xmlns:p14="http://schemas.microsoft.com/office/powerpoint/2010/main" val="1273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463D47-009D-5985-3622-CD892AFDCB4A}"/>
              </a:ext>
            </a:extLst>
          </p:cNvPr>
          <p:cNvSpPr>
            <a:spLocks noGrp="1"/>
          </p:cNvSpPr>
          <p:nvPr>
            <p:ph type="ftr" sz="quarter" idx="11"/>
          </p:nvPr>
        </p:nvSpPr>
        <p:spPr/>
        <p:txBody>
          <a:bodyPr/>
          <a:lstStyle/>
          <a:p>
            <a:r>
              <a:rPr lang="en-US" dirty="0"/>
              <a:t>Project review -2 - ECE Department</a:t>
            </a:r>
          </a:p>
        </p:txBody>
      </p:sp>
      <p:sp>
        <p:nvSpPr>
          <p:cNvPr id="3" name="Slide Number Placeholder 2">
            <a:extLst>
              <a:ext uri="{FF2B5EF4-FFF2-40B4-BE49-F238E27FC236}">
                <a16:creationId xmlns:a16="http://schemas.microsoft.com/office/drawing/2014/main" id="{87C410C0-71BE-C8D2-FA0B-BA950E4C9789}"/>
              </a:ext>
            </a:extLst>
          </p:cNvPr>
          <p:cNvSpPr>
            <a:spLocks noGrp="1"/>
          </p:cNvSpPr>
          <p:nvPr>
            <p:ph type="sldNum" sz="quarter" idx="12"/>
          </p:nvPr>
        </p:nvSpPr>
        <p:spPr/>
        <p:txBody>
          <a:bodyPr/>
          <a:lstStyle/>
          <a:p>
            <a:fld id="{AC9A6755-22B1-5345-8A1C-6EABA9823412}" type="slidenum">
              <a:rPr lang="en-US" smtClean="0"/>
              <a:pPr/>
              <a:t>14</a:t>
            </a:fld>
            <a:endParaRPr lang="en-US"/>
          </a:p>
        </p:txBody>
      </p:sp>
      <p:sp>
        <p:nvSpPr>
          <p:cNvPr id="4" name="Title 1">
            <a:extLst>
              <a:ext uri="{FF2B5EF4-FFF2-40B4-BE49-F238E27FC236}">
                <a16:creationId xmlns:a16="http://schemas.microsoft.com/office/drawing/2014/main" id="{16E34ABB-BB69-EB61-2F68-E35567519E47}"/>
              </a:ext>
            </a:extLst>
          </p:cNvPr>
          <p:cNvSpPr txBox="1">
            <a:spLocks/>
          </p:cNvSpPr>
          <p:nvPr/>
        </p:nvSpPr>
        <p:spPr>
          <a:xfrm>
            <a:off x="944526" y="856021"/>
            <a:ext cx="10515600" cy="81508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Advantages :</a:t>
            </a:r>
          </a:p>
        </p:txBody>
      </p:sp>
      <p:sp>
        <p:nvSpPr>
          <p:cNvPr id="5" name="Content Placeholder 2">
            <a:extLst>
              <a:ext uri="{FF2B5EF4-FFF2-40B4-BE49-F238E27FC236}">
                <a16:creationId xmlns:a16="http://schemas.microsoft.com/office/drawing/2014/main" id="{6FE0A864-4B66-E00A-63F9-57FFC4590FD8}"/>
              </a:ext>
            </a:extLst>
          </p:cNvPr>
          <p:cNvSpPr txBox="1">
            <a:spLocks/>
          </p:cNvSpPr>
          <p:nvPr/>
        </p:nvSpPr>
        <p:spPr>
          <a:xfrm>
            <a:off x="838200" y="1825625"/>
            <a:ext cx="10515600" cy="43513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More objects detection</a:t>
            </a:r>
          </a:p>
          <a:p>
            <a:r>
              <a:rPr lang="en-US" dirty="0"/>
              <a:t>More accuracy</a:t>
            </a:r>
          </a:p>
          <a:p>
            <a:r>
              <a:rPr lang="en-US" dirty="0"/>
              <a:t>Using yolo object detection is very fast.</a:t>
            </a:r>
          </a:p>
          <a:p>
            <a:r>
              <a:rPr lang="en-US" dirty="0"/>
              <a:t>Less time taken</a:t>
            </a:r>
          </a:p>
        </p:txBody>
      </p:sp>
    </p:spTree>
    <p:extLst>
      <p:ext uri="{BB962C8B-B14F-4D97-AF65-F5344CB8AC3E}">
        <p14:creationId xmlns:p14="http://schemas.microsoft.com/office/powerpoint/2010/main" val="2335288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AA2E-5D45-8A56-ED21-8EA8BD3477F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78D9740D-BF8A-0628-6C37-FB9B1581BF08}"/>
              </a:ext>
            </a:extLst>
          </p:cNvPr>
          <p:cNvSpPr>
            <a:spLocks noGrp="1"/>
          </p:cNvSpPr>
          <p:nvPr>
            <p:ph idx="1"/>
          </p:nvPr>
        </p:nvSpPr>
        <p:spPr>
          <a:xfrm>
            <a:off x="609600" y="1600204"/>
            <a:ext cx="10972800" cy="4756157"/>
          </a:xfrm>
        </p:spPr>
        <p:txBody>
          <a:bodyPr/>
          <a:lstStyle/>
          <a:p>
            <a:pPr algn="just"/>
            <a:r>
              <a:rPr lang="en-US" sz="2400" dirty="0">
                <a:latin typeface="Times New Roman" panose="02020603050405020304" pitchFamily="18" charset="0"/>
                <a:cs typeface="Times New Roman" panose="02020603050405020304" pitchFamily="18" charset="0"/>
              </a:rPr>
              <a:t>Here we are using algorithms like YOLO and RCNN for object detection using raspberry pi. Though the algorithms show accurate results and speed of detection is too fast. Due to the limited computing power of raspberry pi can result in slower inference times and lower accuracy of detection system.</a:t>
            </a:r>
            <a:r>
              <a:rPr lang="en-US" dirty="0"/>
              <a:t> </a:t>
            </a:r>
          </a:p>
        </p:txBody>
      </p:sp>
      <p:sp>
        <p:nvSpPr>
          <p:cNvPr id="4" name="Footer Placeholder 3">
            <a:extLst>
              <a:ext uri="{FF2B5EF4-FFF2-40B4-BE49-F238E27FC236}">
                <a16:creationId xmlns:a16="http://schemas.microsoft.com/office/drawing/2014/main" id="{048BDDF3-2222-11FB-4BCD-44ED531AD055}"/>
              </a:ext>
            </a:extLst>
          </p:cNvPr>
          <p:cNvSpPr>
            <a:spLocks noGrp="1"/>
          </p:cNvSpPr>
          <p:nvPr>
            <p:ph type="ftr" sz="quarter" idx="11"/>
          </p:nvPr>
        </p:nvSpPr>
        <p:spPr/>
        <p:txBody>
          <a:bodyPr/>
          <a:lstStyle/>
          <a:p>
            <a:r>
              <a:rPr lang="en-US"/>
              <a:t>Project review -1 - ECE Department</a:t>
            </a:r>
          </a:p>
        </p:txBody>
      </p:sp>
      <p:sp>
        <p:nvSpPr>
          <p:cNvPr id="5" name="Slide Number Placeholder 4">
            <a:extLst>
              <a:ext uri="{FF2B5EF4-FFF2-40B4-BE49-F238E27FC236}">
                <a16:creationId xmlns:a16="http://schemas.microsoft.com/office/drawing/2014/main" id="{6BAEE93A-3591-D4AA-6487-382859ABA360}"/>
              </a:ext>
            </a:extLst>
          </p:cNvPr>
          <p:cNvSpPr>
            <a:spLocks noGrp="1"/>
          </p:cNvSpPr>
          <p:nvPr>
            <p:ph type="sldNum" sz="quarter" idx="12"/>
          </p:nvPr>
        </p:nvSpPr>
        <p:spPr/>
        <p:txBody>
          <a:bodyPr/>
          <a:lstStyle/>
          <a:p>
            <a:fld id="{AC9A6755-22B1-5345-8A1C-6EABA9823412}" type="slidenum">
              <a:rPr lang="en-US" smtClean="0"/>
              <a:pPr/>
              <a:t>15</a:t>
            </a:fld>
            <a:endParaRPr lang="en-US"/>
          </a:p>
        </p:txBody>
      </p:sp>
      <p:pic>
        <p:nvPicPr>
          <p:cNvPr id="6" name="image43.jpeg">
            <a:extLst>
              <a:ext uri="{FF2B5EF4-FFF2-40B4-BE49-F238E27FC236}">
                <a16:creationId xmlns:a16="http://schemas.microsoft.com/office/drawing/2014/main" id="{E27B5D9F-5C27-4F75-A1F1-352455D3A94C}"/>
              </a:ext>
            </a:extLst>
          </p:cNvPr>
          <p:cNvPicPr>
            <a:picLocks noChangeAspect="1"/>
          </p:cNvPicPr>
          <p:nvPr/>
        </p:nvPicPr>
        <p:blipFill>
          <a:blip r:embed="rId2" cstate="print"/>
          <a:stretch>
            <a:fillRect/>
          </a:stretch>
        </p:blipFill>
        <p:spPr>
          <a:xfrm>
            <a:off x="3627385" y="3537273"/>
            <a:ext cx="5234940" cy="2703991"/>
          </a:xfrm>
          <a:prstGeom prst="rect">
            <a:avLst/>
          </a:prstGeom>
        </p:spPr>
      </p:pic>
    </p:spTree>
    <p:extLst>
      <p:ext uri="{BB962C8B-B14F-4D97-AF65-F5344CB8AC3E}">
        <p14:creationId xmlns:p14="http://schemas.microsoft.com/office/powerpoint/2010/main" val="2219956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Project review -2 - ECE Department</a:t>
            </a:r>
          </a:p>
        </p:txBody>
      </p:sp>
      <p:sp>
        <p:nvSpPr>
          <p:cNvPr id="3" name="Slide Number Placeholder 2"/>
          <p:cNvSpPr>
            <a:spLocks noGrp="1"/>
          </p:cNvSpPr>
          <p:nvPr>
            <p:ph type="sldNum" sz="quarter" idx="12"/>
          </p:nvPr>
        </p:nvSpPr>
        <p:spPr/>
        <p:txBody>
          <a:bodyPr/>
          <a:lstStyle/>
          <a:p>
            <a:fld id="{AC9A6755-22B1-5345-8A1C-6EABA9823412}" type="slidenum">
              <a:rPr lang="en-US" smtClean="0"/>
              <a:pPr/>
              <a:t>16</a:t>
            </a:fld>
            <a:endParaRPr lang="en-US"/>
          </a:p>
        </p:txBody>
      </p:sp>
      <p:sp>
        <p:nvSpPr>
          <p:cNvPr id="25608" name="AutoShape 8" descr="Types Of Ration Card: क्या आप जानते हैं राशन कार्ड के टाइप्स के बारे में,  जानिए किस कार्ड से मिलता है कितना फायदा | Zee Business Hind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10" name="AutoShape 10" descr="Types Of Ration Card: क्या आप जानते हैं राशन कार्ड के टाइप्स के बारे में,  जानिए किस कार्ड से मिलता है कितना फायदा | Zee Business Hind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12" name="AutoShape 12" descr="Types Of Ration Card: क्या आप जानते हैं राशन कार्ड के टाइप्स के बारे में,  जानिए किस कार्ड से मिलता है कितना फायदा | Zee Business Hind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9B8A7DB6-9E18-8E29-62CC-C9065ECC6DEB}"/>
              </a:ext>
            </a:extLst>
          </p:cNvPr>
          <p:cNvSpPr txBox="1"/>
          <p:nvPr/>
        </p:nvSpPr>
        <p:spPr>
          <a:xfrm>
            <a:off x="4165600" y="160338"/>
            <a:ext cx="3035300" cy="584775"/>
          </a:xfrm>
          <a:prstGeom prst="rect">
            <a:avLst/>
          </a:prstGeom>
          <a:noFill/>
        </p:spPr>
        <p:txBody>
          <a:bodyPr wrap="square">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strike="noStrike" spc="-1" dirty="0">
                <a:latin typeface="Trebuchet MS"/>
              </a:rPr>
              <a:t>REFERENCE</a:t>
            </a:r>
            <a:endParaRPr lang="en-IN" sz="3200" b="0" strike="noStrike" spc="-1" dirty="0">
              <a:latin typeface="Trebuchet MS"/>
            </a:endParaRPr>
          </a:p>
        </p:txBody>
      </p:sp>
      <p:sp>
        <p:nvSpPr>
          <p:cNvPr id="8" name="TextBox 7">
            <a:extLst>
              <a:ext uri="{FF2B5EF4-FFF2-40B4-BE49-F238E27FC236}">
                <a16:creationId xmlns:a16="http://schemas.microsoft.com/office/drawing/2014/main" id="{67DC6407-E1CB-6749-8462-036E08B055C3}"/>
              </a:ext>
            </a:extLst>
          </p:cNvPr>
          <p:cNvSpPr txBox="1"/>
          <p:nvPr/>
        </p:nvSpPr>
        <p:spPr>
          <a:xfrm>
            <a:off x="685800" y="1331872"/>
            <a:ext cx="10079182" cy="4206280"/>
          </a:xfrm>
          <a:prstGeom prst="rect">
            <a:avLst/>
          </a:prstGeom>
          <a:noFill/>
        </p:spPr>
        <p:txBody>
          <a:bodyPr wrap="square">
            <a:spAutoFit/>
          </a:bodyPr>
          <a:lstStyle/>
          <a:p>
            <a:pPr marL="342900" indent="-342900">
              <a:lnSpc>
                <a:spcPct val="90000"/>
              </a:lnSpc>
              <a:spcBef>
                <a:spcPts val="998"/>
              </a:spcBef>
              <a:buClr>
                <a:schemeClr val="tx1"/>
              </a:buClr>
              <a:buSzPct val="8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0" strike="noStrike" spc="-1" dirty="0">
                <a:solidFill>
                  <a:srgbClr val="404040"/>
                </a:solidFill>
                <a:latin typeface="Trebuchet MS"/>
              </a:rPr>
              <a:t>1. Zhen .Quian and Huang. </a:t>
            </a:r>
            <a:r>
              <a:rPr lang="en-US" sz="2000" b="0" strike="noStrike" spc="-1" dirty="0" err="1">
                <a:solidFill>
                  <a:srgbClr val="404040"/>
                </a:solidFill>
                <a:latin typeface="Trebuchet MS"/>
              </a:rPr>
              <a:t>Debao</a:t>
            </a:r>
            <a:r>
              <a:rPr lang="en-US" sz="2000" b="0" strike="noStrike" spc="-1" dirty="0">
                <a:solidFill>
                  <a:srgbClr val="404040"/>
                </a:solidFill>
                <a:latin typeface="Trebuchet MS"/>
              </a:rPr>
              <a:t>, (2011), “Moving objects detection based on Space Vector Difference”, IEEE, International conference of Mechatronics and Automation, vol. 1, 646- 651. </a:t>
            </a:r>
            <a:endParaRPr lang="en-IN" sz="2000" b="0" strike="noStrike" spc="-1" dirty="0">
              <a:solidFill>
                <a:srgbClr val="404040"/>
              </a:solidFill>
              <a:latin typeface="Trebuchet MS"/>
            </a:endParaRPr>
          </a:p>
          <a:p>
            <a:pPr marL="342900" indent="-342900">
              <a:lnSpc>
                <a:spcPct val="90000"/>
              </a:lnSpc>
              <a:spcBef>
                <a:spcPts val="998"/>
              </a:spcBef>
              <a:buClr>
                <a:schemeClr val="tx1"/>
              </a:buClr>
              <a:buSzPct val="8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0" strike="noStrike" spc="-1" dirty="0">
                <a:solidFill>
                  <a:srgbClr val="404040"/>
                </a:solidFill>
                <a:latin typeface="Trebuchet MS"/>
              </a:rPr>
              <a:t>2. Cho .</a:t>
            </a:r>
            <a:r>
              <a:rPr lang="en-US" sz="2000" b="0" strike="noStrike" spc="-1" dirty="0" err="1">
                <a:solidFill>
                  <a:srgbClr val="404040"/>
                </a:solidFill>
                <a:latin typeface="Trebuchet MS"/>
              </a:rPr>
              <a:t>Wanhyun</a:t>
            </a:r>
            <a:r>
              <a:rPr lang="en-US" sz="2000" b="0" strike="noStrike" spc="-1" dirty="0">
                <a:solidFill>
                  <a:srgbClr val="404040"/>
                </a:solidFill>
                <a:latin typeface="Trebuchet MS"/>
              </a:rPr>
              <a:t>, Kim. </a:t>
            </a:r>
            <a:r>
              <a:rPr lang="en-US" sz="2000" b="0" strike="noStrike" spc="-1" dirty="0" err="1">
                <a:solidFill>
                  <a:srgbClr val="404040"/>
                </a:solidFill>
                <a:latin typeface="Trebuchet MS"/>
              </a:rPr>
              <a:t>Sunworl</a:t>
            </a:r>
            <a:r>
              <a:rPr lang="en-US" sz="2000" b="0" strike="noStrike" spc="-1" dirty="0">
                <a:solidFill>
                  <a:srgbClr val="404040"/>
                </a:solidFill>
                <a:latin typeface="Trebuchet MS"/>
              </a:rPr>
              <a:t>, </a:t>
            </a:r>
            <a:r>
              <a:rPr lang="en-US" sz="2000" b="0" strike="noStrike" spc="-1" dirty="0" err="1">
                <a:solidFill>
                  <a:srgbClr val="404040"/>
                </a:solidFill>
                <a:latin typeface="Trebuchet MS"/>
              </a:rPr>
              <a:t>Ahn</a:t>
            </a:r>
            <a:r>
              <a:rPr lang="en-US" sz="2000" b="0" strike="noStrike" spc="-1" dirty="0">
                <a:solidFill>
                  <a:srgbClr val="404040"/>
                </a:solidFill>
                <a:latin typeface="Trebuchet MS"/>
              </a:rPr>
              <a:t> .</a:t>
            </a:r>
            <a:r>
              <a:rPr lang="en-US" sz="2000" b="0" strike="noStrike" spc="-1" dirty="0" err="1">
                <a:solidFill>
                  <a:srgbClr val="404040"/>
                </a:solidFill>
                <a:latin typeface="Trebuchet MS"/>
              </a:rPr>
              <a:t>Gukdong</a:t>
            </a:r>
            <a:r>
              <a:rPr lang="en-US" sz="2000" b="0" strike="noStrike" spc="-1" dirty="0">
                <a:solidFill>
                  <a:srgbClr val="404040"/>
                </a:solidFill>
                <a:latin typeface="Trebuchet MS"/>
              </a:rPr>
              <a:t> and Park .</a:t>
            </a:r>
            <a:r>
              <a:rPr lang="en-US" sz="2000" b="0" strike="noStrike" spc="-1" dirty="0" err="1">
                <a:solidFill>
                  <a:srgbClr val="404040"/>
                </a:solidFill>
                <a:latin typeface="Trebuchet MS"/>
              </a:rPr>
              <a:t>Sangcheol</a:t>
            </a:r>
            <a:r>
              <a:rPr lang="en-US" sz="2000" b="0" strike="noStrike" spc="-1" dirty="0">
                <a:solidFill>
                  <a:srgbClr val="404040"/>
                </a:solidFill>
                <a:latin typeface="Trebuchet MS"/>
              </a:rPr>
              <a:t> (2011), “Detection and tracking of multiple moving objects in video sequences using entropy mask method and fast level set method”, IEEE.</a:t>
            </a:r>
            <a:endParaRPr lang="en-IN" sz="2000" b="0" strike="noStrike" spc="-1" dirty="0">
              <a:solidFill>
                <a:srgbClr val="404040"/>
              </a:solidFill>
              <a:latin typeface="Trebuchet MS"/>
            </a:endParaRPr>
          </a:p>
          <a:p>
            <a:pPr marL="342900" indent="-342900">
              <a:lnSpc>
                <a:spcPct val="90000"/>
              </a:lnSpc>
              <a:spcBef>
                <a:spcPts val="998"/>
              </a:spcBef>
              <a:buClr>
                <a:schemeClr val="tx1"/>
              </a:buClr>
              <a:buSzPct val="8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0" strike="noStrike" spc="-1" dirty="0">
                <a:solidFill>
                  <a:srgbClr val="404040"/>
                </a:solidFill>
                <a:latin typeface="Trebuchet MS"/>
              </a:rPr>
              <a:t> 3. Mandeep. Singh, (2010), “Improved Morphological method in motion detection”, International journal of computer applications, Vol. 5, No. 8.</a:t>
            </a:r>
            <a:endParaRPr lang="en-IN" sz="2000" b="0" strike="noStrike" spc="-1" dirty="0">
              <a:solidFill>
                <a:srgbClr val="404040"/>
              </a:solidFill>
              <a:latin typeface="Trebuchet MS"/>
            </a:endParaRPr>
          </a:p>
          <a:p>
            <a:pPr marL="342900" indent="-342900">
              <a:lnSpc>
                <a:spcPct val="90000"/>
              </a:lnSpc>
              <a:spcBef>
                <a:spcPts val="998"/>
              </a:spcBef>
              <a:buClr>
                <a:schemeClr val="tx1"/>
              </a:buClr>
              <a:buSzPct val="8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0" strike="noStrike" spc="-1" dirty="0">
                <a:solidFill>
                  <a:srgbClr val="404040"/>
                </a:solidFill>
                <a:latin typeface="Trebuchet MS"/>
              </a:rPr>
              <a:t> 4. Zhang .Tao, Liu .</a:t>
            </a:r>
            <a:r>
              <a:rPr lang="en-US" sz="2000" b="0" strike="noStrike" spc="-1" dirty="0" err="1">
                <a:solidFill>
                  <a:srgbClr val="404040"/>
                </a:solidFill>
                <a:latin typeface="Trebuchet MS"/>
              </a:rPr>
              <a:t>Zdiwen</a:t>
            </a:r>
            <a:r>
              <a:rPr lang="en-US" sz="2000" b="0" strike="noStrike" spc="-1" dirty="0">
                <a:solidFill>
                  <a:srgbClr val="404040"/>
                </a:solidFill>
                <a:latin typeface="Trebuchet MS"/>
              </a:rPr>
              <a:t>, Lian .</a:t>
            </a:r>
            <a:r>
              <a:rPr lang="en-US" sz="2000" b="0" strike="noStrike" spc="-1" dirty="0" err="1">
                <a:solidFill>
                  <a:srgbClr val="404040"/>
                </a:solidFill>
                <a:latin typeface="Trebuchet MS"/>
              </a:rPr>
              <a:t>Xiaofeng</a:t>
            </a:r>
            <a:r>
              <a:rPr lang="en-US" sz="2000" b="0" strike="noStrike" spc="-1" dirty="0">
                <a:solidFill>
                  <a:srgbClr val="404040"/>
                </a:solidFill>
                <a:latin typeface="Trebuchet MS"/>
              </a:rPr>
              <a:t> and Wang .</a:t>
            </a:r>
            <a:r>
              <a:rPr lang="en-US" sz="2000" b="0" strike="noStrike" spc="-1" dirty="0" err="1">
                <a:solidFill>
                  <a:srgbClr val="404040"/>
                </a:solidFill>
                <a:latin typeface="Trebuchet MS"/>
              </a:rPr>
              <a:t>Xiaoyi</a:t>
            </a:r>
            <a:r>
              <a:rPr lang="en-US" sz="2000" b="0" strike="noStrike" spc="-1" dirty="0">
                <a:solidFill>
                  <a:srgbClr val="404040"/>
                </a:solidFill>
                <a:latin typeface="Trebuchet MS"/>
              </a:rPr>
              <a:t> (2010), “Study on moving objects detection techniques in video surveillance system”, IEEE.</a:t>
            </a:r>
            <a:endParaRPr lang="en-IN" sz="2000" b="0" strike="noStrike" spc="-1" dirty="0">
              <a:solidFill>
                <a:srgbClr val="404040"/>
              </a:solidFill>
              <a:latin typeface="Trebuchet MS"/>
            </a:endParaRPr>
          </a:p>
          <a:p>
            <a:pPr marL="342900" indent="-342900">
              <a:lnSpc>
                <a:spcPct val="90000"/>
              </a:lnSpc>
              <a:spcBef>
                <a:spcPts val="998"/>
              </a:spcBef>
              <a:buClr>
                <a:schemeClr val="tx1"/>
              </a:buClr>
              <a:buSzPct val="8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0" strike="noStrike" spc="-1" dirty="0">
                <a:solidFill>
                  <a:srgbClr val="404040"/>
                </a:solidFill>
                <a:latin typeface="Trebuchet MS"/>
              </a:rPr>
              <a:t> 5. Kim .</a:t>
            </a:r>
            <a:r>
              <a:rPr lang="en-US" sz="2000" b="0" strike="noStrike" spc="-1" dirty="0" err="1">
                <a:solidFill>
                  <a:srgbClr val="404040"/>
                </a:solidFill>
                <a:latin typeface="Trebuchet MS"/>
              </a:rPr>
              <a:t>Jiman</a:t>
            </a:r>
            <a:r>
              <a:rPr lang="en-US" sz="2000" b="0" strike="noStrike" spc="-1" dirty="0">
                <a:solidFill>
                  <a:srgbClr val="404040"/>
                </a:solidFill>
                <a:latin typeface="Trebuchet MS"/>
              </a:rPr>
              <a:t>, Ye .</a:t>
            </a:r>
            <a:r>
              <a:rPr lang="en-US" sz="2000" b="0" strike="noStrike" spc="-1" dirty="0" err="1">
                <a:solidFill>
                  <a:srgbClr val="404040"/>
                </a:solidFill>
                <a:latin typeface="Trebuchet MS"/>
              </a:rPr>
              <a:t>Guensu</a:t>
            </a:r>
            <a:r>
              <a:rPr lang="en-US" sz="2000" b="0" strike="noStrike" spc="-1" dirty="0">
                <a:solidFill>
                  <a:srgbClr val="404040"/>
                </a:solidFill>
                <a:latin typeface="Trebuchet MS"/>
              </a:rPr>
              <a:t> and Kim .</a:t>
            </a:r>
            <a:r>
              <a:rPr lang="en-US" sz="2000" b="0" strike="noStrike" spc="-1" dirty="0" err="1">
                <a:solidFill>
                  <a:srgbClr val="404040"/>
                </a:solidFill>
                <a:latin typeface="Trebuchet MS"/>
              </a:rPr>
              <a:t>Daijin</a:t>
            </a:r>
            <a:r>
              <a:rPr lang="en-US" sz="2000" b="0" strike="noStrike" spc="-1" dirty="0">
                <a:solidFill>
                  <a:srgbClr val="404040"/>
                </a:solidFill>
                <a:latin typeface="Trebuchet MS"/>
              </a:rPr>
              <a:t>, (2010), “Moving object detection under free moving camera”, 17th International conference on image processing, IEEE</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Project review -2 - ECE Department</a:t>
            </a:r>
          </a:p>
        </p:txBody>
      </p:sp>
      <p:sp>
        <p:nvSpPr>
          <p:cNvPr id="3" name="Slide Number Placeholder 2"/>
          <p:cNvSpPr>
            <a:spLocks noGrp="1"/>
          </p:cNvSpPr>
          <p:nvPr>
            <p:ph type="sldNum" sz="quarter" idx="12"/>
          </p:nvPr>
        </p:nvSpPr>
        <p:spPr/>
        <p:txBody>
          <a:bodyPr/>
          <a:lstStyle/>
          <a:p>
            <a:fld id="{AC9A6755-22B1-5345-8A1C-6EABA9823412}" type="slidenum">
              <a:rPr lang="en-US" smtClean="0"/>
              <a:pPr/>
              <a:t>17</a:t>
            </a:fld>
            <a:endParaRPr lang="en-US"/>
          </a:p>
        </p:txBody>
      </p:sp>
      <p:sp>
        <p:nvSpPr>
          <p:cNvPr id="4" name="TextBox 3"/>
          <p:cNvSpPr txBox="1"/>
          <p:nvPr/>
        </p:nvSpPr>
        <p:spPr>
          <a:xfrm>
            <a:off x="3307301" y="2121408"/>
            <a:ext cx="5964239" cy="1754326"/>
          </a:xfrm>
          <a:prstGeom prst="rect">
            <a:avLst/>
          </a:prstGeom>
          <a:noFill/>
        </p:spPr>
        <p:txBody>
          <a:bodyPr wrap="square" rtlCol="0">
            <a:spAutoFit/>
          </a:bodyPr>
          <a:lstStyle/>
          <a:p>
            <a:endParaRPr lang="en-US" sz="5400" b="1" i="1" dirty="0">
              <a:solidFill>
                <a:srgbClr val="FF0000"/>
              </a:solidFill>
              <a:latin typeface="Algerian" panose="04020705040A02060702" pitchFamily="82" charset="0"/>
            </a:endParaRPr>
          </a:p>
          <a:p>
            <a:r>
              <a:rPr lang="en-US" sz="5400" b="1" i="1" dirty="0">
                <a:solidFill>
                  <a:srgbClr val="FF0000"/>
                </a:solidFill>
                <a:latin typeface="Algerian" panose="04020705040A02060702" pitchFamily="82" charset="0"/>
              </a:rPr>
              <a:t>Any</a:t>
            </a:r>
            <a:r>
              <a:rPr lang="en-US" sz="5400" b="1" dirty="0">
                <a:solidFill>
                  <a:srgbClr val="FF0000"/>
                </a:solidFill>
                <a:latin typeface="Algerian" panose="04020705040A02060702" pitchFamily="82" charset="0"/>
              </a:rPr>
              <a:t> </a:t>
            </a:r>
            <a:r>
              <a:rPr lang="en-US" sz="5400" b="1" i="1" dirty="0">
                <a:solidFill>
                  <a:srgbClr val="FF0000"/>
                </a:solidFill>
                <a:latin typeface="Algerian" panose="04020705040A02060702" pitchFamily="82" charset="0"/>
              </a:rPr>
              <a:t>Queries</a:t>
            </a:r>
            <a:r>
              <a:rPr lang="en-US" sz="5400" b="1" dirty="0">
                <a:solidFill>
                  <a:srgbClr val="FF0000"/>
                </a:solidFill>
                <a:latin typeface="Algerian" panose="04020705040A02060702" pitchFamily="82" charset="0"/>
              </a:rPr>
              <a:t>…?</a:t>
            </a:r>
          </a:p>
        </p:txBody>
      </p:sp>
    </p:spTree>
    <p:extLst>
      <p:ext uri="{BB962C8B-B14F-4D97-AF65-F5344CB8AC3E}">
        <p14:creationId xmlns:p14="http://schemas.microsoft.com/office/powerpoint/2010/main" val="1867743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Project review -2 - ECE Department</a:t>
            </a:r>
          </a:p>
        </p:txBody>
      </p:sp>
      <p:sp>
        <p:nvSpPr>
          <p:cNvPr id="3" name="Slide Number Placeholder 2"/>
          <p:cNvSpPr>
            <a:spLocks noGrp="1"/>
          </p:cNvSpPr>
          <p:nvPr>
            <p:ph type="sldNum" sz="quarter" idx="12"/>
          </p:nvPr>
        </p:nvSpPr>
        <p:spPr/>
        <p:txBody>
          <a:bodyPr/>
          <a:lstStyle/>
          <a:p>
            <a:fld id="{AC9A6755-22B1-5345-8A1C-6EABA9823412}" type="slidenum">
              <a:rPr lang="en-US" smtClean="0"/>
              <a:pPr/>
              <a:t>18</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738" y="1095375"/>
            <a:ext cx="6799802" cy="4667250"/>
          </a:xfrm>
          <a:prstGeom prst="rect">
            <a:avLst/>
          </a:prstGeom>
        </p:spPr>
      </p:pic>
    </p:spTree>
    <p:extLst>
      <p:ext uri="{BB962C8B-B14F-4D97-AF65-F5344CB8AC3E}">
        <p14:creationId xmlns:p14="http://schemas.microsoft.com/office/powerpoint/2010/main" val="103464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165600" y="319317"/>
            <a:ext cx="3232727" cy="769441"/>
          </a:xfrm>
          <a:prstGeom prst="rect">
            <a:avLst/>
          </a:prstGeom>
        </p:spPr>
        <p:txBody>
          <a:bodyPr wrap="square">
            <a:spAutoFit/>
          </a:bodyPr>
          <a:lstStyle/>
          <a:p>
            <a:pPr algn="ctr"/>
            <a:r>
              <a:rPr lang="en-US" sz="4400" b="1" dirty="0">
                <a:latin typeface="Times New Roman" panose="02020603050405020304" pitchFamily="18" charset="0"/>
                <a:cs typeface="Times New Roman" panose="02020603050405020304" pitchFamily="18" charset="0"/>
              </a:rPr>
              <a:t>ABSTRACT</a:t>
            </a:r>
          </a:p>
        </p:txBody>
      </p:sp>
      <p:sp>
        <p:nvSpPr>
          <p:cNvPr id="2" name="Slide Number Placeholder 1"/>
          <p:cNvSpPr>
            <a:spLocks noGrp="1"/>
          </p:cNvSpPr>
          <p:nvPr>
            <p:ph type="sldNum" sz="quarter" idx="12"/>
          </p:nvPr>
        </p:nvSpPr>
        <p:spPr/>
        <p:txBody>
          <a:bodyPr/>
          <a:lstStyle/>
          <a:p>
            <a:fld id="{AC9A6755-22B1-5345-8A1C-6EABA9823412}" type="slidenum">
              <a:rPr lang="en-US" smtClean="0"/>
              <a:pPr/>
              <a:t>2</a:t>
            </a:fld>
            <a:endParaRPr lang="en-US"/>
          </a:p>
        </p:txBody>
      </p:sp>
      <p:sp>
        <p:nvSpPr>
          <p:cNvPr id="3" name="Footer Placeholder 2"/>
          <p:cNvSpPr>
            <a:spLocks noGrp="1"/>
          </p:cNvSpPr>
          <p:nvPr>
            <p:ph type="ftr" sz="quarter" idx="11"/>
          </p:nvPr>
        </p:nvSpPr>
        <p:spPr/>
        <p:txBody>
          <a:bodyPr/>
          <a:lstStyle/>
          <a:p>
            <a:r>
              <a:rPr lang="en-US" dirty="0"/>
              <a:t>       Project review -2- ECE Department</a:t>
            </a:r>
          </a:p>
          <a:p>
            <a:endParaRPr lang="en-US" dirty="0"/>
          </a:p>
        </p:txBody>
      </p:sp>
      <p:sp>
        <p:nvSpPr>
          <p:cNvPr id="4" name="Rectangle 3"/>
          <p:cNvSpPr/>
          <p:nvPr/>
        </p:nvSpPr>
        <p:spPr>
          <a:xfrm>
            <a:off x="642937" y="2492989"/>
            <a:ext cx="11549063" cy="824328"/>
          </a:xfrm>
          <a:prstGeom prst="rect">
            <a:avLst/>
          </a:prstGeom>
        </p:spPr>
        <p:txBody>
          <a:bodyPr wrap="square">
            <a:spAutoFit/>
          </a:bodyPr>
          <a:lstStyle/>
          <a:p>
            <a:pPr>
              <a:lnSpc>
                <a:spcPct val="107000"/>
              </a:lnSpc>
              <a:spcAft>
                <a:spcPts val="180"/>
              </a:spcAft>
            </a:pPr>
            <a:endParaRPr lang="en-US" dirty="0">
              <a:solidFill>
                <a:srgbClr val="000000"/>
              </a:solidFill>
              <a:latin typeface="Arial" panose="020B0604020202020204" pitchFamily="34" charset="0"/>
              <a:ea typeface="Arial" panose="020B0604020202020204" pitchFamily="34" charset="0"/>
            </a:endParaRPr>
          </a:p>
          <a:p>
            <a:pPr marL="6350" marR="19050" indent="-6350">
              <a:lnSpc>
                <a:spcPct val="111000"/>
              </a:lnSpc>
              <a:spcBef>
                <a:spcPts val="0"/>
              </a:spcBef>
              <a:spcAft>
                <a:spcPts val="40"/>
              </a:spcAft>
            </a:pPr>
            <a:r>
              <a:rPr lang="en-US" sz="2400" dirty="0">
                <a:solidFill>
                  <a:srgbClr val="000000"/>
                </a:solidFill>
                <a:latin typeface="Arial" panose="020B0604020202020204" pitchFamily="34" charset="0"/>
                <a:ea typeface="Arial" panose="020B0604020202020204" pitchFamily="34" charset="0"/>
              </a:rPr>
              <a:t>.</a:t>
            </a:r>
          </a:p>
        </p:txBody>
      </p:sp>
      <p:sp>
        <p:nvSpPr>
          <p:cNvPr id="16385" name="Rectangle 1"/>
          <p:cNvSpPr>
            <a:spLocks noChangeArrowheads="1"/>
          </p:cNvSpPr>
          <p:nvPr/>
        </p:nvSpPr>
        <p:spPr bwMode="auto">
          <a:xfrm>
            <a:off x="252289" y="1306513"/>
            <a:ext cx="11549063"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indent="45720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An object recognition system using image processing is a computer vision technology that automatically identifies and classifies objects within digital images or video streams. This system involves several stages, including image acquisition, preprocessing, feature extraction, object detection, and classification. In the image acquisition stage, digital images or video frames are captured using a camera or other imaging devices. In the preprocessing stage, the acquired images are enhanced and normalized to ensure optimal quality. In the feature extraction stage, relevant features of the objects are extracted from the preprocessed images. In the object detection stage, the locations of the objects within the images are identified using techniques such as edge detection or template matching. Finally, in the classification stage, the recognized objects are classified into predefined categories based on their features. This system has numerous practical applications, including robotics, surveillance, and autonomous vehicles.</a:t>
            </a:r>
          </a:p>
          <a:p>
            <a:pPr marL="0" marR="0" indent="457200" algn="just">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8592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33780" y="583397"/>
            <a:ext cx="1146469" cy="646331"/>
          </a:xfrm>
          <a:prstGeom prst="rect">
            <a:avLst/>
          </a:prstGeom>
        </p:spPr>
        <p:txBody>
          <a:bodyPr wrap="none">
            <a:spAutoFit/>
          </a:bodyPr>
          <a:lstStyle/>
          <a:p>
            <a:pPr algn="ctr"/>
            <a:r>
              <a:rPr lang="en-US" sz="3600" b="1" dirty="0">
                <a:latin typeface="Times New Roman" panose="02020603050405020304" pitchFamily="18" charset="0"/>
                <a:cs typeface="Times New Roman" panose="02020603050405020304" pitchFamily="18" charset="0"/>
              </a:rPr>
              <a:t>Aim</a:t>
            </a:r>
            <a:r>
              <a:rPr lang="en-US" sz="3600" b="1" i="1" dirty="0">
                <a:latin typeface="Times New Roman" panose="02020603050405020304" pitchFamily="18" charset="0"/>
                <a:cs typeface="Times New Roman" panose="02020603050405020304" pitchFamily="18" charset="0"/>
              </a:rPr>
              <a:t> </a:t>
            </a:r>
          </a:p>
        </p:txBody>
      </p:sp>
      <p:sp>
        <p:nvSpPr>
          <p:cNvPr id="2" name="Slide Number Placeholder 1"/>
          <p:cNvSpPr>
            <a:spLocks noGrp="1"/>
          </p:cNvSpPr>
          <p:nvPr>
            <p:ph type="sldNum" sz="quarter" idx="12"/>
          </p:nvPr>
        </p:nvSpPr>
        <p:spPr/>
        <p:txBody>
          <a:bodyPr/>
          <a:lstStyle/>
          <a:p>
            <a:fld id="{AC9A6755-22B1-5345-8A1C-6EABA9823412}" type="slidenum">
              <a:rPr lang="en-US" smtClean="0"/>
              <a:pPr/>
              <a:t>3</a:t>
            </a:fld>
            <a:endParaRPr lang="en-US"/>
          </a:p>
        </p:txBody>
      </p:sp>
      <p:sp>
        <p:nvSpPr>
          <p:cNvPr id="3" name="Footer Placeholder 2"/>
          <p:cNvSpPr>
            <a:spLocks noGrp="1"/>
          </p:cNvSpPr>
          <p:nvPr>
            <p:ph type="ftr" sz="quarter" idx="11"/>
          </p:nvPr>
        </p:nvSpPr>
        <p:spPr/>
        <p:txBody>
          <a:bodyPr/>
          <a:lstStyle/>
          <a:p>
            <a:r>
              <a:rPr lang="en-US" dirty="0"/>
              <a:t>Project review -2- ECE Department</a:t>
            </a:r>
          </a:p>
        </p:txBody>
      </p:sp>
      <p:sp>
        <p:nvSpPr>
          <p:cNvPr id="4" name="Rectangle 3"/>
          <p:cNvSpPr/>
          <p:nvPr/>
        </p:nvSpPr>
        <p:spPr>
          <a:xfrm>
            <a:off x="324958" y="2952268"/>
            <a:ext cx="9314403"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14324" y="1229728"/>
            <a:ext cx="10866293" cy="1569660"/>
          </a:xfrm>
          <a:prstGeom prst="rect">
            <a:avLst/>
          </a:prstGeom>
          <a:noFill/>
        </p:spPr>
        <p:txBody>
          <a:bodyPr wrap="square" rtlCol="0">
            <a:spAutoFit/>
          </a:bodyPr>
          <a:lstStyle/>
          <a:p>
            <a:pPr lvl="1" algn="just">
              <a:buFont typeface="Wingdings" pitchFamily="2" charset="2"/>
              <a:buChar char="Ø"/>
            </a:pPr>
            <a:r>
              <a:rPr lang="en-US" sz="2400" b="0" strike="noStrike" spc="-1" dirty="0">
                <a:solidFill>
                  <a:srgbClr val="404040"/>
                </a:solidFill>
                <a:latin typeface="Trebuchet MS"/>
              </a:rPr>
              <a:t>The main objective of an object recognition system is to extract        relevant features from an image or video and match them with pre-defined object categories.</a:t>
            </a:r>
          </a:p>
          <a:p>
            <a:pPr lvl="1"/>
            <a:endParaRPr lang="en-US" sz="2400" spc="-1" dirty="0">
              <a:solidFill>
                <a:srgbClr val="404040"/>
              </a:solidFill>
              <a:latin typeface="Trebuchet MS"/>
            </a:endParaRPr>
          </a:p>
        </p:txBody>
      </p:sp>
      <p:sp>
        <p:nvSpPr>
          <p:cNvPr id="9" name="TextBox 8"/>
          <p:cNvSpPr txBox="1"/>
          <p:nvPr/>
        </p:nvSpPr>
        <p:spPr>
          <a:xfrm>
            <a:off x="746604" y="2165166"/>
            <a:ext cx="3617595" cy="1077218"/>
          </a:xfrm>
          <a:prstGeom prst="rect">
            <a:avLst/>
          </a:prstGeom>
          <a:noFill/>
        </p:spPr>
        <p:txBody>
          <a:bodyPr wrap="square" rtlCol="0">
            <a:spAutoFit/>
          </a:bodyPr>
          <a:lstStyle/>
          <a:p>
            <a:endParaRPr lang="en-US" sz="3200" b="1" dirty="0"/>
          </a:p>
          <a:p>
            <a:endParaRPr lang="en-US" sz="3200" b="1" i="1" dirty="0"/>
          </a:p>
        </p:txBody>
      </p:sp>
    </p:spTree>
    <p:extLst>
      <p:ext uri="{BB962C8B-B14F-4D97-AF65-F5344CB8AC3E}">
        <p14:creationId xmlns:p14="http://schemas.microsoft.com/office/powerpoint/2010/main" val="239556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393471-7B8D-2CEB-A07F-8770BE5125CA}"/>
              </a:ext>
            </a:extLst>
          </p:cNvPr>
          <p:cNvSpPr>
            <a:spLocks noGrp="1"/>
          </p:cNvSpPr>
          <p:nvPr>
            <p:ph type="ftr" sz="quarter" idx="11"/>
          </p:nvPr>
        </p:nvSpPr>
        <p:spPr/>
        <p:txBody>
          <a:bodyPr/>
          <a:lstStyle/>
          <a:p>
            <a:r>
              <a:rPr lang="en-US" dirty="0"/>
              <a:t>Project review -2 - ECE Department</a:t>
            </a:r>
          </a:p>
        </p:txBody>
      </p:sp>
      <p:sp>
        <p:nvSpPr>
          <p:cNvPr id="3" name="Slide Number Placeholder 2">
            <a:extLst>
              <a:ext uri="{FF2B5EF4-FFF2-40B4-BE49-F238E27FC236}">
                <a16:creationId xmlns:a16="http://schemas.microsoft.com/office/drawing/2014/main" id="{987A637C-DCFD-F7BB-4F68-35110B7DC2F4}"/>
              </a:ext>
            </a:extLst>
          </p:cNvPr>
          <p:cNvSpPr>
            <a:spLocks noGrp="1"/>
          </p:cNvSpPr>
          <p:nvPr>
            <p:ph type="sldNum" sz="quarter" idx="12"/>
          </p:nvPr>
        </p:nvSpPr>
        <p:spPr/>
        <p:txBody>
          <a:bodyPr/>
          <a:lstStyle/>
          <a:p>
            <a:fld id="{AC9A6755-22B1-5345-8A1C-6EABA9823412}" type="slidenum">
              <a:rPr lang="en-US" smtClean="0"/>
              <a:pPr/>
              <a:t>4</a:t>
            </a:fld>
            <a:endParaRPr lang="en-US"/>
          </a:p>
        </p:txBody>
      </p:sp>
      <p:sp>
        <p:nvSpPr>
          <p:cNvPr id="4" name="Title 1">
            <a:extLst>
              <a:ext uri="{FF2B5EF4-FFF2-40B4-BE49-F238E27FC236}">
                <a16:creationId xmlns:a16="http://schemas.microsoft.com/office/drawing/2014/main" id="{15F4B672-5C04-D16B-B3C2-CC28A6BBC70B}"/>
              </a:ext>
            </a:extLst>
          </p:cNvPr>
          <p:cNvSpPr txBox="1">
            <a:spLocks/>
          </p:cNvSpPr>
          <p:nvPr/>
        </p:nvSpPr>
        <p:spPr>
          <a:xfrm>
            <a:off x="850605" y="901181"/>
            <a:ext cx="10859671" cy="71276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spc="-1" dirty="0">
                <a:latin typeface="Trebuchet MS"/>
                <a:ea typeface="+mn-ea"/>
                <a:cs typeface="+mn-cs"/>
              </a:rPr>
              <a:t>Literature review:</a:t>
            </a:r>
          </a:p>
        </p:txBody>
      </p:sp>
      <p:sp>
        <p:nvSpPr>
          <p:cNvPr id="5" name="Content Placeholder 2">
            <a:extLst>
              <a:ext uri="{FF2B5EF4-FFF2-40B4-BE49-F238E27FC236}">
                <a16:creationId xmlns:a16="http://schemas.microsoft.com/office/drawing/2014/main" id="{A67F48E9-89FE-918D-E80B-5240A8B274B0}"/>
              </a:ext>
            </a:extLst>
          </p:cNvPr>
          <p:cNvSpPr txBox="1">
            <a:spLocks/>
          </p:cNvSpPr>
          <p:nvPr/>
        </p:nvSpPr>
        <p:spPr>
          <a:xfrm>
            <a:off x="414670" y="1825625"/>
            <a:ext cx="10939130" cy="24167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457200" algn="just">
              <a:buFont typeface="Wingdings" pitchFamily="2" charset="2"/>
              <a:buChar char="Ø"/>
            </a:pPr>
            <a:r>
              <a:rPr lang="en-US" sz="2400" spc="-1" dirty="0">
                <a:solidFill>
                  <a:srgbClr val="404040"/>
                </a:solidFill>
                <a:latin typeface="Trebuchet MS"/>
              </a:rPr>
              <a:t>We will bootstrap simple images and apply increasingly complex neural networks to them. In the end, the algorithm will be able to detect multiple objects of varying shapes and colors. You should have a basic understanding of neural networks. But the accuracy is low to detect the more multiple objects.</a:t>
            </a:r>
          </a:p>
        </p:txBody>
      </p:sp>
    </p:spTree>
    <p:extLst>
      <p:ext uri="{BB962C8B-B14F-4D97-AF65-F5344CB8AC3E}">
        <p14:creationId xmlns:p14="http://schemas.microsoft.com/office/powerpoint/2010/main" val="296662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79536" y="6336792"/>
            <a:ext cx="3128613" cy="276999"/>
          </a:xfrm>
          <a:prstGeom prst="rect">
            <a:avLst/>
          </a:prstGeom>
        </p:spPr>
        <p:txBody>
          <a:bodyPr wrap="none">
            <a:spAutoFit/>
          </a:bodyPr>
          <a:lstStyle/>
          <a:p>
            <a:pPr algn="just"/>
            <a:r>
              <a:rPr lang="en-US" sz="1200" b="1" dirty="0"/>
              <a:t>                  Project review -2- ECE Department   </a:t>
            </a:r>
          </a:p>
        </p:txBody>
      </p:sp>
      <p:sp>
        <p:nvSpPr>
          <p:cNvPr id="3" name="TextBox 2">
            <a:extLst>
              <a:ext uri="{FF2B5EF4-FFF2-40B4-BE49-F238E27FC236}">
                <a16:creationId xmlns:a16="http://schemas.microsoft.com/office/drawing/2014/main" id="{D58579CF-8967-23CD-0721-05057BB869C5}"/>
              </a:ext>
            </a:extLst>
          </p:cNvPr>
          <p:cNvSpPr txBox="1"/>
          <p:nvPr/>
        </p:nvSpPr>
        <p:spPr>
          <a:xfrm>
            <a:off x="3583043" y="521208"/>
            <a:ext cx="3925106" cy="954107"/>
          </a:xfrm>
          <a:prstGeom prst="rect">
            <a:avLst/>
          </a:prstGeom>
          <a:noFill/>
        </p:spPr>
        <p:txBody>
          <a:bodyPr wrap="square">
            <a:spAutoFit/>
          </a:bodyPr>
          <a:lstStyle/>
          <a:p>
            <a:pPr algn="ctr"/>
            <a:r>
              <a:rPr lang="en-US" sz="2800" b="0" strike="noStrike" spc="-1" dirty="0">
                <a:latin typeface="Trebuchet MS"/>
              </a:rPr>
              <a:t>METHDOLOGY</a:t>
            </a:r>
            <a:endParaRPr lang="en-IN" sz="2800" b="0" strike="noStrike" spc="-1" dirty="0">
              <a:latin typeface="Trebuchet MS"/>
            </a:endParaRPr>
          </a:p>
          <a:p>
            <a:endParaRPr lang="en-US" sz="2800" dirty="0"/>
          </a:p>
        </p:txBody>
      </p:sp>
      <p:sp>
        <p:nvSpPr>
          <p:cNvPr id="10" name="TextBox 9">
            <a:extLst>
              <a:ext uri="{FF2B5EF4-FFF2-40B4-BE49-F238E27FC236}">
                <a16:creationId xmlns:a16="http://schemas.microsoft.com/office/drawing/2014/main" id="{423439F6-17BD-7F6B-2101-4E01F4645151}"/>
              </a:ext>
            </a:extLst>
          </p:cNvPr>
          <p:cNvSpPr txBox="1"/>
          <p:nvPr/>
        </p:nvSpPr>
        <p:spPr>
          <a:xfrm>
            <a:off x="542261" y="1351508"/>
            <a:ext cx="10898372" cy="4154984"/>
          </a:xfrm>
          <a:prstGeom prst="rect">
            <a:avLst/>
          </a:prstGeom>
          <a:noFill/>
        </p:spPr>
        <p:txBody>
          <a:bodyPr wrap="square">
            <a:spAutoFit/>
          </a:bodyPr>
          <a:lstStyle/>
          <a:p>
            <a:pPr indent="457200" algn="just">
              <a:buClr>
                <a:schemeClr val="tx1"/>
              </a:buClr>
              <a:buSzPct val="8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latin typeface="Times New Roman" panose="02020603050405020304" pitchFamily="18" charset="0"/>
              </a:rPr>
              <a:t>Detecting and recognizing objects in unstructured as well as structured environments is one of the most challenging tasks in computer vision and artificial intelligence research. This paper introduces a new computer vision-based obstacle detection method for mobile technology and its applications. Each individual image pixel is classified as belonging either to an obstacle based on its appearance. The method uses a single lens webcam camera that performs in real-time, and also provides a binary obstacle image at high resolution. In the adaptive mode, the system keeps learning the appearance of the obstacle during operation. The system has been tested successfully in a variety of environments, indoors as well as outdoors, making it suitable for all kinds of hurdles. It also tells us the type of obstacle which has been detected by the system.</a:t>
            </a:r>
            <a:endParaRPr lang="en-IN" sz="2400" dirty="0">
              <a:latin typeface="Times New Roman" panose="02020603050405020304" pitchFamily="18" charset="0"/>
            </a:endParaRPr>
          </a:p>
        </p:txBody>
      </p:sp>
    </p:spTree>
    <p:extLst>
      <p:ext uri="{BB962C8B-B14F-4D97-AF65-F5344CB8AC3E}">
        <p14:creationId xmlns:p14="http://schemas.microsoft.com/office/powerpoint/2010/main" val="62261410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A4A1-CAE1-2A88-B0AA-52A155AE2AE1}"/>
              </a:ext>
            </a:extLst>
          </p:cNvPr>
          <p:cNvSpPr>
            <a:spLocks noGrp="1"/>
          </p:cNvSpPr>
          <p:nvPr>
            <p:ph type="title"/>
          </p:nvPr>
        </p:nvSpPr>
        <p:spPr>
          <a:xfrm>
            <a:off x="609600" y="274638"/>
            <a:ext cx="10972800" cy="826798"/>
          </a:xfrm>
        </p:spPr>
        <p:txBody>
          <a:bodyPr>
            <a:normAutofit/>
          </a:bodyPr>
          <a:lstStyle/>
          <a:p>
            <a:r>
              <a:rPr lang="en-US" sz="3200" dirty="0"/>
              <a:t>TOOLS REQUIRED</a:t>
            </a:r>
          </a:p>
        </p:txBody>
      </p:sp>
      <p:sp>
        <p:nvSpPr>
          <p:cNvPr id="3" name="Content Placeholder 2">
            <a:extLst>
              <a:ext uri="{FF2B5EF4-FFF2-40B4-BE49-F238E27FC236}">
                <a16:creationId xmlns:a16="http://schemas.microsoft.com/office/drawing/2014/main" id="{C74D9F10-39B9-EA02-CDCD-2D227D1C258E}"/>
              </a:ext>
            </a:extLst>
          </p:cNvPr>
          <p:cNvSpPr>
            <a:spLocks noGrp="1"/>
          </p:cNvSpPr>
          <p:nvPr>
            <p:ph idx="1"/>
          </p:nvPr>
        </p:nvSpPr>
        <p:spPr>
          <a:xfrm>
            <a:off x="609600" y="1166018"/>
            <a:ext cx="10972800" cy="5068527"/>
          </a:xfrm>
        </p:spPr>
        <p:txBody>
          <a:bodyPr>
            <a:normAutofit fontScale="92500" lnSpcReduction="20000"/>
          </a:bodyPr>
          <a:lstStyle/>
          <a:p>
            <a:pPr>
              <a:buFont typeface="Wingdings" panose="05000000000000000000" pitchFamily="2" charset="2"/>
              <a:buChar char="q"/>
            </a:pPr>
            <a:r>
              <a:rPr lang="en-US" dirty="0"/>
              <a:t>HARDWARE REQUIRED</a:t>
            </a:r>
          </a:p>
          <a:p>
            <a:pPr>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0" strike="noStrike" spc="-1" dirty="0">
                <a:solidFill>
                  <a:srgbClr val="404040"/>
                </a:solidFill>
                <a:latin typeface="Trebuchet MS"/>
              </a:rPr>
              <a:t>RASPBERRY PI</a:t>
            </a:r>
            <a:endParaRPr lang="en-IN" sz="2200" b="0" strike="noStrike" spc="-1" dirty="0">
              <a:solidFill>
                <a:srgbClr val="404040"/>
              </a:solidFill>
              <a:latin typeface="Trebuchet MS"/>
            </a:endParaRPr>
          </a:p>
          <a:p>
            <a:pPr>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0" strike="noStrike" spc="-1" dirty="0">
                <a:solidFill>
                  <a:srgbClr val="404040"/>
                </a:solidFill>
                <a:latin typeface="Trebuchet MS"/>
              </a:rPr>
              <a:t>SD CARD</a:t>
            </a:r>
            <a:endParaRPr lang="en-IN" sz="2200" b="0" strike="noStrike" spc="-1" dirty="0">
              <a:solidFill>
                <a:srgbClr val="404040"/>
              </a:solidFill>
              <a:latin typeface="Trebuchet MS"/>
            </a:endParaRPr>
          </a:p>
          <a:p>
            <a:pPr>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0" strike="noStrike" spc="-1" dirty="0">
                <a:solidFill>
                  <a:schemeClr val="tx1">
                    <a:lumMod val="65000"/>
                    <a:lumOff val="35000"/>
                  </a:schemeClr>
                </a:solidFill>
                <a:latin typeface="Trebuchet MS"/>
              </a:rPr>
              <a:t>DRONE</a:t>
            </a:r>
            <a:endParaRPr lang="en-IN" sz="2200" b="0" strike="noStrike" spc="-1" dirty="0">
              <a:solidFill>
                <a:schemeClr val="tx1">
                  <a:lumMod val="65000"/>
                  <a:lumOff val="35000"/>
                </a:schemeClr>
              </a:solidFill>
              <a:latin typeface="Trebuchet MS"/>
            </a:endParaRPr>
          </a:p>
          <a:p>
            <a:pPr>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0" strike="noStrike" spc="-1" dirty="0">
                <a:solidFill>
                  <a:srgbClr val="404040"/>
                </a:solidFill>
                <a:latin typeface="Trebuchet MS"/>
              </a:rPr>
              <a:t>12V BATTERY</a:t>
            </a:r>
            <a:endParaRPr lang="en-IN" sz="2200" b="0" strike="noStrike" spc="-1" dirty="0">
              <a:solidFill>
                <a:srgbClr val="404040"/>
              </a:solidFill>
              <a:latin typeface="Trebuchet MS"/>
            </a:endParaRPr>
          </a:p>
          <a:p>
            <a:pPr>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0" strike="noStrike" spc="-1" dirty="0">
                <a:solidFill>
                  <a:srgbClr val="404040"/>
                </a:solidFill>
                <a:latin typeface="Trebuchet MS"/>
              </a:rPr>
              <a:t>MINIMUM 4GB RAM</a:t>
            </a:r>
            <a:endParaRPr lang="en-IN" sz="2200" b="0" strike="noStrike" spc="-1" dirty="0">
              <a:solidFill>
                <a:srgbClr val="404040"/>
              </a:solidFill>
              <a:latin typeface="Trebuchet MS"/>
            </a:endParaRPr>
          </a:p>
          <a:p>
            <a:pPr>
              <a:lnSpc>
                <a:spcPct val="120000"/>
              </a:lnSpc>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0" strike="noStrike" spc="-1" dirty="0">
                <a:solidFill>
                  <a:srgbClr val="404040"/>
                </a:solidFill>
                <a:latin typeface="Trebuchet MS"/>
              </a:rPr>
              <a:t>WINDOWS OS PC 64 BIT</a:t>
            </a:r>
            <a:endParaRPr lang="en-IN" sz="2200" b="0" strike="noStrike" spc="-1" dirty="0">
              <a:solidFill>
                <a:srgbClr val="404040"/>
              </a:solidFill>
              <a:latin typeface="Trebuchet MS"/>
            </a:endParaRPr>
          </a:p>
          <a:p>
            <a:pPr>
              <a:lnSpc>
                <a:spcPct val="120000"/>
              </a:lnSpc>
              <a:buFont typeface="Wingdings" panose="05000000000000000000" pitchFamily="2" charset="2"/>
              <a:buChar char="q"/>
            </a:pPr>
            <a:r>
              <a:rPr lang="en-US" sz="3200" b="0" strike="noStrike" spc="-1" dirty="0">
                <a:latin typeface="Trebuchet MS"/>
              </a:rPr>
              <a:t>SOFTWARE REQUIRED</a:t>
            </a:r>
            <a:endParaRPr lang="en-US" sz="2500" spc="-1" dirty="0">
              <a:solidFill>
                <a:srgbClr val="404040"/>
              </a:solidFill>
              <a:latin typeface="Trebuchet MS"/>
            </a:endParaRPr>
          </a:p>
          <a:p>
            <a:pPr>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500" spc="-1" dirty="0">
                <a:solidFill>
                  <a:srgbClr val="404040"/>
                </a:solidFill>
                <a:latin typeface="Trebuchet MS"/>
              </a:rPr>
              <a:t>PYTHON IDLE</a:t>
            </a:r>
          </a:p>
          <a:p>
            <a:pPr>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500" spc="-1" dirty="0">
                <a:solidFill>
                  <a:srgbClr val="404040"/>
                </a:solidFill>
                <a:latin typeface="Trebuchet MS"/>
              </a:rPr>
              <a:t>OPENCV</a:t>
            </a:r>
          </a:p>
          <a:p>
            <a:pPr>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500" spc="-1" dirty="0">
                <a:solidFill>
                  <a:srgbClr val="404040"/>
                </a:solidFill>
                <a:latin typeface="Trebuchet MS"/>
              </a:rPr>
              <a:t>NUMPY</a:t>
            </a:r>
          </a:p>
          <a:p>
            <a:pPr>
              <a:spcBef>
                <a:spcPts val="998"/>
              </a:spcBef>
              <a:buClr>
                <a:schemeClr val="tx1"/>
              </a:buClr>
              <a:buSzPct val="80000"/>
              <a:buFont typeface="Wingdings" panose="05000000000000000000" pitchFamily="2" charset="2"/>
              <a:buChar char="q"/>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0" strike="noStrike" spc="-1" dirty="0">
                <a:solidFill>
                  <a:srgbClr val="404040"/>
                </a:solidFill>
                <a:latin typeface="Trebuchet MS"/>
              </a:rPr>
              <a:t>Deep learning using </a:t>
            </a:r>
            <a:r>
              <a:rPr lang="en-US" sz="2400" spc="-1" dirty="0">
                <a:solidFill>
                  <a:srgbClr val="404040"/>
                </a:solidFill>
                <a:latin typeface="Trebuchet MS"/>
              </a:rPr>
              <a:t>CNN</a:t>
            </a:r>
            <a:r>
              <a:rPr lang="en-US" sz="2400" b="0" strike="noStrike" spc="-1" dirty="0">
                <a:solidFill>
                  <a:srgbClr val="404040"/>
                </a:solidFill>
                <a:latin typeface="Trebuchet MS"/>
              </a:rPr>
              <a:t> (convolutional neural network) algorithm</a:t>
            </a:r>
            <a:endParaRPr lang="en-IN" sz="2400" b="0" strike="noStrike" spc="-1" dirty="0">
              <a:solidFill>
                <a:srgbClr val="404040"/>
              </a:solidFill>
              <a:latin typeface="Trebuchet MS"/>
            </a:endParaRPr>
          </a:p>
          <a:p>
            <a:pPr>
              <a:buFont typeface="Wingdings" panose="05000000000000000000" pitchFamily="2" charset="2"/>
              <a:buChar char="q"/>
            </a:pPr>
            <a:endParaRPr lang="en-IN" sz="3200" b="0" strike="noStrike" spc="-1" dirty="0">
              <a:latin typeface="Trebuchet MS"/>
            </a:endParaRPr>
          </a:p>
          <a:p>
            <a:pPr>
              <a:buFont typeface="Wingdings" panose="05000000000000000000" pitchFamily="2" charset="2"/>
              <a:buChar char="q"/>
            </a:pPr>
            <a:endParaRPr lang="en-US" dirty="0"/>
          </a:p>
        </p:txBody>
      </p:sp>
      <p:sp>
        <p:nvSpPr>
          <p:cNvPr id="4" name="Footer Placeholder 3">
            <a:extLst>
              <a:ext uri="{FF2B5EF4-FFF2-40B4-BE49-F238E27FC236}">
                <a16:creationId xmlns:a16="http://schemas.microsoft.com/office/drawing/2014/main" id="{903AD871-B626-EC6D-B7C5-80224C21EF31}"/>
              </a:ext>
            </a:extLst>
          </p:cNvPr>
          <p:cNvSpPr>
            <a:spLocks noGrp="1"/>
          </p:cNvSpPr>
          <p:nvPr>
            <p:ph type="ftr" sz="quarter" idx="11"/>
          </p:nvPr>
        </p:nvSpPr>
        <p:spPr/>
        <p:txBody>
          <a:bodyPr/>
          <a:lstStyle/>
          <a:p>
            <a:r>
              <a:rPr lang="en-US" dirty="0"/>
              <a:t>Project review -2 - ECE Department</a:t>
            </a:r>
          </a:p>
        </p:txBody>
      </p:sp>
      <p:sp>
        <p:nvSpPr>
          <p:cNvPr id="5" name="Slide Number Placeholder 4">
            <a:extLst>
              <a:ext uri="{FF2B5EF4-FFF2-40B4-BE49-F238E27FC236}">
                <a16:creationId xmlns:a16="http://schemas.microsoft.com/office/drawing/2014/main" id="{19140D6B-50F8-8F2C-D1B0-F2290326B84C}"/>
              </a:ext>
            </a:extLst>
          </p:cNvPr>
          <p:cNvSpPr>
            <a:spLocks noGrp="1"/>
          </p:cNvSpPr>
          <p:nvPr>
            <p:ph type="sldNum" sz="quarter" idx="12"/>
          </p:nvPr>
        </p:nvSpPr>
        <p:spPr/>
        <p:txBody>
          <a:bodyPr/>
          <a:lstStyle/>
          <a:p>
            <a:fld id="{AC9A6755-22B1-5345-8A1C-6EABA9823412}" type="slidenum">
              <a:rPr lang="en-US" smtClean="0"/>
              <a:pPr/>
              <a:t>6</a:t>
            </a:fld>
            <a:endParaRPr lang="en-US"/>
          </a:p>
        </p:txBody>
      </p:sp>
    </p:spTree>
    <p:extLst>
      <p:ext uri="{BB962C8B-B14F-4D97-AF65-F5344CB8AC3E}">
        <p14:creationId xmlns:p14="http://schemas.microsoft.com/office/powerpoint/2010/main" val="2457878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015835" y="237185"/>
            <a:ext cx="7502237" cy="1077218"/>
          </a:xfrm>
          <a:prstGeom prst="rect">
            <a:avLst/>
          </a:prstGeom>
        </p:spPr>
        <p:txBody>
          <a:bodyPr wrap="square">
            <a:spAutoFit/>
          </a:bodyPr>
          <a:lstStyle/>
          <a:p>
            <a:pPr algn="ctr"/>
            <a:r>
              <a:rPr lang="en-US" sz="3200" b="0" strike="noStrike" spc="-1" dirty="0">
                <a:latin typeface="Trebuchet MS"/>
              </a:rPr>
              <a:t>HARDWARE BLOCK DIAGRAM</a:t>
            </a:r>
            <a:endParaRPr lang="en-IN" sz="3200" b="0" strike="noStrike" spc="-1" dirty="0">
              <a:latin typeface="Trebuchet MS"/>
            </a:endParaRPr>
          </a:p>
          <a:p>
            <a:pPr algn="ctr"/>
            <a:endParaRPr lang="en-US" sz="3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C9A6755-22B1-5345-8A1C-6EABA9823412}" type="slidenum">
              <a:rPr lang="en-US" smtClean="0"/>
              <a:pPr/>
              <a:t>7</a:t>
            </a:fld>
            <a:endParaRPr lang="en-US"/>
          </a:p>
        </p:txBody>
      </p:sp>
      <p:sp>
        <p:nvSpPr>
          <p:cNvPr id="3" name="Footer Placeholder 2"/>
          <p:cNvSpPr>
            <a:spLocks noGrp="1"/>
          </p:cNvSpPr>
          <p:nvPr>
            <p:ph type="ftr" sz="quarter" idx="11"/>
          </p:nvPr>
        </p:nvSpPr>
        <p:spPr/>
        <p:txBody>
          <a:bodyPr/>
          <a:lstStyle/>
          <a:p>
            <a:r>
              <a:rPr lang="en-US" dirty="0"/>
              <a:t>Project review -2 - ECE Department</a:t>
            </a:r>
          </a:p>
        </p:txBody>
      </p:sp>
      <p:sp>
        <p:nvSpPr>
          <p:cNvPr id="4" name="Rounded Rectangle 3">
            <a:extLst>
              <a:ext uri="{FF2B5EF4-FFF2-40B4-BE49-F238E27FC236}">
                <a16:creationId xmlns:a16="http://schemas.microsoft.com/office/drawing/2014/main" id="{2A96F308-0FA1-980A-AE31-5B19CF5EDF8E}"/>
              </a:ext>
            </a:extLst>
          </p:cNvPr>
          <p:cNvSpPr/>
          <p:nvPr/>
        </p:nvSpPr>
        <p:spPr>
          <a:xfrm>
            <a:off x="4856078" y="1360440"/>
            <a:ext cx="2393082" cy="4603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RASPBERRY PI</a:t>
            </a:r>
          </a:p>
        </p:txBody>
      </p:sp>
      <p:sp>
        <p:nvSpPr>
          <p:cNvPr id="5" name="Rounded Rectangle 4">
            <a:extLst>
              <a:ext uri="{FF2B5EF4-FFF2-40B4-BE49-F238E27FC236}">
                <a16:creationId xmlns:a16="http://schemas.microsoft.com/office/drawing/2014/main" id="{88041E78-E1B6-F0DB-D5F1-BF30F2BF380B}"/>
              </a:ext>
            </a:extLst>
          </p:cNvPr>
          <p:cNvSpPr/>
          <p:nvPr/>
        </p:nvSpPr>
        <p:spPr>
          <a:xfrm>
            <a:off x="1249479" y="1607873"/>
            <a:ext cx="2353945" cy="1073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SD CARD</a:t>
            </a:r>
          </a:p>
        </p:txBody>
      </p:sp>
      <p:sp>
        <p:nvSpPr>
          <p:cNvPr id="9" name="Rounded Rectangle 5">
            <a:extLst>
              <a:ext uri="{FF2B5EF4-FFF2-40B4-BE49-F238E27FC236}">
                <a16:creationId xmlns:a16="http://schemas.microsoft.com/office/drawing/2014/main" id="{81AC7FA6-FEC7-5421-188C-10F07F5FCD84}"/>
              </a:ext>
            </a:extLst>
          </p:cNvPr>
          <p:cNvSpPr/>
          <p:nvPr/>
        </p:nvSpPr>
        <p:spPr>
          <a:xfrm>
            <a:off x="1206098" y="4297639"/>
            <a:ext cx="2353945" cy="1073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WEB CAM</a:t>
            </a:r>
          </a:p>
        </p:txBody>
      </p:sp>
      <p:sp>
        <p:nvSpPr>
          <p:cNvPr id="10" name="Rounded Rectangle 6">
            <a:extLst>
              <a:ext uri="{FF2B5EF4-FFF2-40B4-BE49-F238E27FC236}">
                <a16:creationId xmlns:a16="http://schemas.microsoft.com/office/drawing/2014/main" id="{DE59699E-819F-BFE9-E49E-532C1A0374B7}"/>
              </a:ext>
            </a:extLst>
          </p:cNvPr>
          <p:cNvSpPr/>
          <p:nvPr/>
        </p:nvSpPr>
        <p:spPr>
          <a:xfrm>
            <a:off x="8774459" y="1435063"/>
            <a:ext cx="2353945" cy="1073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DEEP LEARNING</a:t>
            </a:r>
          </a:p>
        </p:txBody>
      </p:sp>
      <p:sp>
        <p:nvSpPr>
          <p:cNvPr id="11" name="Rounded Rectangle 7">
            <a:extLst>
              <a:ext uri="{FF2B5EF4-FFF2-40B4-BE49-F238E27FC236}">
                <a16:creationId xmlns:a16="http://schemas.microsoft.com/office/drawing/2014/main" id="{E4644205-223E-F3DE-4A86-D4D1D61475FC}"/>
              </a:ext>
            </a:extLst>
          </p:cNvPr>
          <p:cNvSpPr/>
          <p:nvPr/>
        </p:nvSpPr>
        <p:spPr>
          <a:xfrm>
            <a:off x="8774459" y="3165448"/>
            <a:ext cx="2353945" cy="1073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DATA SET</a:t>
            </a:r>
          </a:p>
        </p:txBody>
      </p:sp>
      <p:cxnSp>
        <p:nvCxnSpPr>
          <p:cNvPr id="21" name="Straight Arrow Connector 20">
            <a:extLst>
              <a:ext uri="{FF2B5EF4-FFF2-40B4-BE49-F238E27FC236}">
                <a16:creationId xmlns:a16="http://schemas.microsoft.com/office/drawing/2014/main" id="{D69E5CC0-821F-557D-B49B-FD5B3F1305A6}"/>
              </a:ext>
            </a:extLst>
          </p:cNvPr>
          <p:cNvCxnSpPr>
            <a:stCxn id="10" idx="2"/>
            <a:endCxn id="11" idx="0"/>
          </p:cNvCxnSpPr>
          <p:nvPr/>
        </p:nvCxnSpPr>
        <p:spPr>
          <a:xfrm>
            <a:off x="9951432" y="2508213"/>
            <a:ext cx="0" cy="657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91182ED-BA56-8773-3927-EE55B5603A99}"/>
              </a:ext>
            </a:extLst>
          </p:cNvPr>
          <p:cNvCxnSpPr>
            <a:stCxn id="5" idx="3"/>
          </p:cNvCxnSpPr>
          <p:nvPr/>
        </p:nvCxnSpPr>
        <p:spPr>
          <a:xfrm>
            <a:off x="3603424" y="2144448"/>
            <a:ext cx="12526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28C1FFC-CB94-C35C-E3EE-58474C687B22}"/>
              </a:ext>
            </a:extLst>
          </p:cNvPr>
          <p:cNvCxnSpPr>
            <a:endCxn id="10" idx="1"/>
          </p:cNvCxnSpPr>
          <p:nvPr/>
        </p:nvCxnSpPr>
        <p:spPr>
          <a:xfrm>
            <a:off x="7249160" y="1971638"/>
            <a:ext cx="1525299"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7667B9A-3892-B0D5-394F-21027F20B536}"/>
              </a:ext>
            </a:extLst>
          </p:cNvPr>
          <p:cNvSpPr/>
          <p:nvPr/>
        </p:nvSpPr>
        <p:spPr>
          <a:xfrm>
            <a:off x="8774458" y="4883807"/>
            <a:ext cx="2353945" cy="1032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DRONE</a:t>
            </a:r>
          </a:p>
        </p:txBody>
      </p:sp>
      <p:cxnSp>
        <p:nvCxnSpPr>
          <p:cNvPr id="35" name="Straight Arrow Connector 34">
            <a:extLst>
              <a:ext uri="{FF2B5EF4-FFF2-40B4-BE49-F238E27FC236}">
                <a16:creationId xmlns:a16="http://schemas.microsoft.com/office/drawing/2014/main" id="{E64C211A-58F4-FD3C-0EC4-2581C40C810C}"/>
              </a:ext>
            </a:extLst>
          </p:cNvPr>
          <p:cNvCxnSpPr>
            <a:endCxn id="10" idx="1"/>
          </p:cNvCxnSpPr>
          <p:nvPr/>
        </p:nvCxnSpPr>
        <p:spPr>
          <a:xfrm flipV="1">
            <a:off x="7249160" y="1971638"/>
            <a:ext cx="1525299" cy="20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CB90147-4B45-D107-40C9-3D907EF8DCB8}"/>
              </a:ext>
            </a:extLst>
          </p:cNvPr>
          <p:cNvCxnSpPr>
            <a:stCxn id="9" idx="3"/>
          </p:cNvCxnSpPr>
          <p:nvPr/>
        </p:nvCxnSpPr>
        <p:spPr>
          <a:xfrm>
            <a:off x="3560043" y="4834214"/>
            <a:ext cx="1296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DFF400B-A629-2352-D3E0-21EB6A0761D6}"/>
              </a:ext>
            </a:extLst>
          </p:cNvPr>
          <p:cNvCxnSpPr/>
          <p:nvPr/>
        </p:nvCxnSpPr>
        <p:spPr>
          <a:xfrm>
            <a:off x="7249160" y="5370789"/>
            <a:ext cx="1525299"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7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149352" y="81321"/>
            <a:ext cx="10429332" cy="1200329"/>
          </a:xfrm>
          <a:prstGeom prst="rect">
            <a:avLst/>
          </a:prstGeom>
        </p:spPr>
        <p:txBody>
          <a:bodyPr wrap="square">
            <a:spAutoFit/>
          </a:bodyPr>
          <a:lstStyle/>
          <a:p>
            <a:pPr algn="ctr"/>
            <a:r>
              <a:rPr lang="en-US" sz="3600" b="0" strike="noStrike" spc="-1" dirty="0">
                <a:latin typeface="Trebuchet MS"/>
              </a:rPr>
              <a:t>SOFTWARE BLOCK DIAGRAM</a:t>
            </a:r>
            <a:endParaRPr lang="en-IN" sz="3600" b="0" strike="noStrike" spc="-1" dirty="0">
              <a:latin typeface="Trebuchet MS"/>
            </a:endParaRPr>
          </a:p>
          <a:p>
            <a:pPr algn="ctr"/>
            <a:endParaRPr lang="en-US" sz="36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C9A6755-22B1-5345-8A1C-6EABA9823412}" type="slidenum">
              <a:rPr lang="en-US" smtClean="0"/>
              <a:pPr/>
              <a:t>8</a:t>
            </a:fld>
            <a:endParaRPr lang="en-US"/>
          </a:p>
        </p:txBody>
      </p:sp>
      <p:sp>
        <p:nvSpPr>
          <p:cNvPr id="3" name="Footer Placeholder 2"/>
          <p:cNvSpPr>
            <a:spLocks noGrp="1"/>
          </p:cNvSpPr>
          <p:nvPr>
            <p:ph type="ftr" sz="quarter" idx="11"/>
          </p:nvPr>
        </p:nvSpPr>
        <p:spPr/>
        <p:txBody>
          <a:bodyPr/>
          <a:lstStyle/>
          <a:p>
            <a:r>
              <a:rPr lang="en-US" dirty="0"/>
              <a:t>Project review -2 -ECE Department</a:t>
            </a:r>
          </a:p>
        </p:txBody>
      </p:sp>
      <p:cxnSp>
        <p:nvCxnSpPr>
          <p:cNvPr id="28" name="Straight Connector 27"/>
          <p:cNvCxnSpPr/>
          <p:nvPr/>
        </p:nvCxnSpPr>
        <p:spPr>
          <a:xfrm>
            <a:off x="6346032" y="4754880"/>
            <a:ext cx="252888" cy="158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6235065" y="4360545"/>
            <a:ext cx="788670" cy="158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pic>
        <p:nvPicPr>
          <p:cNvPr id="6" name="Content Placeholder 3">
            <a:extLst>
              <a:ext uri="{FF2B5EF4-FFF2-40B4-BE49-F238E27FC236}">
                <a16:creationId xmlns:a16="http://schemas.microsoft.com/office/drawing/2014/main" id="{A27090A7-51D4-E4AC-1F4F-08B493A8E5B6}"/>
              </a:ext>
            </a:extLst>
          </p:cNvPr>
          <p:cNvPicPr/>
          <p:nvPr/>
        </p:nvPicPr>
        <p:blipFill>
          <a:blip r:embed="rId2"/>
          <a:stretch/>
        </p:blipFill>
        <p:spPr>
          <a:xfrm>
            <a:off x="602926" y="975806"/>
            <a:ext cx="10965368" cy="5289912"/>
          </a:xfrm>
          <a:prstGeom prst="rect">
            <a:avLst/>
          </a:prstGeom>
          <a:ln w="0">
            <a:noFill/>
          </a:ln>
        </p:spPr>
      </p:pic>
    </p:spTree>
    <p:extLst>
      <p:ext uri="{BB962C8B-B14F-4D97-AF65-F5344CB8AC3E}">
        <p14:creationId xmlns:p14="http://schemas.microsoft.com/office/powerpoint/2010/main" val="168934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8739C0-262B-4BEC-A23D-2FC2A53D30C3}"/>
              </a:ext>
            </a:extLst>
          </p:cNvPr>
          <p:cNvSpPr txBox="1"/>
          <p:nvPr/>
        </p:nvSpPr>
        <p:spPr>
          <a:xfrm>
            <a:off x="1235410" y="52236"/>
            <a:ext cx="8842248" cy="1015663"/>
          </a:xfrm>
          <a:prstGeom prst="rect">
            <a:avLst/>
          </a:prstGeom>
          <a:noFill/>
        </p:spPr>
        <p:txBody>
          <a:bodyPr wrap="square" rtlCol="0">
            <a:spAutoFit/>
          </a:bodyPr>
          <a:lstStyle/>
          <a:p>
            <a:pPr algn="ctr"/>
            <a:r>
              <a:rPr lang="en-US" sz="3600" spc="-1" dirty="0">
                <a:latin typeface="Trebuchet MS"/>
              </a:rPr>
              <a:t>FLOWCHART</a:t>
            </a:r>
            <a:endParaRPr lang="en-IN" sz="3600" spc="-1" dirty="0">
              <a:latin typeface="Trebuchet MS"/>
            </a:endParaRPr>
          </a:p>
          <a:p>
            <a:pPr algn="ct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158104" y="6495126"/>
            <a:ext cx="3332480" cy="276999"/>
          </a:xfrm>
          <a:prstGeom prst="rect">
            <a:avLst/>
          </a:prstGeom>
          <a:noFill/>
        </p:spPr>
        <p:txBody>
          <a:bodyPr wrap="square" rtlCol="0">
            <a:spAutoFit/>
          </a:bodyPr>
          <a:lstStyle/>
          <a:p>
            <a:pPr algn="ctr"/>
            <a:r>
              <a:rPr lang="en-US" sz="1200" b="1" dirty="0"/>
              <a:t>Project review -2 -ECE Department</a:t>
            </a:r>
          </a:p>
        </p:txBody>
      </p:sp>
      <p:sp>
        <p:nvSpPr>
          <p:cNvPr id="5" name="Oval 4">
            <a:extLst>
              <a:ext uri="{FF2B5EF4-FFF2-40B4-BE49-F238E27FC236}">
                <a16:creationId xmlns:a16="http://schemas.microsoft.com/office/drawing/2014/main" id="{A714AF05-42B3-B761-E97B-6D313343579B}"/>
              </a:ext>
            </a:extLst>
          </p:cNvPr>
          <p:cNvSpPr/>
          <p:nvPr/>
        </p:nvSpPr>
        <p:spPr>
          <a:xfrm>
            <a:off x="4248727" y="830386"/>
            <a:ext cx="2894631" cy="7763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Camera capture the object</a:t>
            </a:r>
          </a:p>
        </p:txBody>
      </p:sp>
      <p:sp>
        <p:nvSpPr>
          <p:cNvPr id="6" name="Rectangle 5">
            <a:extLst>
              <a:ext uri="{FF2B5EF4-FFF2-40B4-BE49-F238E27FC236}">
                <a16:creationId xmlns:a16="http://schemas.microsoft.com/office/drawing/2014/main" id="{47BF638D-AE08-5A12-0083-CAE3D49BE0C4}"/>
              </a:ext>
            </a:extLst>
          </p:cNvPr>
          <p:cNvSpPr/>
          <p:nvPr/>
        </p:nvSpPr>
        <p:spPr>
          <a:xfrm>
            <a:off x="3316209" y="1867813"/>
            <a:ext cx="4748646" cy="536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Detection of the object pattern from captured scene</a:t>
            </a:r>
          </a:p>
        </p:txBody>
      </p:sp>
      <p:sp>
        <p:nvSpPr>
          <p:cNvPr id="7" name="Rectangle 6">
            <a:extLst>
              <a:ext uri="{FF2B5EF4-FFF2-40B4-BE49-F238E27FC236}">
                <a16:creationId xmlns:a16="http://schemas.microsoft.com/office/drawing/2014/main" id="{60A1A306-3BCD-AC5C-D100-8C1A773B8210}"/>
              </a:ext>
            </a:extLst>
          </p:cNvPr>
          <p:cNvSpPr/>
          <p:nvPr/>
        </p:nvSpPr>
        <p:spPr>
          <a:xfrm>
            <a:off x="4121243" y="2764150"/>
            <a:ext cx="3149600" cy="536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extraction from object</a:t>
            </a:r>
          </a:p>
        </p:txBody>
      </p:sp>
      <p:sp>
        <p:nvSpPr>
          <p:cNvPr id="8" name="Rectangle 7">
            <a:extLst>
              <a:ext uri="{FF2B5EF4-FFF2-40B4-BE49-F238E27FC236}">
                <a16:creationId xmlns:a16="http://schemas.microsoft.com/office/drawing/2014/main" id="{B20166D1-AF18-0715-4FE6-E475ABD8AA6E}"/>
              </a:ext>
            </a:extLst>
          </p:cNvPr>
          <p:cNvSpPr/>
          <p:nvPr/>
        </p:nvSpPr>
        <p:spPr>
          <a:xfrm>
            <a:off x="4724493" y="3633301"/>
            <a:ext cx="1943099" cy="4160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Object detection</a:t>
            </a:r>
          </a:p>
        </p:txBody>
      </p:sp>
      <p:sp>
        <p:nvSpPr>
          <p:cNvPr id="9" name="Rectangle 8">
            <a:extLst>
              <a:ext uri="{FF2B5EF4-FFF2-40B4-BE49-F238E27FC236}">
                <a16:creationId xmlns:a16="http://schemas.microsoft.com/office/drawing/2014/main" id="{A807FDA4-AA49-1DFE-C574-A03327214681}"/>
              </a:ext>
            </a:extLst>
          </p:cNvPr>
          <p:cNvSpPr/>
          <p:nvPr/>
        </p:nvSpPr>
        <p:spPr>
          <a:xfrm>
            <a:off x="8512097" y="3551513"/>
            <a:ext cx="2296391" cy="579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Cloud storage database</a:t>
            </a:r>
          </a:p>
        </p:txBody>
      </p:sp>
      <p:sp>
        <p:nvSpPr>
          <p:cNvPr id="10" name="Oval 9">
            <a:extLst>
              <a:ext uri="{FF2B5EF4-FFF2-40B4-BE49-F238E27FC236}">
                <a16:creationId xmlns:a16="http://schemas.microsoft.com/office/drawing/2014/main" id="{9DFE7C94-4436-E307-22D2-82058E412DD6}"/>
              </a:ext>
            </a:extLst>
          </p:cNvPr>
          <p:cNvSpPr/>
          <p:nvPr/>
        </p:nvSpPr>
        <p:spPr>
          <a:xfrm>
            <a:off x="3944429" y="5456490"/>
            <a:ext cx="3503227" cy="8223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Producing audio output of the recognized text</a:t>
            </a:r>
          </a:p>
        </p:txBody>
      </p:sp>
      <p:sp>
        <p:nvSpPr>
          <p:cNvPr id="12" name="Flowchart: Decision 11">
            <a:extLst>
              <a:ext uri="{FF2B5EF4-FFF2-40B4-BE49-F238E27FC236}">
                <a16:creationId xmlns:a16="http://schemas.microsoft.com/office/drawing/2014/main" id="{A37C4DA0-FCC3-C65F-2BF2-0222C53B7B83}"/>
              </a:ext>
            </a:extLst>
          </p:cNvPr>
          <p:cNvSpPr/>
          <p:nvPr/>
        </p:nvSpPr>
        <p:spPr>
          <a:xfrm>
            <a:off x="4371779" y="4315453"/>
            <a:ext cx="2648527" cy="924791"/>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Matching?</a:t>
            </a:r>
          </a:p>
        </p:txBody>
      </p:sp>
      <p:cxnSp>
        <p:nvCxnSpPr>
          <p:cNvPr id="14" name="Straight Arrow Connector 13">
            <a:extLst>
              <a:ext uri="{FF2B5EF4-FFF2-40B4-BE49-F238E27FC236}">
                <a16:creationId xmlns:a16="http://schemas.microsoft.com/office/drawing/2014/main" id="{B89002FA-A8FD-574F-33B9-2A605D10B396}"/>
              </a:ext>
            </a:extLst>
          </p:cNvPr>
          <p:cNvCxnSpPr>
            <a:stCxn id="5" idx="4"/>
            <a:endCxn id="6" idx="0"/>
          </p:cNvCxnSpPr>
          <p:nvPr/>
        </p:nvCxnSpPr>
        <p:spPr>
          <a:xfrm flipH="1">
            <a:off x="5690532" y="1606778"/>
            <a:ext cx="5511" cy="261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7AFBC4B-0CC8-8F4F-92F7-D3EE555D99E7}"/>
              </a:ext>
            </a:extLst>
          </p:cNvPr>
          <p:cNvCxnSpPr>
            <a:stCxn id="6" idx="2"/>
          </p:cNvCxnSpPr>
          <p:nvPr/>
        </p:nvCxnSpPr>
        <p:spPr>
          <a:xfrm>
            <a:off x="5690532" y="2404327"/>
            <a:ext cx="5511" cy="414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8D18849-00C7-EFEC-13D0-6F431DEFD2FB}"/>
              </a:ext>
            </a:extLst>
          </p:cNvPr>
          <p:cNvCxnSpPr>
            <a:stCxn id="7" idx="2"/>
            <a:endCxn id="8" idx="0"/>
          </p:cNvCxnSpPr>
          <p:nvPr/>
        </p:nvCxnSpPr>
        <p:spPr>
          <a:xfrm>
            <a:off x="5696043" y="3300664"/>
            <a:ext cx="0" cy="332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EE91763-D904-9E77-B4A1-11FA32D0784B}"/>
              </a:ext>
            </a:extLst>
          </p:cNvPr>
          <p:cNvCxnSpPr>
            <a:stCxn id="8" idx="2"/>
            <a:endCxn id="12" idx="0"/>
          </p:cNvCxnSpPr>
          <p:nvPr/>
        </p:nvCxnSpPr>
        <p:spPr>
          <a:xfrm>
            <a:off x="5696043" y="4049303"/>
            <a:ext cx="0" cy="266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39C609FE-D2DB-46ED-0007-5B563E08B196}"/>
              </a:ext>
            </a:extLst>
          </p:cNvPr>
          <p:cNvCxnSpPr>
            <a:stCxn id="12" idx="2"/>
            <a:endCxn id="10" idx="0"/>
          </p:cNvCxnSpPr>
          <p:nvPr/>
        </p:nvCxnSpPr>
        <p:spPr>
          <a:xfrm>
            <a:off x="5696043" y="5240244"/>
            <a:ext cx="0" cy="216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14CA7EEF-A408-79B6-8C7A-760067D6AAE9}"/>
              </a:ext>
            </a:extLst>
          </p:cNvPr>
          <p:cNvCxnSpPr>
            <a:stCxn id="9" idx="1"/>
            <a:endCxn id="8" idx="3"/>
          </p:cNvCxnSpPr>
          <p:nvPr/>
        </p:nvCxnSpPr>
        <p:spPr>
          <a:xfrm flipH="1">
            <a:off x="6667592" y="3841302"/>
            <a:ext cx="18445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4021A459-F003-E058-1C10-6C58726AAEC8}"/>
              </a:ext>
            </a:extLst>
          </p:cNvPr>
          <p:cNvCxnSpPr>
            <a:stCxn id="12" idx="1"/>
            <a:endCxn id="6" idx="1"/>
          </p:cNvCxnSpPr>
          <p:nvPr/>
        </p:nvCxnSpPr>
        <p:spPr>
          <a:xfrm rot="10800000">
            <a:off x="3316209" y="2136071"/>
            <a:ext cx="1055570" cy="2641779"/>
          </a:xfrm>
          <a:prstGeom prst="bentConnector3">
            <a:avLst>
              <a:gd name="adj1" fmla="val 168537"/>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2AB119BE-87BB-EB69-9826-E017DC16DA86}"/>
              </a:ext>
            </a:extLst>
          </p:cNvPr>
          <p:cNvSpPr txBox="1"/>
          <p:nvPr/>
        </p:nvSpPr>
        <p:spPr>
          <a:xfrm>
            <a:off x="3529883" y="4442916"/>
            <a:ext cx="628221" cy="338554"/>
          </a:xfrm>
          <a:prstGeom prst="rect">
            <a:avLst/>
          </a:prstGeom>
          <a:noFill/>
        </p:spPr>
        <p:txBody>
          <a:bodyPr wrap="square" rtlCol="0">
            <a:spAutoFit/>
          </a:bodyPr>
          <a:lstStyle/>
          <a:p>
            <a:r>
              <a:rPr lang="en-US" sz="1600" dirty="0"/>
              <a:t>NO</a:t>
            </a:r>
          </a:p>
        </p:txBody>
      </p:sp>
      <p:sp>
        <p:nvSpPr>
          <p:cNvPr id="41" name="TextBox 40">
            <a:extLst>
              <a:ext uri="{FF2B5EF4-FFF2-40B4-BE49-F238E27FC236}">
                <a16:creationId xmlns:a16="http://schemas.microsoft.com/office/drawing/2014/main" id="{63716725-7D67-CE5D-AC2A-DC7368E91A55}"/>
              </a:ext>
            </a:extLst>
          </p:cNvPr>
          <p:cNvSpPr txBox="1"/>
          <p:nvPr/>
        </p:nvSpPr>
        <p:spPr>
          <a:xfrm>
            <a:off x="5747111" y="5137062"/>
            <a:ext cx="748847" cy="369332"/>
          </a:xfrm>
          <a:prstGeom prst="rect">
            <a:avLst/>
          </a:prstGeom>
          <a:noFill/>
        </p:spPr>
        <p:txBody>
          <a:bodyPr wrap="square" rtlCol="0">
            <a:spAutoFit/>
          </a:bodyPr>
          <a:lstStyle/>
          <a:p>
            <a:r>
              <a:rPr lang="en-US" dirty="0"/>
              <a:t>YES</a:t>
            </a:r>
          </a:p>
        </p:txBody>
      </p:sp>
    </p:spTree>
    <p:extLst>
      <p:ext uri="{BB962C8B-B14F-4D97-AF65-F5344CB8AC3E}">
        <p14:creationId xmlns:p14="http://schemas.microsoft.com/office/powerpoint/2010/main" val="3537084126"/>
      </p:ext>
    </p:extLst>
  </p:cSld>
  <p:clrMapOvr>
    <a:masterClrMapping/>
  </p:clrMapOvr>
</p:sld>
</file>

<file path=ppt/theme/theme1.xml><?xml version="1.0" encoding="utf-8"?>
<a:theme xmlns:a="http://schemas.openxmlformats.org/drawingml/2006/main" name="Office Them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13503</TotalTime>
  <Words>1174</Words>
  <Application>Microsoft Office PowerPoint</Application>
  <PresentationFormat>Widescreen</PresentationFormat>
  <Paragraphs>135</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Calibri</vt:lpstr>
      <vt:lpstr>Franklin Gothic</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TOOLS REQUIRED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Tania Shah</dc:creator>
  <cp:lastModifiedBy>vivek namaji</cp:lastModifiedBy>
  <cp:revision>1086</cp:revision>
  <dcterms:created xsi:type="dcterms:W3CDTF">2021-12-13T06:27:59Z</dcterms:created>
  <dcterms:modified xsi:type="dcterms:W3CDTF">2024-07-06T09:45:37Z</dcterms:modified>
</cp:coreProperties>
</file>