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Lst>
  <p:sldSz cx="18288000" cy="10287000"/>
  <p:notesSz cx="6858000" cy="9144000"/>
  <p:embeddedFontLst>
    <p:embeddedFont>
      <p:font typeface="Cheddar" panose="020B0604020202020204" charset="0"/>
      <p:regular r:id="rId8"/>
    </p:embeddedFont>
    <p:embeddedFont>
      <p:font typeface="Telegraf" panose="020B0604020202020204" charset="0"/>
      <p:regular r:id="rId9"/>
    </p:embeddedFont>
    <p:embeddedFont>
      <p:font typeface="Telegraf Bold" panose="020B0604020202020204" charset="0"/>
      <p:regular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0" d="100"/>
          <a:sy n="60" d="100"/>
        </p:scale>
        <p:origin x="37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s://www.canva.com/design/DAGDrdB13TA/Udw70jGNv_byBWvUAAY5LQ/edi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EF4F3"/>
        </a:solidFill>
        <a:effectLst/>
      </p:bgPr>
    </p:bg>
    <p:spTree>
      <p:nvGrpSpPr>
        <p:cNvPr id="1" name=""/>
        <p:cNvGrpSpPr/>
        <p:nvPr/>
      </p:nvGrpSpPr>
      <p:grpSpPr>
        <a:xfrm>
          <a:off x="0" y="0"/>
          <a:ext cx="0" cy="0"/>
          <a:chOff x="0" y="0"/>
          <a:chExt cx="0" cy="0"/>
        </a:xfrm>
      </p:grpSpPr>
      <p:sp>
        <p:nvSpPr>
          <p:cNvPr id="2" name="Freeform 2"/>
          <p:cNvSpPr/>
          <p:nvPr/>
        </p:nvSpPr>
        <p:spPr>
          <a:xfrm>
            <a:off x="5338725" y="2584299"/>
            <a:ext cx="1260008" cy="1653948"/>
          </a:xfrm>
          <a:custGeom>
            <a:avLst/>
            <a:gdLst/>
            <a:ahLst/>
            <a:cxnLst/>
            <a:rect l="l" t="t" r="r" b="b"/>
            <a:pathLst>
              <a:path w="1260008" h="1653948">
                <a:moveTo>
                  <a:pt x="0" y="0"/>
                </a:moveTo>
                <a:lnTo>
                  <a:pt x="1260008" y="0"/>
                </a:lnTo>
                <a:lnTo>
                  <a:pt x="1260008" y="1653948"/>
                </a:lnTo>
                <a:lnTo>
                  <a:pt x="0" y="16539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8565002" y="6703463"/>
            <a:ext cx="4550946" cy="905000"/>
            <a:chOff x="0" y="0"/>
            <a:chExt cx="1146356" cy="227964"/>
          </a:xfrm>
        </p:grpSpPr>
        <p:sp>
          <p:nvSpPr>
            <p:cNvPr id="4" name="Freeform 4"/>
            <p:cNvSpPr/>
            <p:nvPr/>
          </p:nvSpPr>
          <p:spPr>
            <a:xfrm>
              <a:off x="0" y="0"/>
              <a:ext cx="1146356" cy="227964"/>
            </a:xfrm>
            <a:custGeom>
              <a:avLst/>
              <a:gdLst/>
              <a:ahLst/>
              <a:cxnLst/>
              <a:rect l="l" t="t" r="r" b="b"/>
              <a:pathLst>
                <a:path w="1146356" h="227964">
                  <a:moveTo>
                    <a:pt x="86760" y="0"/>
                  </a:moveTo>
                  <a:lnTo>
                    <a:pt x="1059596" y="0"/>
                  </a:lnTo>
                  <a:cubicBezTo>
                    <a:pt x="1107512" y="0"/>
                    <a:pt x="1146356" y="38844"/>
                    <a:pt x="1146356" y="86760"/>
                  </a:cubicBezTo>
                  <a:lnTo>
                    <a:pt x="1146356" y="141205"/>
                  </a:lnTo>
                  <a:cubicBezTo>
                    <a:pt x="1146356" y="164215"/>
                    <a:pt x="1137215" y="186282"/>
                    <a:pt x="1120945" y="202553"/>
                  </a:cubicBezTo>
                  <a:cubicBezTo>
                    <a:pt x="1104674" y="218823"/>
                    <a:pt x="1082606" y="227964"/>
                    <a:pt x="1059596" y="227964"/>
                  </a:cubicBezTo>
                  <a:lnTo>
                    <a:pt x="86760" y="227964"/>
                  </a:lnTo>
                  <a:cubicBezTo>
                    <a:pt x="38844" y="227964"/>
                    <a:pt x="0" y="189121"/>
                    <a:pt x="0" y="141205"/>
                  </a:cubicBezTo>
                  <a:lnTo>
                    <a:pt x="0" y="86760"/>
                  </a:lnTo>
                  <a:cubicBezTo>
                    <a:pt x="0" y="38844"/>
                    <a:pt x="38844" y="0"/>
                    <a:pt x="86760" y="0"/>
                  </a:cubicBezTo>
                  <a:close/>
                </a:path>
              </a:pathLst>
            </a:custGeom>
            <a:solidFill>
              <a:srgbClr val="02B676"/>
            </a:solidFill>
          </p:spPr>
        </p:sp>
        <p:sp>
          <p:nvSpPr>
            <p:cNvPr id="5" name="TextBox 5"/>
            <p:cNvSpPr txBox="1"/>
            <p:nvPr/>
          </p:nvSpPr>
          <p:spPr>
            <a:xfrm>
              <a:off x="0" y="-95250"/>
              <a:ext cx="1146356" cy="323214"/>
            </a:xfrm>
            <a:prstGeom prst="rect">
              <a:avLst/>
            </a:prstGeom>
          </p:spPr>
          <p:txBody>
            <a:bodyPr lIns="50800" tIns="50800" rIns="50800" bIns="50800" rtlCol="0" anchor="ctr"/>
            <a:lstStyle/>
            <a:p>
              <a:pPr algn="ctr">
                <a:lnSpc>
                  <a:spcPts val="4199"/>
                </a:lnSpc>
                <a:spcBef>
                  <a:spcPct val="0"/>
                </a:spcBef>
              </a:pPr>
              <a:r>
                <a:rPr lang="en-US" sz="2999">
                  <a:solidFill>
                    <a:srgbClr val="FFFFFF"/>
                  </a:solidFill>
                  <a:latin typeface="Telegraf Bold"/>
                </a:rPr>
                <a:t>PRESENTED BY:</a:t>
              </a:r>
            </a:p>
          </p:txBody>
        </p:sp>
      </p:grpSp>
      <p:grpSp>
        <p:nvGrpSpPr>
          <p:cNvPr id="6" name="Group 6"/>
          <p:cNvGrpSpPr/>
          <p:nvPr/>
        </p:nvGrpSpPr>
        <p:grpSpPr>
          <a:xfrm>
            <a:off x="8565002" y="7757399"/>
            <a:ext cx="4550946" cy="905000"/>
            <a:chOff x="0" y="0"/>
            <a:chExt cx="1146356" cy="227964"/>
          </a:xfrm>
        </p:grpSpPr>
        <p:sp>
          <p:nvSpPr>
            <p:cNvPr id="7" name="Freeform 7"/>
            <p:cNvSpPr/>
            <p:nvPr/>
          </p:nvSpPr>
          <p:spPr>
            <a:xfrm>
              <a:off x="0" y="0"/>
              <a:ext cx="1146356" cy="227964"/>
            </a:xfrm>
            <a:custGeom>
              <a:avLst/>
              <a:gdLst/>
              <a:ahLst/>
              <a:cxnLst/>
              <a:rect l="l" t="t" r="r" b="b"/>
              <a:pathLst>
                <a:path w="1146356" h="227964">
                  <a:moveTo>
                    <a:pt x="86760" y="0"/>
                  </a:moveTo>
                  <a:lnTo>
                    <a:pt x="1059596" y="0"/>
                  </a:lnTo>
                  <a:cubicBezTo>
                    <a:pt x="1107512" y="0"/>
                    <a:pt x="1146356" y="38844"/>
                    <a:pt x="1146356" y="86760"/>
                  </a:cubicBezTo>
                  <a:lnTo>
                    <a:pt x="1146356" y="141205"/>
                  </a:lnTo>
                  <a:cubicBezTo>
                    <a:pt x="1146356" y="164215"/>
                    <a:pt x="1137215" y="186282"/>
                    <a:pt x="1120945" y="202553"/>
                  </a:cubicBezTo>
                  <a:cubicBezTo>
                    <a:pt x="1104674" y="218823"/>
                    <a:pt x="1082606" y="227964"/>
                    <a:pt x="1059596" y="227964"/>
                  </a:cubicBezTo>
                  <a:lnTo>
                    <a:pt x="86760" y="227964"/>
                  </a:lnTo>
                  <a:cubicBezTo>
                    <a:pt x="38844" y="227964"/>
                    <a:pt x="0" y="189121"/>
                    <a:pt x="0" y="141205"/>
                  </a:cubicBezTo>
                  <a:lnTo>
                    <a:pt x="0" y="86760"/>
                  </a:lnTo>
                  <a:cubicBezTo>
                    <a:pt x="0" y="38844"/>
                    <a:pt x="38844" y="0"/>
                    <a:pt x="86760" y="0"/>
                  </a:cubicBezTo>
                  <a:close/>
                </a:path>
              </a:pathLst>
            </a:custGeom>
            <a:solidFill>
              <a:srgbClr val="F7562B"/>
            </a:solidFill>
          </p:spPr>
        </p:sp>
        <p:sp>
          <p:nvSpPr>
            <p:cNvPr id="8" name="TextBox 8"/>
            <p:cNvSpPr txBox="1"/>
            <p:nvPr/>
          </p:nvSpPr>
          <p:spPr>
            <a:xfrm>
              <a:off x="0" y="-95250"/>
              <a:ext cx="1146356" cy="323214"/>
            </a:xfrm>
            <a:prstGeom prst="rect">
              <a:avLst/>
            </a:prstGeom>
          </p:spPr>
          <p:txBody>
            <a:bodyPr lIns="50800" tIns="50800" rIns="50800" bIns="50800" rtlCol="0" anchor="ctr"/>
            <a:lstStyle/>
            <a:p>
              <a:pPr algn="ctr">
                <a:lnSpc>
                  <a:spcPts val="4199"/>
                </a:lnSpc>
                <a:spcBef>
                  <a:spcPct val="0"/>
                </a:spcBef>
              </a:pPr>
              <a:r>
                <a:rPr lang="en-US" sz="2999">
                  <a:solidFill>
                    <a:srgbClr val="FFFFFF"/>
                  </a:solidFill>
                  <a:latin typeface="Telegraf Bold"/>
                </a:rPr>
                <a:t>G-28A</a:t>
              </a:r>
            </a:p>
          </p:txBody>
        </p:sp>
      </p:grpSp>
      <p:sp>
        <p:nvSpPr>
          <p:cNvPr id="9" name="TextBox 9"/>
          <p:cNvSpPr txBox="1"/>
          <p:nvPr/>
        </p:nvSpPr>
        <p:spPr>
          <a:xfrm>
            <a:off x="8565002" y="1427214"/>
            <a:ext cx="8694298" cy="1428749"/>
          </a:xfrm>
          <a:prstGeom prst="rect">
            <a:avLst/>
          </a:prstGeom>
        </p:spPr>
        <p:txBody>
          <a:bodyPr lIns="0" tIns="0" rIns="0" bIns="0" rtlCol="0" anchor="t">
            <a:spAutoFit/>
          </a:bodyPr>
          <a:lstStyle/>
          <a:p>
            <a:pPr>
              <a:lnSpc>
                <a:spcPts val="8999"/>
              </a:lnSpc>
            </a:pPr>
            <a:r>
              <a:rPr lang="en-US" sz="9999">
                <a:solidFill>
                  <a:srgbClr val="290606"/>
                </a:solidFill>
                <a:latin typeface="Cheddar"/>
              </a:rPr>
              <a:t>DOCBOT</a:t>
            </a:r>
          </a:p>
        </p:txBody>
      </p:sp>
      <p:sp>
        <p:nvSpPr>
          <p:cNvPr id="10" name="TextBox 10"/>
          <p:cNvSpPr txBox="1"/>
          <p:nvPr/>
        </p:nvSpPr>
        <p:spPr>
          <a:xfrm>
            <a:off x="8565002" y="3439848"/>
            <a:ext cx="9744931" cy="1117545"/>
          </a:xfrm>
          <a:prstGeom prst="rect">
            <a:avLst/>
          </a:prstGeom>
        </p:spPr>
        <p:txBody>
          <a:bodyPr lIns="0" tIns="0" rIns="0" bIns="0" rtlCol="0" anchor="t">
            <a:spAutoFit/>
          </a:bodyPr>
          <a:lstStyle/>
          <a:p>
            <a:pPr>
              <a:lnSpc>
                <a:spcPts val="4149"/>
              </a:lnSpc>
            </a:pPr>
            <a:r>
              <a:rPr lang="en-US" sz="4149">
                <a:solidFill>
                  <a:srgbClr val="211C2D"/>
                </a:solidFill>
                <a:latin typeface="Telegraf Bold"/>
              </a:rPr>
              <a:t>A CHATBOT BASED </a:t>
            </a:r>
          </a:p>
          <a:p>
            <a:pPr>
              <a:lnSpc>
                <a:spcPts val="4149"/>
              </a:lnSpc>
            </a:pPr>
            <a:r>
              <a:rPr lang="en-US" sz="4149">
                <a:solidFill>
                  <a:srgbClr val="211C2D"/>
                </a:solidFill>
                <a:latin typeface="Telegraf Bold"/>
              </a:rPr>
              <a:t>DOCUMENT ASSISTANCE SYSTEM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EF4F3"/>
        </a:solidFill>
        <a:effectLst/>
      </p:bgPr>
    </p:bg>
    <p:spTree>
      <p:nvGrpSpPr>
        <p:cNvPr id="1" name=""/>
        <p:cNvGrpSpPr/>
        <p:nvPr/>
      </p:nvGrpSpPr>
      <p:grpSpPr>
        <a:xfrm>
          <a:off x="0" y="0"/>
          <a:ext cx="0" cy="0"/>
          <a:chOff x="0" y="0"/>
          <a:chExt cx="0" cy="0"/>
        </a:xfrm>
      </p:grpSpPr>
      <p:sp>
        <p:nvSpPr>
          <p:cNvPr id="2" name="AutoShape 2"/>
          <p:cNvSpPr/>
          <p:nvPr/>
        </p:nvSpPr>
        <p:spPr>
          <a:xfrm>
            <a:off x="-886757" y="3454747"/>
            <a:ext cx="20061513" cy="0"/>
          </a:xfrm>
          <a:prstGeom prst="line">
            <a:avLst/>
          </a:prstGeom>
          <a:ln w="28575" cap="flat">
            <a:solidFill>
              <a:srgbClr val="02B676"/>
            </a:solidFill>
            <a:prstDash val="solid"/>
            <a:headEnd type="none" w="sm" len="sm"/>
            <a:tailEnd type="none" w="sm" len="sm"/>
          </a:ln>
        </p:spPr>
      </p:sp>
      <p:sp>
        <p:nvSpPr>
          <p:cNvPr id="3" name="TextBox 3"/>
          <p:cNvSpPr txBox="1"/>
          <p:nvPr/>
        </p:nvSpPr>
        <p:spPr>
          <a:xfrm>
            <a:off x="1028700" y="1028700"/>
            <a:ext cx="6062403" cy="1530743"/>
          </a:xfrm>
          <a:prstGeom prst="rect">
            <a:avLst/>
          </a:prstGeom>
        </p:spPr>
        <p:txBody>
          <a:bodyPr lIns="0" tIns="0" rIns="0" bIns="0" rtlCol="0" anchor="t">
            <a:spAutoFit/>
          </a:bodyPr>
          <a:lstStyle/>
          <a:p>
            <a:pPr>
              <a:lnSpc>
                <a:spcPts val="10074"/>
              </a:lnSpc>
            </a:pPr>
            <a:r>
              <a:rPr lang="en-US" sz="10074" spc="493">
                <a:solidFill>
                  <a:srgbClr val="290606"/>
                </a:solidFill>
                <a:latin typeface="Cheddar"/>
              </a:rPr>
              <a:t>PIPELINE</a:t>
            </a:r>
          </a:p>
        </p:txBody>
      </p:sp>
      <p:sp>
        <p:nvSpPr>
          <p:cNvPr id="4" name="TextBox 4"/>
          <p:cNvSpPr txBox="1"/>
          <p:nvPr/>
        </p:nvSpPr>
        <p:spPr>
          <a:xfrm>
            <a:off x="573953" y="4037880"/>
            <a:ext cx="3232519" cy="1318514"/>
          </a:xfrm>
          <a:prstGeom prst="rect">
            <a:avLst/>
          </a:prstGeom>
        </p:spPr>
        <p:txBody>
          <a:bodyPr lIns="0" tIns="0" rIns="0" bIns="0" rtlCol="0" anchor="t">
            <a:spAutoFit/>
          </a:bodyPr>
          <a:lstStyle/>
          <a:p>
            <a:pPr>
              <a:lnSpc>
                <a:spcPts val="4737"/>
              </a:lnSpc>
            </a:pPr>
            <a:r>
              <a:rPr lang="en-US" sz="4599">
                <a:solidFill>
                  <a:srgbClr val="290606"/>
                </a:solidFill>
                <a:latin typeface="Cheddar"/>
              </a:rPr>
              <a:t>TExT PreprocessIng</a:t>
            </a:r>
          </a:p>
        </p:txBody>
      </p:sp>
      <p:sp>
        <p:nvSpPr>
          <p:cNvPr id="5" name="TextBox 5"/>
          <p:cNvSpPr txBox="1"/>
          <p:nvPr/>
        </p:nvSpPr>
        <p:spPr>
          <a:xfrm>
            <a:off x="4327406" y="4037880"/>
            <a:ext cx="3205354" cy="1318514"/>
          </a:xfrm>
          <a:prstGeom prst="rect">
            <a:avLst/>
          </a:prstGeom>
        </p:spPr>
        <p:txBody>
          <a:bodyPr lIns="0" tIns="0" rIns="0" bIns="0" rtlCol="0" anchor="t">
            <a:spAutoFit/>
          </a:bodyPr>
          <a:lstStyle/>
          <a:p>
            <a:pPr>
              <a:lnSpc>
                <a:spcPts val="4737"/>
              </a:lnSpc>
            </a:pPr>
            <a:r>
              <a:rPr lang="en-US" sz="4599">
                <a:solidFill>
                  <a:srgbClr val="290606"/>
                </a:solidFill>
                <a:latin typeface="Cheddar"/>
              </a:rPr>
              <a:t>Image preprocEssING</a:t>
            </a:r>
          </a:p>
        </p:txBody>
      </p:sp>
      <p:sp>
        <p:nvSpPr>
          <p:cNvPr id="6" name="TextBox 6"/>
          <p:cNvSpPr txBox="1"/>
          <p:nvPr/>
        </p:nvSpPr>
        <p:spPr>
          <a:xfrm>
            <a:off x="8056635" y="4037880"/>
            <a:ext cx="2759565" cy="1318514"/>
          </a:xfrm>
          <a:prstGeom prst="rect">
            <a:avLst/>
          </a:prstGeom>
        </p:spPr>
        <p:txBody>
          <a:bodyPr lIns="0" tIns="0" rIns="0" bIns="0" rtlCol="0" anchor="t">
            <a:spAutoFit/>
          </a:bodyPr>
          <a:lstStyle/>
          <a:p>
            <a:pPr>
              <a:lnSpc>
                <a:spcPts val="4737"/>
              </a:lnSpc>
            </a:pPr>
            <a:r>
              <a:rPr lang="en-US" sz="4599">
                <a:solidFill>
                  <a:srgbClr val="290606"/>
                </a:solidFill>
                <a:latin typeface="Cheddar"/>
              </a:rPr>
              <a:t>GenerAtIng Responses</a:t>
            </a:r>
          </a:p>
        </p:txBody>
      </p:sp>
      <p:sp>
        <p:nvSpPr>
          <p:cNvPr id="7" name="TextBox 7"/>
          <p:cNvSpPr txBox="1"/>
          <p:nvPr/>
        </p:nvSpPr>
        <p:spPr>
          <a:xfrm>
            <a:off x="4327406" y="5518319"/>
            <a:ext cx="2763697" cy="3895725"/>
          </a:xfrm>
          <a:prstGeom prst="rect">
            <a:avLst/>
          </a:prstGeom>
        </p:spPr>
        <p:txBody>
          <a:bodyPr lIns="0" tIns="0" rIns="0" bIns="0" rtlCol="0" anchor="t">
            <a:spAutoFit/>
          </a:bodyPr>
          <a:lstStyle/>
          <a:p>
            <a:pPr>
              <a:lnSpc>
                <a:spcPts val="3899"/>
              </a:lnSpc>
            </a:pPr>
            <a:r>
              <a:rPr lang="en-US" sz="2499">
                <a:solidFill>
                  <a:srgbClr val="290606"/>
                </a:solidFill>
                <a:latin typeface="Telegraf"/>
              </a:rPr>
              <a:t>Leverage custom-trained YOLO v5 model for efficient extraction of images along with corresponding captions located below each image.</a:t>
            </a:r>
          </a:p>
        </p:txBody>
      </p:sp>
      <p:sp>
        <p:nvSpPr>
          <p:cNvPr id="8" name="TextBox 8"/>
          <p:cNvSpPr txBox="1"/>
          <p:nvPr/>
        </p:nvSpPr>
        <p:spPr>
          <a:xfrm>
            <a:off x="8056635" y="5520689"/>
            <a:ext cx="2647952" cy="4381501"/>
          </a:xfrm>
          <a:prstGeom prst="rect">
            <a:avLst/>
          </a:prstGeom>
        </p:spPr>
        <p:txBody>
          <a:bodyPr lIns="0" tIns="0" rIns="0" bIns="0" rtlCol="0" anchor="t">
            <a:spAutoFit/>
          </a:bodyPr>
          <a:lstStyle/>
          <a:p>
            <a:pPr>
              <a:lnSpc>
                <a:spcPts val="3899"/>
              </a:lnSpc>
            </a:pPr>
            <a:r>
              <a:rPr lang="en-US" sz="2499">
                <a:solidFill>
                  <a:srgbClr val="290606"/>
                </a:solidFill>
                <a:latin typeface="Telegraf"/>
              </a:rPr>
              <a:t>Use the GPT 3.5 Turbo API to generate responses along with page numbers based on the query recieved from the user.</a:t>
            </a:r>
          </a:p>
        </p:txBody>
      </p:sp>
      <p:sp>
        <p:nvSpPr>
          <p:cNvPr id="9" name="TextBox 9"/>
          <p:cNvSpPr txBox="1"/>
          <p:nvPr/>
        </p:nvSpPr>
        <p:spPr>
          <a:xfrm>
            <a:off x="573953" y="5520689"/>
            <a:ext cx="3229713" cy="4381501"/>
          </a:xfrm>
          <a:prstGeom prst="rect">
            <a:avLst/>
          </a:prstGeom>
        </p:spPr>
        <p:txBody>
          <a:bodyPr lIns="0" tIns="0" rIns="0" bIns="0" rtlCol="0" anchor="t">
            <a:spAutoFit/>
          </a:bodyPr>
          <a:lstStyle/>
          <a:p>
            <a:pPr>
              <a:lnSpc>
                <a:spcPts val="3899"/>
              </a:lnSpc>
            </a:pPr>
            <a:r>
              <a:rPr lang="en-US" sz="2499">
                <a:solidFill>
                  <a:srgbClr val="290606"/>
                </a:solidFill>
                <a:latin typeface="Telegraf"/>
              </a:rPr>
              <a:t>Utilize the PyPDF2 module to extract page wise text content from PDF file and split extracted text into smaller chunks based on the defined parameters for further analysis.</a:t>
            </a:r>
          </a:p>
        </p:txBody>
      </p:sp>
      <p:sp>
        <p:nvSpPr>
          <p:cNvPr id="10" name="TextBox 10"/>
          <p:cNvSpPr txBox="1"/>
          <p:nvPr/>
        </p:nvSpPr>
        <p:spPr>
          <a:xfrm>
            <a:off x="11340075" y="4037880"/>
            <a:ext cx="2432136" cy="1318514"/>
          </a:xfrm>
          <a:prstGeom prst="rect">
            <a:avLst/>
          </a:prstGeom>
        </p:spPr>
        <p:txBody>
          <a:bodyPr lIns="0" tIns="0" rIns="0" bIns="0" rtlCol="0" anchor="t">
            <a:spAutoFit/>
          </a:bodyPr>
          <a:lstStyle/>
          <a:p>
            <a:pPr>
              <a:lnSpc>
                <a:spcPts val="4737"/>
              </a:lnSpc>
            </a:pPr>
            <a:r>
              <a:rPr lang="en-US" sz="4599">
                <a:solidFill>
                  <a:srgbClr val="290606"/>
                </a:solidFill>
                <a:latin typeface="Cheddar"/>
              </a:rPr>
              <a:t>Image captIONING</a:t>
            </a:r>
          </a:p>
        </p:txBody>
      </p:sp>
      <p:sp>
        <p:nvSpPr>
          <p:cNvPr id="11" name="TextBox 11"/>
          <p:cNvSpPr txBox="1"/>
          <p:nvPr/>
        </p:nvSpPr>
        <p:spPr>
          <a:xfrm>
            <a:off x="11340075" y="5518318"/>
            <a:ext cx="3146780" cy="3895726"/>
          </a:xfrm>
          <a:prstGeom prst="rect">
            <a:avLst/>
          </a:prstGeom>
        </p:spPr>
        <p:txBody>
          <a:bodyPr lIns="0" tIns="0" rIns="0" bIns="0" rtlCol="0" anchor="t">
            <a:spAutoFit/>
          </a:bodyPr>
          <a:lstStyle/>
          <a:p>
            <a:pPr>
              <a:lnSpc>
                <a:spcPts val="3899"/>
              </a:lnSpc>
            </a:pPr>
            <a:r>
              <a:rPr lang="en-US" sz="2499">
                <a:solidFill>
                  <a:srgbClr val="290606"/>
                </a:solidFill>
                <a:latin typeface="Telegraf"/>
              </a:rPr>
              <a:t>Use the Google Gemini Vision API to caption the images and use cosine similarity to match the images from the nearby pages with user prompt.</a:t>
            </a:r>
          </a:p>
        </p:txBody>
      </p:sp>
      <p:sp>
        <p:nvSpPr>
          <p:cNvPr id="12" name="TextBox 12"/>
          <p:cNvSpPr txBox="1"/>
          <p:nvPr/>
        </p:nvSpPr>
        <p:spPr>
          <a:xfrm>
            <a:off x="14571335" y="4037880"/>
            <a:ext cx="3319207" cy="1318514"/>
          </a:xfrm>
          <a:prstGeom prst="rect">
            <a:avLst/>
          </a:prstGeom>
        </p:spPr>
        <p:txBody>
          <a:bodyPr lIns="0" tIns="0" rIns="0" bIns="0" rtlCol="0" anchor="t">
            <a:spAutoFit/>
          </a:bodyPr>
          <a:lstStyle/>
          <a:p>
            <a:pPr>
              <a:lnSpc>
                <a:spcPts val="4737"/>
              </a:lnSpc>
            </a:pPr>
            <a:r>
              <a:rPr lang="en-US" sz="4599">
                <a:solidFill>
                  <a:srgbClr val="290606"/>
                </a:solidFill>
                <a:latin typeface="Cheddar"/>
              </a:rPr>
              <a:t>deployment on StreamlIT</a:t>
            </a:r>
          </a:p>
        </p:txBody>
      </p:sp>
      <p:sp>
        <p:nvSpPr>
          <p:cNvPr id="13" name="TextBox 13"/>
          <p:cNvSpPr txBox="1"/>
          <p:nvPr/>
        </p:nvSpPr>
        <p:spPr>
          <a:xfrm>
            <a:off x="14571335" y="5442119"/>
            <a:ext cx="3490094" cy="3409951"/>
          </a:xfrm>
          <a:prstGeom prst="rect">
            <a:avLst/>
          </a:prstGeom>
        </p:spPr>
        <p:txBody>
          <a:bodyPr lIns="0" tIns="0" rIns="0" bIns="0" rtlCol="0" anchor="t">
            <a:spAutoFit/>
          </a:bodyPr>
          <a:lstStyle/>
          <a:p>
            <a:pPr>
              <a:lnSpc>
                <a:spcPts val="3899"/>
              </a:lnSpc>
            </a:pPr>
            <a:r>
              <a:rPr lang="en-US" sz="2499">
                <a:solidFill>
                  <a:srgbClr val="290606"/>
                </a:solidFill>
                <a:latin typeface="Telegraf"/>
              </a:rPr>
              <a:t>Use the user-friendly Streamlit interface to deploy the final model, which has a basic chatbot interface relevant to the problem statement.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EF4F3"/>
        </a:solidFill>
        <a:effectLst/>
      </p:bgPr>
    </p:bg>
    <p:spTree>
      <p:nvGrpSpPr>
        <p:cNvPr id="1" name=""/>
        <p:cNvGrpSpPr/>
        <p:nvPr/>
      </p:nvGrpSpPr>
      <p:grpSpPr>
        <a:xfrm>
          <a:off x="0" y="0"/>
          <a:ext cx="0" cy="0"/>
          <a:chOff x="0" y="0"/>
          <a:chExt cx="0" cy="0"/>
        </a:xfrm>
      </p:grpSpPr>
      <p:grpSp>
        <p:nvGrpSpPr>
          <p:cNvPr id="2" name="Group 2"/>
          <p:cNvGrpSpPr/>
          <p:nvPr/>
        </p:nvGrpSpPr>
        <p:grpSpPr>
          <a:xfrm>
            <a:off x="-388625" y="5221973"/>
            <a:ext cx="19065250" cy="4036327"/>
            <a:chOff x="0" y="0"/>
            <a:chExt cx="5021300" cy="1063065"/>
          </a:xfrm>
        </p:grpSpPr>
        <p:sp>
          <p:nvSpPr>
            <p:cNvPr id="3" name="Freeform 3"/>
            <p:cNvSpPr/>
            <p:nvPr/>
          </p:nvSpPr>
          <p:spPr>
            <a:xfrm>
              <a:off x="0" y="0"/>
              <a:ext cx="5021300" cy="1063065"/>
            </a:xfrm>
            <a:custGeom>
              <a:avLst/>
              <a:gdLst/>
              <a:ahLst/>
              <a:cxnLst/>
              <a:rect l="l" t="t" r="r" b="b"/>
              <a:pathLst>
                <a:path w="5021300" h="1063065">
                  <a:moveTo>
                    <a:pt x="8121" y="0"/>
                  </a:moveTo>
                  <a:lnTo>
                    <a:pt x="5013179" y="0"/>
                  </a:lnTo>
                  <a:cubicBezTo>
                    <a:pt x="5015333" y="0"/>
                    <a:pt x="5017399" y="856"/>
                    <a:pt x="5018922" y="2379"/>
                  </a:cubicBezTo>
                  <a:cubicBezTo>
                    <a:pt x="5020445" y="3902"/>
                    <a:pt x="5021300" y="5968"/>
                    <a:pt x="5021300" y="8121"/>
                  </a:cubicBezTo>
                  <a:lnTo>
                    <a:pt x="5021300" y="1054944"/>
                  </a:lnTo>
                  <a:cubicBezTo>
                    <a:pt x="5021300" y="1057098"/>
                    <a:pt x="5020445" y="1059164"/>
                    <a:pt x="5018922" y="1060687"/>
                  </a:cubicBezTo>
                  <a:cubicBezTo>
                    <a:pt x="5017399" y="1062210"/>
                    <a:pt x="5015333" y="1063065"/>
                    <a:pt x="5013179" y="1063065"/>
                  </a:cubicBezTo>
                  <a:lnTo>
                    <a:pt x="8121" y="1063065"/>
                  </a:lnTo>
                  <a:cubicBezTo>
                    <a:pt x="5968" y="1063065"/>
                    <a:pt x="3902" y="1062210"/>
                    <a:pt x="2379" y="1060687"/>
                  </a:cubicBezTo>
                  <a:cubicBezTo>
                    <a:pt x="856" y="1059164"/>
                    <a:pt x="0" y="1057098"/>
                    <a:pt x="0" y="1054944"/>
                  </a:cubicBezTo>
                  <a:lnTo>
                    <a:pt x="0" y="8121"/>
                  </a:lnTo>
                  <a:cubicBezTo>
                    <a:pt x="0" y="5968"/>
                    <a:pt x="856" y="3902"/>
                    <a:pt x="2379" y="2379"/>
                  </a:cubicBezTo>
                  <a:cubicBezTo>
                    <a:pt x="3902" y="856"/>
                    <a:pt x="5968" y="0"/>
                    <a:pt x="8121" y="0"/>
                  </a:cubicBezTo>
                  <a:close/>
                </a:path>
              </a:pathLst>
            </a:custGeom>
            <a:solidFill>
              <a:srgbClr val="02B676">
                <a:alpha val="14902"/>
              </a:srgbClr>
            </a:solidFill>
          </p:spPr>
        </p:sp>
        <p:sp>
          <p:nvSpPr>
            <p:cNvPr id="4" name="TextBox 4"/>
            <p:cNvSpPr txBox="1"/>
            <p:nvPr/>
          </p:nvSpPr>
          <p:spPr>
            <a:xfrm>
              <a:off x="0" y="-9525"/>
              <a:ext cx="5021300" cy="1072590"/>
            </a:xfrm>
            <a:prstGeom prst="rect">
              <a:avLst/>
            </a:prstGeom>
          </p:spPr>
          <p:txBody>
            <a:bodyPr lIns="50800" tIns="50800" rIns="50800" bIns="50800" rtlCol="0" anchor="ctr"/>
            <a:lstStyle/>
            <a:p>
              <a:pPr algn="ctr">
                <a:lnSpc>
                  <a:spcPts val="2266"/>
                </a:lnSpc>
              </a:pPr>
              <a:endParaRPr/>
            </a:p>
            <a:p>
              <a:pPr algn="ctr">
                <a:lnSpc>
                  <a:spcPts val="2266"/>
                </a:lnSpc>
              </a:pPr>
              <a:endParaRPr/>
            </a:p>
          </p:txBody>
        </p:sp>
      </p:grpSp>
      <p:grpSp>
        <p:nvGrpSpPr>
          <p:cNvPr id="5" name="Group 5"/>
          <p:cNvGrpSpPr/>
          <p:nvPr/>
        </p:nvGrpSpPr>
        <p:grpSpPr>
          <a:xfrm>
            <a:off x="1075179" y="2402360"/>
            <a:ext cx="3051175" cy="3051175"/>
            <a:chOff x="0" y="0"/>
            <a:chExt cx="812800" cy="812800"/>
          </a:xfrm>
        </p:grpSpPr>
        <p:sp>
          <p:nvSpPr>
            <p:cNvPr id="6" name="Freeform 6"/>
            <p:cNvSpPr/>
            <p:nvPr/>
          </p:nvSpPr>
          <p:spPr>
            <a:xfrm>
              <a:off x="0" y="0"/>
              <a:ext cx="812800" cy="812800"/>
            </a:xfrm>
            <a:custGeom>
              <a:avLst/>
              <a:gdLst/>
              <a:ahLst/>
              <a:cxnLst/>
              <a:rect l="l" t="t" r="r" b="b"/>
              <a:pathLst>
                <a:path w="812800" h="812800">
                  <a:moveTo>
                    <a:pt x="58359" y="0"/>
                  </a:moveTo>
                  <a:lnTo>
                    <a:pt x="754441" y="0"/>
                  </a:lnTo>
                  <a:cubicBezTo>
                    <a:pt x="786672" y="0"/>
                    <a:pt x="812800" y="26128"/>
                    <a:pt x="812800" y="58359"/>
                  </a:cubicBezTo>
                  <a:lnTo>
                    <a:pt x="812800" y="754441"/>
                  </a:lnTo>
                  <a:cubicBezTo>
                    <a:pt x="812800" y="786672"/>
                    <a:pt x="786672" y="812800"/>
                    <a:pt x="754441" y="812800"/>
                  </a:cubicBezTo>
                  <a:lnTo>
                    <a:pt x="58359" y="812800"/>
                  </a:lnTo>
                  <a:cubicBezTo>
                    <a:pt x="26128" y="812800"/>
                    <a:pt x="0" y="786672"/>
                    <a:pt x="0" y="754441"/>
                  </a:cubicBezTo>
                  <a:lnTo>
                    <a:pt x="0" y="58359"/>
                  </a:lnTo>
                  <a:cubicBezTo>
                    <a:pt x="0" y="26128"/>
                    <a:pt x="26128" y="0"/>
                    <a:pt x="58359" y="0"/>
                  </a:cubicBezTo>
                  <a:close/>
                </a:path>
              </a:pathLst>
            </a:custGeom>
            <a:blipFill>
              <a:blip r:embed="rId2"/>
              <a:stretch>
                <a:fillRect l="-5681" r="-5681"/>
              </a:stretch>
            </a:blipFill>
          </p:spPr>
        </p:sp>
      </p:grpSp>
      <p:grpSp>
        <p:nvGrpSpPr>
          <p:cNvPr id="7" name="Group 7"/>
          <p:cNvGrpSpPr/>
          <p:nvPr/>
        </p:nvGrpSpPr>
        <p:grpSpPr>
          <a:xfrm>
            <a:off x="5501268" y="2402360"/>
            <a:ext cx="3051175" cy="3051175"/>
            <a:chOff x="0" y="0"/>
            <a:chExt cx="812800" cy="812800"/>
          </a:xfrm>
        </p:grpSpPr>
        <p:sp>
          <p:nvSpPr>
            <p:cNvPr id="8" name="Freeform 8"/>
            <p:cNvSpPr/>
            <p:nvPr/>
          </p:nvSpPr>
          <p:spPr>
            <a:xfrm>
              <a:off x="0" y="0"/>
              <a:ext cx="812800" cy="812800"/>
            </a:xfrm>
            <a:custGeom>
              <a:avLst/>
              <a:gdLst/>
              <a:ahLst/>
              <a:cxnLst/>
              <a:rect l="l" t="t" r="r" b="b"/>
              <a:pathLst>
                <a:path w="812800" h="812800">
                  <a:moveTo>
                    <a:pt x="58359" y="0"/>
                  </a:moveTo>
                  <a:lnTo>
                    <a:pt x="754441" y="0"/>
                  </a:lnTo>
                  <a:cubicBezTo>
                    <a:pt x="786672" y="0"/>
                    <a:pt x="812800" y="26128"/>
                    <a:pt x="812800" y="58359"/>
                  </a:cubicBezTo>
                  <a:lnTo>
                    <a:pt x="812800" y="754441"/>
                  </a:lnTo>
                  <a:cubicBezTo>
                    <a:pt x="812800" y="786672"/>
                    <a:pt x="786672" y="812800"/>
                    <a:pt x="754441" y="812800"/>
                  </a:cubicBezTo>
                  <a:lnTo>
                    <a:pt x="58359" y="812800"/>
                  </a:lnTo>
                  <a:cubicBezTo>
                    <a:pt x="26128" y="812800"/>
                    <a:pt x="0" y="786672"/>
                    <a:pt x="0" y="754441"/>
                  </a:cubicBezTo>
                  <a:lnTo>
                    <a:pt x="0" y="58359"/>
                  </a:lnTo>
                  <a:cubicBezTo>
                    <a:pt x="0" y="26128"/>
                    <a:pt x="26128" y="0"/>
                    <a:pt x="58359" y="0"/>
                  </a:cubicBezTo>
                  <a:close/>
                </a:path>
              </a:pathLst>
            </a:custGeom>
            <a:blipFill>
              <a:blip r:embed="rId3"/>
              <a:stretch>
                <a:fillRect l="-45693" r="-45693"/>
              </a:stretch>
            </a:blipFill>
          </p:spPr>
        </p:sp>
      </p:grpSp>
      <p:grpSp>
        <p:nvGrpSpPr>
          <p:cNvPr id="9" name="Group 9"/>
          <p:cNvGrpSpPr/>
          <p:nvPr/>
        </p:nvGrpSpPr>
        <p:grpSpPr>
          <a:xfrm>
            <a:off x="9900210" y="2402360"/>
            <a:ext cx="3051175" cy="3051175"/>
            <a:chOff x="0" y="0"/>
            <a:chExt cx="812800" cy="812800"/>
          </a:xfrm>
        </p:grpSpPr>
        <p:sp>
          <p:nvSpPr>
            <p:cNvPr id="10" name="Freeform 10">
              <a:hlinkClick r:id="rId4" tooltip="https://www.canva.com/design/DAGDrdB13TA/Udw70jGNv_byBWvUAAY5LQ/edit"/>
            </p:cNvPr>
            <p:cNvSpPr/>
            <p:nvPr/>
          </p:nvSpPr>
          <p:spPr>
            <a:xfrm>
              <a:off x="0" y="0"/>
              <a:ext cx="812800" cy="812800"/>
            </a:xfrm>
            <a:custGeom>
              <a:avLst/>
              <a:gdLst/>
              <a:ahLst/>
              <a:cxnLst/>
              <a:rect l="l" t="t" r="r" b="b"/>
              <a:pathLst>
                <a:path w="812800" h="812800">
                  <a:moveTo>
                    <a:pt x="58359" y="0"/>
                  </a:moveTo>
                  <a:lnTo>
                    <a:pt x="754441" y="0"/>
                  </a:lnTo>
                  <a:cubicBezTo>
                    <a:pt x="786672" y="0"/>
                    <a:pt x="812800" y="26128"/>
                    <a:pt x="812800" y="58359"/>
                  </a:cubicBezTo>
                  <a:lnTo>
                    <a:pt x="812800" y="754441"/>
                  </a:lnTo>
                  <a:cubicBezTo>
                    <a:pt x="812800" y="786672"/>
                    <a:pt x="786672" y="812800"/>
                    <a:pt x="754441" y="812800"/>
                  </a:cubicBezTo>
                  <a:lnTo>
                    <a:pt x="58359" y="812800"/>
                  </a:lnTo>
                  <a:cubicBezTo>
                    <a:pt x="26128" y="812800"/>
                    <a:pt x="0" y="786672"/>
                    <a:pt x="0" y="754441"/>
                  </a:cubicBezTo>
                  <a:lnTo>
                    <a:pt x="0" y="58359"/>
                  </a:lnTo>
                  <a:cubicBezTo>
                    <a:pt x="0" y="26128"/>
                    <a:pt x="26128" y="0"/>
                    <a:pt x="58359" y="0"/>
                  </a:cubicBezTo>
                  <a:close/>
                </a:path>
              </a:pathLst>
            </a:custGeom>
            <a:blipFill>
              <a:blip r:embed="rId5"/>
              <a:stretch>
                <a:fillRect l="-20303" t="-9769" r="-99235"/>
              </a:stretch>
            </a:blipFill>
          </p:spPr>
        </p:sp>
      </p:grpSp>
      <p:grpSp>
        <p:nvGrpSpPr>
          <p:cNvPr id="11" name="Group 11"/>
          <p:cNvGrpSpPr/>
          <p:nvPr/>
        </p:nvGrpSpPr>
        <p:grpSpPr>
          <a:xfrm>
            <a:off x="14506155" y="2402360"/>
            <a:ext cx="3051175" cy="3051175"/>
            <a:chOff x="0" y="0"/>
            <a:chExt cx="812800" cy="812800"/>
          </a:xfrm>
        </p:grpSpPr>
        <p:sp>
          <p:nvSpPr>
            <p:cNvPr id="12" name="Freeform 12">
              <a:hlinkClick r:id="rId4" tooltip="https://www.canva.com/design/DAGDrdB13TA/Udw70jGNv_byBWvUAAY5LQ/edit"/>
            </p:cNvPr>
            <p:cNvSpPr/>
            <p:nvPr/>
          </p:nvSpPr>
          <p:spPr>
            <a:xfrm>
              <a:off x="0" y="0"/>
              <a:ext cx="812800" cy="812800"/>
            </a:xfrm>
            <a:custGeom>
              <a:avLst/>
              <a:gdLst/>
              <a:ahLst/>
              <a:cxnLst/>
              <a:rect l="l" t="t" r="r" b="b"/>
              <a:pathLst>
                <a:path w="812800" h="812800">
                  <a:moveTo>
                    <a:pt x="58359" y="0"/>
                  </a:moveTo>
                  <a:lnTo>
                    <a:pt x="754441" y="0"/>
                  </a:lnTo>
                  <a:cubicBezTo>
                    <a:pt x="786672" y="0"/>
                    <a:pt x="812800" y="26128"/>
                    <a:pt x="812800" y="58359"/>
                  </a:cubicBezTo>
                  <a:lnTo>
                    <a:pt x="812800" y="754441"/>
                  </a:lnTo>
                  <a:cubicBezTo>
                    <a:pt x="812800" y="786672"/>
                    <a:pt x="786672" y="812800"/>
                    <a:pt x="754441" y="812800"/>
                  </a:cubicBezTo>
                  <a:lnTo>
                    <a:pt x="58359" y="812800"/>
                  </a:lnTo>
                  <a:cubicBezTo>
                    <a:pt x="26128" y="812800"/>
                    <a:pt x="0" y="786672"/>
                    <a:pt x="0" y="754441"/>
                  </a:cubicBezTo>
                  <a:lnTo>
                    <a:pt x="0" y="58359"/>
                  </a:lnTo>
                  <a:cubicBezTo>
                    <a:pt x="0" y="26128"/>
                    <a:pt x="26128" y="0"/>
                    <a:pt x="58359" y="0"/>
                  </a:cubicBezTo>
                  <a:close/>
                </a:path>
              </a:pathLst>
            </a:custGeom>
            <a:blipFill>
              <a:blip r:embed="rId6"/>
              <a:stretch>
                <a:fillRect l="-41265" r="-41265"/>
              </a:stretch>
            </a:blipFill>
          </p:spPr>
        </p:sp>
      </p:grpSp>
      <p:sp>
        <p:nvSpPr>
          <p:cNvPr id="13" name="TextBox 13"/>
          <p:cNvSpPr txBox="1"/>
          <p:nvPr/>
        </p:nvSpPr>
        <p:spPr>
          <a:xfrm>
            <a:off x="1028700" y="1019175"/>
            <a:ext cx="4636688" cy="1073150"/>
          </a:xfrm>
          <a:prstGeom prst="rect">
            <a:avLst/>
          </a:prstGeom>
        </p:spPr>
        <p:txBody>
          <a:bodyPr lIns="0" tIns="0" rIns="0" bIns="0" rtlCol="0" anchor="t">
            <a:spAutoFit/>
          </a:bodyPr>
          <a:lstStyle/>
          <a:p>
            <a:pPr>
              <a:lnSpc>
                <a:spcPts val="6999"/>
              </a:lnSpc>
            </a:pPr>
            <a:r>
              <a:rPr lang="en-US" sz="6999" spc="342">
                <a:solidFill>
                  <a:srgbClr val="290606"/>
                </a:solidFill>
                <a:latin typeface="Cheddar"/>
              </a:rPr>
              <a:t>TECH STACK</a:t>
            </a:r>
          </a:p>
        </p:txBody>
      </p:sp>
      <p:sp>
        <p:nvSpPr>
          <p:cNvPr id="14" name="TextBox 14"/>
          <p:cNvSpPr txBox="1"/>
          <p:nvPr/>
        </p:nvSpPr>
        <p:spPr>
          <a:xfrm>
            <a:off x="627601" y="6292613"/>
            <a:ext cx="4090310" cy="2727071"/>
          </a:xfrm>
          <a:prstGeom prst="rect">
            <a:avLst/>
          </a:prstGeom>
        </p:spPr>
        <p:txBody>
          <a:bodyPr lIns="0" tIns="0" rIns="0" bIns="0" rtlCol="0" anchor="t">
            <a:spAutoFit/>
          </a:bodyPr>
          <a:lstStyle/>
          <a:p>
            <a:pPr>
              <a:lnSpc>
                <a:spcPts val="4311"/>
              </a:lnSpc>
            </a:pPr>
            <a:r>
              <a:rPr lang="en-US" sz="2799">
                <a:solidFill>
                  <a:srgbClr val="290606"/>
                </a:solidFill>
                <a:latin typeface="Telegraf"/>
              </a:rPr>
              <a:t>To create a web-based interface for uploading PDF files, inputting queries, and displaying answers.</a:t>
            </a:r>
          </a:p>
        </p:txBody>
      </p:sp>
      <p:sp>
        <p:nvSpPr>
          <p:cNvPr id="15" name="TextBox 15"/>
          <p:cNvSpPr txBox="1"/>
          <p:nvPr/>
        </p:nvSpPr>
        <p:spPr>
          <a:xfrm>
            <a:off x="483622" y="5352813"/>
            <a:ext cx="4234289" cy="968375"/>
          </a:xfrm>
          <a:prstGeom prst="rect">
            <a:avLst/>
          </a:prstGeom>
        </p:spPr>
        <p:txBody>
          <a:bodyPr lIns="0" tIns="0" rIns="0" bIns="0" rtlCol="0" anchor="t">
            <a:spAutoFit/>
          </a:bodyPr>
          <a:lstStyle/>
          <a:p>
            <a:pPr algn="ctr">
              <a:lnSpc>
                <a:spcPts val="7000"/>
              </a:lnSpc>
              <a:spcBef>
                <a:spcPct val="0"/>
              </a:spcBef>
            </a:pPr>
            <a:r>
              <a:rPr lang="en-US" sz="5000">
                <a:solidFill>
                  <a:srgbClr val="000000"/>
                </a:solidFill>
                <a:latin typeface="Cheddar"/>
              </a:rPr>
              <a:t>STREAMLIT</a:t>
            </a:r>
          </a:p>
        </p:txBody>
      </p:sp>
      <p:sp>
        <p:nvSpPr>
          <p:cNvPr id="16" name="TextBox 16"/>
          <p:cNvSpPr txBox="1"/>
          <p:nvPr/>
        </p:nvSpPr>
        <p:spPr>
          <a:xfrm>
            <a:off x="4909711" y="5350787"/>
            <a:ext cx="4234289" cy="968375"/>
          </a:xfrm>
          <a:prstGeom prst="rect">
            <a:avLst/>
          </a:prstGeom>
        </p:spPr>
        <p:txBody>
          <a:bodyPr lIns="0" tIns="0" rIns="0" bIns="0" rtlCol="0" anchor="t">
            <a:spAutoFit/>
          </a:bodyPr>
          <a:lstStyle/>
          <a:p>
            <a:pPr algn="ctr">
              <a:lnSpc>
                <a:spcPts val="7000"/>
              </a:lnSpc>
              <a:spcBef>
                <a:spcPct val="0"/>
              </a:spcBef>
            </a:pPr>
            <a:r>
              <a:rPr lang="en-US" sz="5000">
                <a:solidFill>
                  <a:srgbClr val="000000"/>
                </a:solidFill>
                <a:latin typeface="Cheddar"/>
              </a:rPr>
              <a:t>YOLO V5</a:t>
            </a:r>
          </a:p>
        </p:txBody>
      </p:sp>
      <p:sp>
        <p:nvSpPr>
          <p:cNvPr id="17" name="TextBox 17"/>
          <p:cNvSpPr txBox="1"/>
          <p:nvPr/>
        </p:nvSpPr>
        <p:spPr>
          <a:xfrm>
            <a:off x="5372145" y="6247147"/>
            <a:ext cx="3697703" cy="2727071"/>
          </a:xfrm>
          <a:prstGeom prst="rect">
            <a:avLst/>
          </a:prstGeom>
        </p:spPr>
        <p:txBody>
          <a:bodyPr lIns="0" tIns="0" rIns="0" bIns="0" rtlCol="0" anchor="t">
            <a:spAutoFit/>
          </a:bodyPr>
          <a:lstStyle/>
          <a:p>
            <a:pPr>
              <a:lnSpc>
                <a:spcPts val="4311"/>
              </a:lnSpc>
            </a:pPr>
            <a:r>
              <a:rPr lang="en-US" sz="2799">
                <a:solidFill>
                  <a:srgbClr val="290606"/>
                </a:solidFill>
                <a:latin typeface="Telegraf"/>
              </a:rPr>
              <a:t>Custom trained to accurately detect images from the PDF along with the corresponding labels </a:t>
            </a:r>
          </a:p>
        </p:txBody>
      </p:sp>
      <p:sp>
        <p:nvSpPr>
          <p:cNvPr id="18" name="TextBox 18"/>
          <p:cNvSpPr txBox="1"/>
          <p:nvPr/>
        </p:nvSpPr>
        <p:spPr>
          <a:xfrm>
            <a:off x="9435130" y="5350787"/>
            <a:ext cx="4182595" cy="968375"/>
          </a:xfrm>
          <a:prstGeom prst="rect">
            <a:avLst/>
          </a:prstGeom>
        </p:spPr>
        <p:txBody>
          <a:bodyPr lIns="0" tIns="0" rIns="0" bIns="0" rtlCol="0" anchor="t">
            <a:spAutoFit/>
          </a:bodyPr>
          <a:lstStyle/>
          <a:p>
            <a:pPr algn="ctr">
              <a:lnSpc>
                <a:spcPts val="7000"/>
              </a:lnSpc>
              <a:spcBef>
                <a:spcPct val="0"/>
              </a:spcBef>
            </a:pPr>
            <a:r>
              <a:rPr lang="en-US" sz="5000">
                <a:solidFill>
                  <a:srgbClr val="000000"/>
                </a:solidFill>
                <a:latin typeface="Cheddar"/>
              </a:rPr>
              <a:t>LANGCHAIN </a:t>
            </a:r>
          </a:p>
        </p:txBody>
      </p:sp>
      <p:sp>
        <p:nvSpPr>
          <p:cNvPr id="19" name="TextBox 19"/>
          <p:cNvSpPr txBox="1"/>
          <p:nvPr/>
        </p:nvSpPr>
        <p:spPr>
          <a:xfrm>
            <a:off x="9724082" y="6347604"/>
            <a:ext cx="3604692" cy="2626614"/>
          </a:xfrm>
          <a:prstGeom prst="rect">
            <a:avLst/>
          </a:prstGeom>
        </p:spPr>
        <p:txBody>
          <a:bodyPr lIns="0" tIns="0" rIns="0" bIns="0" rtlCol="0" anchor="t">
            <a:spAutoFit/>
          </a:bodyPr>
          <a:lstStyle/>
          <a:p>
            <a:pPr>
              <a:lnSpc>
                <a:spcPts val="4158"/>
              </a:lnSpc>
            </a:pPr>
            <a:r>
              <a:rPr lang="en-US" sz="2700">
                <a:solidFill>
                  <a:srgbClr val="290606"/>
                </a:solidFill>
                <a:latin typeface="Telegraf"/>
              </a:rPr>
              <a:t>Used to create embeddings, vector stores, and language model is deployed to process the text</a:t>
            </a:r>
          </a:p>
        </p:txBody>
      </p:sp>
      <p:sp>
        <p:nvSpPr>
          <p:cNvPr id="20" name="TextBox 20"/>
          <p:cNvSpPr txBox="1"/>
          <p:nvPr/>
        </p:nvSpPr>
        <p:spPr>
          <a:xfrm>
            <a:off x="13940445" y="5350787"/>
            <a:ext cx="4182595" cy="968375"/>
          </a:xfrm>
          <a:prstGeom prst="rect">
            <a:avLst/>
          </a:prstGeom>
        </p:spPr>
        <p:txBody>
          <a:bodyPr lIns="0" tIns="0" rIns="0" bIns="0" rtlCol="0" anchor="t">
            <a:spAutoFit/>
          </a:bodyPr>
          <a:lstStyle/>
          <a:p>
            <a:pPr algn="ctr">
              <a:lnSpc>
                <a:spcPts val="7000"/>
              </a:lnSpc>
              <a:spcBef>
                <a:spcPct val="0"/>
              </a:spcBef>
            </a:pPr>
            <a:r>
              <a:rPr lang="en-US" sz="5000">
                <a:solidFill>
                  <a:srgbClr val="000000"/>
                </a:solidFill>
                <a:latin typeface="Cheddar"/>
              </a:rPr>
              <a:t>GEMINI PRO VISION</a:t>
            </a:r>
          </a:p>
        </p:txBody>
      </p:sp>
      <p:sp>
        <p:nvSpPr>
          <p:cNvPr id="21" name="TextBox 21"/>
          <p:cNvSpPr txBox="1"/>
          <p:nvPr/>
        </p:nvSpPr>
        <p:spPr>
          <a:xfrm>
            <a:off x="483622" y="9467850"/>
            <a:ext cx="18045611" cy="453136"/>
          </a:xfrm>
          <a:prstGeom prst="rect">
            <a:avLst/>
          </a:prstGeom>
        </p:spPr>
        <p:txBody>
          <a:bodyPr lIns="0" tIns="0" rIns="0" bIns="0" rtlCol="0" anchor="t">
            <a:spAutoFit/>
          </a:bodyPr>
          <a:lstStyle/>
          <a:p>
            <a:pPr>
              <a:lnSpc>
                <a:spcPts val="3542"/>
              </a:lnSpc>
            </a:pPr>
            <a:r>
              <a:rPr lang="en-US" sz="2300">
                <a:solidFill>
                  <a:srgbClr val="290606"/>
                </a:solidFill>
                <a:latin typeface="Telegraf"/>
              </a:rPr>
              <a:t>*Also used several other python libraries such as  </a:t>
            </a:r>
            <a:r>
              <a:rPr lang="en-US" sz="2300">
                <a:solidFill>
                  <a:srgbClr val="290606"/>
                </a:solidFill>
                <a:latin typeface="Telegraf Bold"/>
              </a:rPr>
              <a:t>PIL</a:t>
            </a:r>
            <a:r>
              <a:rPr lang="en-US" sz="2300">
                <a:solidFill>
                  <a:srgbClr val="290606"/>
                </a:solidFill>
                <a:latin typeface="Telegraf"/>
              </a:rPr>
              <a:t>,  </a:t>
            </a:r>
            <a:r>
              <a:rPr lang="en-US" sz="2300">
                <a:solidFill>
                  <a:srgbClr val="290606"/>
                </a:solidFill>
                <a:latin typeface="Telegraf Bold"/>
              </a:rPr>
              <a:t>PyMuPDF(fitz)</a:t>
            </a:r>
            <a:r>
              <a:rPr lang="en-US" sz="2300">
                <a:solidFill>
                  <a:srgbClr val="290606"/>
                </a:solidFill>
                <a:latin typeface="Telegraf"/>
              </a:rPr>
              <a:t>,  </a:t>
            </a:r>
            <a:r>
              <a:rPr lang="en-US" sz="2300">
                <a:solidFill>
                  <a:srgbClr val="290606"/>
                </a:solidFill>
                <a:latin typeface="Telegraf Bold"/>
              </a:rPr>
              <a:t>PyPDF2</a:t>
            </a:r>
            <a:r>
              <a:rPr lang="en-US" sz="2300">
                <a:solidFill>
                  <a:srgbClr val="290606"/>
                </a:solidFill>
                <a:latin typeface="Telegraf"/>
              </a:rPr>
              <a:t>,  </a:t>
            </a:r>
            <a:r>
              <a:rPr lang="en-US" sz="2300">
                <a:solidFill>
                  <a:srgbClr val="290606"/>
                </a:solidFill>
                <a:latin typeface="Telegraf Bold"/>
              </a:rPr>
              <a:t>IPython</a:t>
            </a:r>
            <a:r>
              <a:rPr lang="en-US" sz="2300">
                <a:solidFill>
                  <a:srgbClr val="290606"/>
                </a:solidFill>
                <a:latin typeface="Telegraf"/>
              </a:rPr>
              <a:t>, </a:t>
            </a:r>
            <a:r>
              <a:rPr lang="en-US" sz="2300">
                <a:solidFill>
                  <a:srgbClr val="290606"/>
                </a:solidFill>
                <a:latin typeface="Telegraf Bold"/>
              </a:rPr>
              <a:t> RE(regular expression)</a:t>
            </a:r>
            <a:r>
              <a:rPr lang="en-US" sz="2300">
                <a:solidFill>
                  <a:srgbClr val="290606"/>
                </a:solidFill>
                <a:latin typeface="Telegraf"/>
              </a:rPr>
              <a:t>,   </a:t>
            </a:r>
            <a:r>
              <a:rPr lang="en-US" sz="2300">
                <a:solidFill>
                  <a:srgbClr val="290606"/>
                </a:solidFill>
                <a:latin typeface="Telegraf Bold"/>
              </a:rPr>
              <a:t>NumPy</a:t>
            </a:r>
          </a:p>
        </p:txBody>
      </p:sp>
      <p:sp>
        <p:nvSpPr>
          <p:cNvPr id="22" name="TextBox 22"/>
          <p:cNvSpPr txBox="1"/>
          <p:nvPr/>
        </p:nvSpPr>
        <p:spPr>
          <a:xfrm>
            <a:off x="14229397" y="6347604"/>
            <a:ext cx="3604692" cy="2626614"/>
          </a:xfrm>
          <a:prstGeom prst="rect">
            <a:avLst/>
          </a:prstGeom>
        </p:spPr>
        <p:txBody>
          <a:bodyPr lIns="0" tIns="0" rIns="0" bIns="0" rtlCol="0" anchor="t">
            <a:spAutoFit/>
          </a:bodyPr>
          <a:lstStyle/>
          <a:p>
            <a:pPr>
              <a:lnSpc>
                <a:spcPts val="4158"/>
              </a:lnSpc>
            </a:pPr>
            <a:r>
              <a:rPr lang="en-US" sz="2700">
                <a:solidFill>
                  <a:srgbClr val="290606"/>
                </a:solidFill>
                <a:latin typeface="Telegraf"/>
              </a:rPr>
              <a:t>To caption the images and use cosine similarity to find the image relevant to user prompt.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EF4F3"/>
        </a:solidFill>
        <a:effectLst/>
      </p:bgPr>
    </p:bg>
    <p:spTree>
      <p:nvGrpSpPr>
        <p:cNvPr id="1" name=""/>
        <p:cNvGrpSpPr/>
        <p:nvPr/>
      </p:nvGrpSpPr>
      <p:grpSpPr>
        <a:xfrm>
          <a:off x="0" y="0"/>
          <a:ext cx="0" cy="0"/>
          <a:chOff x="0" y="0"/>
          <a:chExt cx="0" cy="0"/>
        </a:xfrm>
      </p:grpSpPr>
      <p:sp>
        <p:nvSpPr>
          <p:cNvPr id="2" name="TextBox 2"/>
          <p:cNvSpPr txBox="1"/>
          <p:nvPr/>
        </p:nvSpPr>
        <p:spPr>
          <a:xfrm>
            <a:off x="1028700" y="1019175"/>
            <a:ext cx="8115300" cy="1073150"/>
          </a:xfrm>
          <a:prstGeom prst="rect">
            <a:avLst/>
          </a:prstGeom>
        </p:spPr>
        <p:txBody>
          <a:bodyPr lIns="0" tIns="0" rIns="0" bIns="0" rtlCol="0" anchor="t">
            <a:spAutoFit/>
          </a:bodyPr>
          <a:lstStyle/>
          <a:p>
            <a:pPr>
              <a:lnSpc>
                <a:spcPts val="6999"/>
              </a:lnSpc>
            </a:pPr>
            <a:r>
              <a:rPr lang="en-US" sz="6999" spc="342">
                <a:solidFill>
                  <a:srgbClr val="290606"/>
                </a:solidFill>
                <a:latin typeface="Cheddar"/>
              </a:rPr>
              <a:t>SUPPORT FOR JAPANESE </a:t>
            </a:r>
          </a:p>
        </p:txBody>
      </p:sp>
      <p:sp>
        <p:nvSpPr>
          <p:cNvPr id="3" name="TextBox 3"/>
          <p:cNvSpPr txBox="1"/>
          <p:nvPr/>
        </p:nvSpPr>
        <p:spPr>
          <a:xfrm>
            <a:off x="970275" y="2689081"/>
            <a:ext cx="8995737" cy="4314825"/>
          </a:xfrm>
          <a:prstGeom prst="rect">
            <a:avLst/>
          </a:prstGeom>
        </p:spPr>
        <p:txBody>
          <a:bodyPr lIns="0" tIns="0" rIns="0" bIns="0" rtlCol="0" anchor="t">
            <a:spAutoFit/>
          </a:bodyPr>
          <a:lstStyle/>
          <a:p>
            <a:pPr>
              <a:lnSpc>
                <a:spcPts val="4200"/>
              </a:lnSpc>
            </a:pPr>
            <a:r>
              <a:rPr lang="en-US" sz="3500" spc="171">
                <a:solidFill>
                  <a:srgbClr val="290606"/>
                </a:solidFill>
                <a:latin typeface="Telegraf"/>
              </a:rPr>
              <a:t>Leveraging the advanced language understanding provided by the GPT 3.5 Turbo LLM, our model is also able to comprehend and process Japanese text, ensuring high performance and accuracy across diverse linguistic contexts.​</a:t>
            </a:r>
          </a:p>
          <a:p>
            <a:pPr>
              <a:lnSpc>
                <a:spcPts val="4200"/>
              </a:lnSpc>
            </a:pPr>
            <a:endParaRPr lang="en-US" sz="3500" spc="171">
              <a:solidFill>
                <a:srgbClr val="290606"/>
              </a:solidFill>
              <a:latin typeface="Telegraf"/>
            </a:endParaRPr>
          </a:p>
        </p:txBody>
      </p:sp>
      <p:sp>
        <p:nvSpPr>
          <p:cNvPr id="4" name="TextBox 4"/>
          <p:cNvSpPr txBox="1"/>
          <p:nvPr/>
        </p:nvSpPr>
        <p:spPr>
          <a:xfrm>
            <a:off x="5169406" y="6878832"/>
            <a:ext cx="6258357" cy="2379468"/>
          </a:xfrm>
          <a:prstGeom prst="rect">
            <a:avLst/>
          </a:prstGeom>
        </p:spPr>
        <p:txBody>
          <a:bodyPr lIns="0" tIns="0" rIns="0" bIns="0" rtlCol="0" anchor="t">
            <a:spAutoFit/>
          </a:bodyPr>
          <a:lstStyle/>
          <a:p>
            <a:pPr algn="ctr">
              <a:lnSpc>
                <a:spcPts val="15659"/>
              </a:lnSpc>
              <a:spcBef>
                <a:spcPct val="0"/>
              </a:spcBef>
            </a:pPr>
            <a:r>
              <a:rPr lang="en-US" sz="15659" spc="767">
                <a:solidFill>
                  <a:srgbClr val="290606"/>
                </a:solidFill>
                <a:ea typeface="Cheddar"/>
              </a:rPr>
              <a:t>日本語</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EF4F3"/>
        </a:solidFill>
        <a:effectLst/>
      </p:bgPr>
    </p:bg>
    <p:spTree>
      <p:nvGrpSpPr>
        <p:cNvPr id="1" name=""/>
        <p:cNvGrpSpPr/>
        <p:nvPr/>
      </p:nvGrpSpPr>
      <p:grpSpPr>
        <a:xfrm>
          <a:off x="0" y="0"/>
          <a:ext cx="0" cy="0"/>
          <a:chOff x="0" y="0"/>
          <a:chExt cx="0" cy="0"/>
        </a:xfrm>
      </p:grpSpPr>
      <p:sp>
        <p:nvSpPr>
          <p:cNvPr id="2" name="TextBox 2"/>
          <p:cNvSpPr txBox="1"/>
          <p:nvPr/>
        </p:nvSpPr>
        <p:spPr>
          <a:xfrm>
            <a:off x="2026249" y="1019175"/>
            <a:ext cx="11709252" cy="1958975"/>
          </a:xfrm>
          <a:prstGeom prst="rect">
            <a:avLst/>
          </a:prstGeom>
        </p:spPr>
        <p:txBody>
          <a:bodyPr lIns="0" tIns="0" rIns="0" bIns="0" rtlCol="0" anchor="t">
            <a:spAutoFit/>
          </a:bodyPr>
          <a:lstStyle/>
          <a:p>
            <a:pPr>
              <a:lnSpc>
                <a:spcPts val="6999"/>
              </a:lnSpc>
            </a:pPr>
            <a:r>
              <a:rPr lang="en-US" sz="6999" spc="342">
                <a:solidFill>
                  <a:srgbClr val="290606"/>
                </a:solidFill>
                <a:latin typeface="Cheddar"/>
              </a:rPr>
              <a:t>FURTHER SCOPE FOR IMPROVEMENTS</a:t>
            </a:r>
          </a:p>
        </p:txBody>
      </p:sp>
      <p:grpSp>
        <p:nvGrpSpPr>
          <p:cNvPr id="3" name="Group 3"/>
          <p:cNvGrpSpPr/>
          <p:nvPr/>
        </p:nvGrpSpPr>
        <p:grpSpPr>
          <a:xfrm>
            <a:off x="1820991" y="3597243"/>
            <a:ext cx="4561929" cy="5298426"/>
            <a:chOff x="0" y="0"/>
            <a:chExt cx="1235036" cy="1434426"/>
          </a:xfrm>
        </p:grpSpPr>
        <p:sp>
          <p:nvSpPr>
            <p:cNvPr id="4" name="Freeform 4"/>
            <p:cNvSpPr/>
            <p:nvPr/>
          </p:nvSpPr>
          <p:spPr>
            <a:xfrm>
              <a:off x="0" y="0"/>
              <a:ext cx="1235036" cy="1434426"/>
            </a:xfrm>
            <a:custGeom>
              <a:avLst/>
              <a:gdLst/>
              <a:ahLst/>
              <a:cxnLst/>
              <a:rect l="l" t="t" r="r" b="b"/>
              <a:pathLst>
                <a:path w="1235036" h="1434426">
                  <a:moveTo>
                    <a:pt x="86551" y="0"/>
                  </a:moveTo>
                  <a:lnTo>
                    <a:pt x="1148486" y="0"/>
                  </a:lnTo>
                  <a:cubicBezTo>
                    <a:pt x="1196286" y="0"/>
                    <a:pt x="1235036" y="38750"/>
                    <a:pt x="1235036" y="86551"/>
                  </a:cubicBezTo>
                  <a:lnTo>
                    <a:pt x="1235036" y="1347875"/>
                  </a:lnTo>
                  <a:cubicBezTo>
                    <a:pt x="1235036" y="1395676"/>
                    <a:pt x="1196286" y="1434426"/>
                    <a:pt x="1148486" y="1434426"/>
                  </a:cubicBezTo>
                  <a:lnTo>
                    <a:pt x="86551" y="1434426"/>
                  </a:lnTo>
                  <a:cubicBezTo>
                    <a:pt x="63596" y="1434426"/>
                    <a:pt x="41581" y="1425307"/>
                    <a:pt x="25350" y="1409076"/>
                  </a:cubicBezTo>
                  <a:cubicBezTo>
                    <a:pt x="9119" y="1392844"/>
                    <a:pt x="0" y="1370830"/>
                    <a:pt x="0" y="1347875"/>
                  </a:cubicBezTo>
                  <a:lnTo>
                    <a:pt x="0" y="86551"/>
                  </a:lnTo>
                  <a:cubicBezTo>
                    <a:pt x="0" y="63596"/>
                    <a:pt x="9119" y="41581"/>
                    <a:pt x="25350" y="25350"/>
                  </a:cubicBezTo>
                  <a:cubicBezTo>
                    <a:pt x="41581" y="9119"/>
                    <a:pt x="63596" y="0"/>
                    <a:pt x="86551" y="0"/>
                  </a:cubicBezTo>
                  <a:close/>
                </a:path>
              </a:pathLst>
            </a:custGeom>
            <a:solidFill>
              <a:srgbClr val="02B676"/>
            </a:solidFill>
          </p:spPr>
        </p:sp>
        <p:sp>
          <p:nvSpPr>
            <p:cNvPr id="5" name="TextBox 5"/>
            <p:cNvSpPr txBox="1"/>
            <p:nvPr/>
          </p:nvSpPr>
          <p:spPr>
            <a:xfrm>
              <a:off x="0" y="9525"/>
              <a:ext cx="1235036" cy="1424901"/>
            </a:xfrm>
            <a:prstGeom prst="rect">
              <a:avLst/>
            </a:prstGeom>
          </p:spPr>
          <p:txBody>
            <a:bodyPr lIns="50800" tIns="50800" rIns="50800" bIns="50800" rtlCol="0" anchor="ctr"/>
            <a:lstStyle/>
            <a:p>
              <a:pPr algn="ctr">
                <a:lnSpc>
                  <a:spcPts val="2200"/>
                </a:lnSpc>
              </a:pPr>
              <a:endParaRPr/>
            </a:p>
          </p:txBody>
        </p:sp>
      </p:grpSp>
      <p:grpSp>
        <p:nvGrpSpPr>
          <p:cNvPr id="6" name="Group 6"/>
          <p:cNvGrpSpPr/>
          <p:nvPr/>
        </p:nvGrpSpPr>
        <p:grpSpPr>
          <a:xfrm>
            <a:off x="6806017" y="3597243"/>
            <a:ext cx="4561929" cy="5298426"/>
            <a:chOff x="0" y="0"/>
            <a:chExt cx="1235036" cy="1434426"/>
          </a:xfrm>
        </p:grpSpPr>
        <p:sp>
          <p:nvSpPr>
            <p:cNvPr id="7" name="Freeform 7"/>
            <p:cNvSpPr/>
            <p:nvPr/>
          </p:nvSpPr>
          <p:spPr>
            <a:xfrm>
              <a:off x="0" y="0"/>
              <a:ext cx="1235036" cy="1434426"/>
            </a:xfrm>
            <a:custGeom>
              <a:avLst/>
              <a:gdLst/>
              <a:ahLst/>
              <a:cxnLst/>
              <a:rect l="l" t="t" r="r" b="b"/>
              <a:pathLst>
                <a:path w="1235036" h="1434426">
                  <a:moveTo>
                    <a:pt x="86551" y="0"/>
                  </a:moveTo>
                  <a:lnTo>
                    <a:pt x="1148486" y="0"/>
                  </a:lnTo>
                  <a:cubicBezTo>
                    <a:pt x="1196286" y="0"/>
                    <a:pt x="1235036" y="38750"/>
                    <a:pt x="1235036" y="86551"/>
                  </a:cubicBezTo>
                  <a:lnTo>
                    <a:pt x="1235036" y="1347875"/>
                  </a:lnTo>
                  <a:cubicBezTo>
                    <a:pt x="1235036" y="1395676"/>
                    <a:pt x="1196286" y="1434426"/>
                    <a:pt x="1148486" y="1434426"/>
                  </a:cubicBezTo>
                  <a:lnTo>
                    <a:pt x="86551" y="1434426"/>
                  </a:lnTo>
                  <a:cubicBezTo>
                    <a:pt x="63596" y="1434426"/>
                    <a:pt x="41581" y="1425307"/>
                    <a:pt x="25350" y="1409076"/>
                  </a:cubicBezTo>
                  <a:cubicBezTo>
                    <a:pt x="9119" y="1392844"/>
                    <a:pt x="0" y="1370830"/>
                    <a:pt x="0" y="1347875"/>
                  </a:cubicBezTo>
                  <a:lnTo>
                    <a:pt x="0" y="86551"/>
                  </a:lnTo>
                  <a:cubicBezTo>
                    <a:pt x="0" y="63596"/>
                    <a:pt x="9119" y="41581"/>
                    <a:pt x="25350" y="25350"/>
                  </a:cubicBezTo>
                  <a:cubicBezTo>
                    <a:pt x="41581" y="9119"/>
                    <a:pt x="63596" y="0"/>
                    <a:pt x="86551" y="0"/>
                  </a:cubicBezTo>
                  <a:close/>
                </a:path>
              </a:pathLst>
            </a:custGeom>
            <a:solidFill>
              <a:srgbClr val="F7562B"/>
            </a:solidFill>
          </p:spPr>
        </p:sp>
        <p:sp>
          <p:nvSpPr>
            <p:cNvPr id="8" name="TextBox 8"/>
            <p:cNvSpPr txBox="1"/>
            <p:nvPr/>
          </p:nvSpPr>
          <p:spPr>
            <a:xfrm>
              <a:off x="0" y="9525"/>
              <a:ext cx="1235036" cy="1424901"/>
            </a:xfrm>
            <a:prstGeom prst="rect">
              <a:avLst/>
            </a:prstGeom>
          </p:spPr>
          <p:txBody>
            <a:bodyPr lIns="50800" tIns="50800" rIns="50800" bIns="50800" rtlCol="0" anchor="ctr"/>
            <a:lstStyle/>
            <a:p>
              <a:pPr algn="ctr">
                <a:lnSpc>
                  <a:spcPts val="2200"/>
                </a:lnSpc>
              </a:pPr>
              <a:endParaRPr/>
            </a:p>
          </p:txBody>
        </p:sp>
      </p:grpSp>
      <p:grpSp>
        <p:nvGrpSpPr>
          <p:cNvPr id="9" name="Group 9"/>
          <p:cNvGrpSpPr/>
          <p:nvPr/>
        </p:nvGrpSpPr>
        <p:grpSpPr>
          <a:xfrm>
            <a:off x="11794040" y="3597243"/>
            <a:ext cx="4561929" cy="5298426"/>
            <a:chOff x="0" y="0"/>
            <a:chExt cx="1235036" cy="1434426"/>
          </a:xfrm>
        </p:grpSpPr>
        <p:sp>
          <p:nvSpPr>
            <p:cNvPr id="10" name="Freeform 10"/>
            <p:cNvSpPr/>
            <p:nvPr/>
          </p:nvSpPr>
          <p:spPr>
            <a:xfrm>
              <a:off x="0" y="0"/>
              <a:ext cx="1235036" cy="1434426"/>
            </a:xfrm>
            <a:custGeom>
              <a:avLst/>
              <a:gdLst/>
              <a:ahLst/>
              <a:cxnLst/>
              <a:rect l="l" t="t" r="r" b="b"/>
              <a:pathLst>
                <a:path w="1235036" h="1434426">
                  <a:moveTo>
                    <a:pt x="86551" y="0"/>
                  </a:moveTo>
                  <a:lnTo>
                    <a:pt x="1148486" y="0"/>
                  </a:lnTo>
                  <a:cubicBezTo>
                    <a:pt x="1196286" y="0"/>
                    <a:pt x="1235036" y="38750"/>
                    <a:pt x="1235036" y="86551"/>
                  </a:cubicBezTo>
                  <a:lnTo>
                    <a:pt x="1235036" y="1347875"/>
                  </a:lnTo>
                  <a:cubicBezTo>
                    <a:pt x="1235036" y="1395676"/>
                    <a:pt x="1196286" y="1434426"/>
                    <a:pt x="1148486" y="1434426"/>
                  </a:cubicBezTo>
                  <a:lnTo>
                    <a:pt x="86551" y="1434426"/>
                  </a:lnTo>
                  <a:cubicBezTo>
                    <a:pt x="63596" y="1434426"/>
                    <a:pt x="41581" y="1425307"/>
                    <a:pt x="25350" y="1409076"/>
                  </a:cubicBezTo>
                  <a:cubicBezTo>
                    <a:pt x="9119" y="1392844"/>
                    <a:pt x="0" y="1370830"/>
                    <a:pt x="0" y="1347875"/>
                  </a:cubicBezTo>
                  <a:lnTo>
                    <a:pt x="0" y="86551"/>
                  </a:lnTo>
                  <a:cubicBezTo>
                    <a:pt x="0" y="63596"/>
                    <a:pt x="9119" y="41581"/>
                    <a:pt x="25350" y="25350"/>
                  </a:cubicBezTo>
                  <a:cubicBezTo>
                    <a:pt x="41581" y="9119"/>
                    <a:pt x="63596" y="0"/>
                    <a:pt x="86551" y="0"/>
                  </a:cubicBezTo>
                  <a:close/>
                </a:path>
              </a:pathLst>
            </a:custGeom>
            <a:solidFill>
              <a:srgbClr val="FEC801"/>
            </a:solidFill>
          </p:spPr>
        </p:sp>
        <p:sp>
          <p:nvSpPr>
            <p:cNvPr id="11" name="TextBox 11"/>
            <p:cNvSpPr txBox="1"/>
            <p:nvPr/>
          </p:nvSpPr>
          <p:spPr>
            <a:xfrm>
              <a:off x="0" y="9525"/>
              <a:ext cx="1235036" cy="1424901"/>
            </a:xfrm>
            <a:prstGeom prst="rect">
              <a:avLst/>
            </a:prstGeom>
          </p:spPr>
          <p:txBody>
            <a:bodyPr lIns="50800" tIns="50800" rIns="50800" bIns="50800" rtlCol="0" anchor="ctr"/>
            <a:lstStyle/>
            <a:p>
              <a:pPr algn="ctr">
                <a:lnSpc>
                  <a:spcPts val="2200"/>
                </a:lnSpc>
              </a:pPr>
              <a:endParaRPr/>
            </a:p>
          </p:txBody>
        </p:sp>
      </p:grpSp>
      <p:grpSp>
        <p:nvGrpSpPr>
          <p:cNvPr id="12" name="Group 12"/>
          <p:cNvGrpSpPr/>
          <p:nvPr/>
        </p:nvGrpSpPr>
        <p:grpSpPr>
          <a:xfrm>
            <a:off x="1932030" y="3701989"/>
            <a:ext cx="4561929" cy="5298426"/>
            <a:chOff x="0" y="0"/>
            <a:chExt cx="1235036" cy="1434426"/>
          </a:xfrm>
        </p:grpSpPr>
        <p:sp>
          <p:nvSpPr>
            <p:cNvPr id="13" name="Freeform 13"/>
            <p:cNvSpPr/>
            <p:nvPr/>
          </p:nvSpPr>
          <p:spPr>
            <a:xfrm>
              <a:off x="0" y="0"/>
              <a:ext cx="1235036" cy="1434426"/>
            </a:xfrm>
            <a:custGeom>
              <a:avLst/>
              <a:gdLst/>
              <a:ahLst/>
              <a:cxnLst/>
              <a:rect l="l" t="t" r="r" b="b"/>
              <a:pathLst>
                <a:path w="1235036" h="1434426">
                  <a:moveTo>
                    <a:pt x="86551" y="0"/>
                  </a:moveTo>
                  <a:lnTo>
                    <a:pt x="1148486" y="0"/>
                  </a:lnTo>
                  <a:cubicBezTo>
                    <a:pt x="1196286" y="0"/>
                    <a:pt x="1235036" y="38750"/>
                    <a:pt x="1235036" y="86551"/>
                  </a:cubicBezTo>
                  <a:lnTo>
                    <a:pt x="1235036" y="1347875"/>
                  </a:lnTo>
                  <a:cubicBezTo>
                    <a:pt x="1235036" y="1395676"/>
                    <a:pt x="1196286" y="1434426"/>
                    <a:pt x="1148486" y="1434426"/>
                  </a:cubicBezTo>
                  <a:lnTo>
                    <a:pt x="86551" y="1434426"/>
                  </a:lnTo>
                  <a:cubicBezTo>
                    <a:pt x="63596" y="1434426"/>
                    <a:pt x="41581" y="1425307"/>
                    <a:pt x="25350" y="1409076"/>
                  </a:cubicBezTo>
                  <a:cubicBezTo>
                    <a:pt x="9119" y="1392844"/>
                    <a:pt x="0" y="1370830"/>
                    <a:pt x="0" y="1347875"/>
                  </a:cubicBezTo>
                  <a:lnTo>
                    <a:pt x="0" y="86551"/>
                  </a:lnTo>
                  <a:cubicBezTo>
                    <a:pt x="0" y="63596"/>
                    <a:pt x="9119" y="41581"/>
                    <a:pt x="25350" y="25350"/>
                  </a:cubicBezTo>
                  <a:cubicBezTo>
                    <a:pt x="41581" y="9119"/>
                    <a:pt x="63596" y="0"/>
                    <a:pt x="86551" y="0"/>
                  </a:cubicBezTo>
                  <a:close/>
                </a:path>
              </a:pathLst>
            </a:custGeom>
            <a:solidFill>
              <a:srgbClr val="FFFFFF"/>
            </a:solidFill>
          </p:spPr>
        </p:sp>
        <p:sp>
          <p:nvSpPr>
            <p:cNvPr id="14" name="TextBox 14"/>
            <p:cNvSpPr txBox="1"/>
            <p:nvPr/>
          </p:nvSpPr>
          <p:spPr>
            <a:xfrm>
              <a:off x="0" y="9525"/>
              <a:ext cx="1235036" cy="1424901"/>
            </a:xfrm>
            <a:prstGeom prst="rect">
              <a:avLst/>
            </a:prstGeom>
          </p:spPr>
          <p:txBody>
            <a:bodyPr lIns="50800" tIns="50800" rIns="50800" bIns="50800" rtlCol="0" anchor="ctr"/>
            <a:lstStyle/>
            <a:p>
              <a:pPr algn="ctr">
                <a:lnSpc>
                  <a:spcPts val="2200"/>
                </a:lnSpc>
              </a:pPr>
              <a:endParaRPr/>
            </a:p>
          </p:txBody>
        </p:sp>
      </p:grpSp>
      <p:sp>
        <p:nvSpPr>
          <p:cNvPr id="15" name="TextBox 15"/>
          <p:cNvSpPr txBox="1"/>
          <p:nvPr/>
        </p:nvSpPr>
        <p:spPr>
          <a:xfrm>
            <a:off x="2026249" y="4022726"/>
            <a:ext cx="4160643" cy="1120774"/>
          </a:xfrm>
          <a:prstGeom prst="rect">
            <a:avLst/>
          </a:prstGeom>
        </p:spPr>
        <p:txBody>
          <a:bodyPr lIns="0" tIns="0" rIns="0" bIns="0" rtlCol="0" anchor="t">
            <a:spAutoFit/>
          </a:bodyPr>
          <a:lstStyle/>
          <a:p>
            <a:pPr algn="ctr">
              <a:lnSpc>
                <a:spcPts val="3999"/>
              </a:lnSpc>
            </a:pPr>
            <a:r>
              <a:rPr lang="en-US" sz="3999">
                <a:solidFill>
                  <a:srgbClr val="290606"/>
                </a:solidFill>
                <a:latin typeface="Cheddar"/>
              </a:rPr>
              <a:t>MORE CUSTOMISED UI USING REACT JS</a:t>
            </a:r>
          </a:p>
        </p:txBody>
      </p:sp>
      <p:grpSp>
        <p:nvGrpSpPr>
          <p:cNvPr id="16" name="Group 16"/>
          <p:cNvGrpSpPr/>
          <p:nvPr/>
        </p:nvGrpSpPr>
        <p:grpSpPr>
          <a:xfrm>
            <a:off x="6917056" y="3701989"/>
            <a:ext cx="4561929" cy="5298426"/>
            <a:chOff x="0" y="0"/>
            <a:chExt cx="1235036" cy="1434426"/>
          </a:xfrm>
        </p:grpSpPr>
        <p:sp>
          <p:nvSpPr>
            <p:cNvPr id="17" name="Freeform 17"/>
            <p:cNvSpPr/>
            <p:nvPr/>
          </p:nvSpPr>
          <p:spPr>
            <a:xfrm>
              <a:off x="0" y="0"/>
              <a:ext cx="1235036" cy="1434426"/>
            </a:xfrm>
            <a:custGeom>
              <a:avLst/>
              <a:gdLst/>
              <a:ahLst/>
              <a:cxnLst/>
              <a:rect l="l" t="t" r="r" b="b"/>
              <a:pathLst>
                <a:path w="1235036" h="1434426">
                  <a:moveTo>
                    <a:pt x="86551" y="0"/>
                  </a:moveTo>
                  <a:lnTo>
                    <a:pt x="1148486" y="0"/>
                  </a:lnTo>
                  <a:cubicBezTo>
                    <a:pt x="1196286" y="0"/>
                    <a:pt x="1235036" y="38750"/>
                    <a:pt x="1235036" y="86551"/>
                  </a:cubicBezTo>
                  <a:lnTo>
                    <a:pt x="1235036" y="1347875"/>
                  </a:lnTo>
                  <a:cubicBezTo>
                    <a:pt x="1235036" y="1395676"/>
                    <a:pt x="1196286" y="1434426"/>
                    <a:pt x="1148486" y="1434426"/>
                  </a:cubicBezTo>
                  <a:lnTo>
                    <a:pt x="86551" y="1434426"/>
                  </a:lnTo>
                  <a:cubicBezTo>
                    <a:pt x="63596" y="1434426"/>
                    <a:pt x="41581" y="1425307"/>
                    <a:pt x="25350" y="1409076"/>
                  </a:cubicBezTo>
                  <a:cubicBezTo>
                    <a:pt x="9119" y="1392844"/>
                    <a:pt x="0" y="1370830"/>
                    <a:pt x="0" y="1347875"/>
                  </a:cubicBezTo>
                  <a:lnTo>
                    <a:pt x="0" y="86551"/>
                  </a:lnTo>
                  <a:cubicBezTo>
                    <a:pt x="0" y="63596"/>
                    <a:pt x="9119" y="41581"/>
                    <a:pt x="25350" y="25350"/>
                  </a:cubicBezTo>
                  <a:cubicBezTo>
                    <a:pt x="41581" y="9119"/>
                    <a:pt x="63596" y="0"/>
                    <a:pt x="86551" y="0"/>
                  </a:cubicBezTo>
                  <a:close/>
                </a:path>
              </a:pathLst>
            </a:custGeom>
            <a:solidFill>
              <a:srgbClr val="FFFFFF"/>
            </a:solidFill>
          </p:spPr>
        </p:sp>
        <p:sp>
          <p:nvSpPr>
            <p:cNvPr id="18" name="TextBox 18"/>
            <p:cNvSpPr txBox="1"/>
            <p:nvPr/>
          </p:nvSpPr>
          <p:spPr>
            <a:xfrm>
              <a:off x="0" y="9525"/>
              <a:ext cx="1235036" cy="1424901"/>
            </a:xfrm>
            <a:prstGeom prst="rect">
              <a:avLst/>
            </a:prstGeom>
          </p:spPr>
          <p:txBody>
            <a:bodyPr lIns="50800" tIns="50800" rIns="50800" bIns="50800" rtlCol="0" anchor="ctr"/>
            <a:lstStyle/>
            <a:p>
              <a:pPr algn="ctr">
                <a:lnSpc>
                  <a:spcPts val="2200"/>
                </a:lnSpc>
              </a:pPr>
              <a:endParaRPr/>
            </a:p>
          </p:txBody>
        </p:sp>
      </p:grpSp>
      <p:sp>
        <p:nvSpPr>
          <p:cNvPr id="19" name="TextBox 19"/>
          <p:cNvSpPr txBox="1"/>
          <p:nvPr/>
        </p:nvSpPr>
        <p:spPr>
          <a:xfrm>
            <a:off x="7117699" y="4022726"/>
            <a:ext cx="4160643" cy="1120774"/>
          </a:xfrm>
          <a:prstGeom prst="rect">
            <a:avLst/>
          </a:prstGeom>
        </p:spPr>
        <p:txBody>
          <a:bodyPr lIns="0" tIns="0" rIns="0" bIns="0" rtlCol="0" anchor="t">
            <a:spAutoFit/>
          </a:bodyPr>
          <a:lstStyle/>
          <a:p>
            <a:pPr algn="ctr">
              <a:lnSpc>
                <a:spcPts val="3999"/>
              </a:lnSpc>
            </a:pPr>
            <a:r>
              <a:rPr lang="en-US" sz="3999">
                <a:solidFill>
                  <a:srgbClr val="290606"/>
                </a:solidFill>
                <a:latin typeface="Cheddar"/>
              </a:rPr>
              <a:t>IMPROVING IMAGE RECOGNITION</a:t>
            </a:r>
          </a:p>
        </p:txBody>
      </p:sp>
      <p:grpSp>
        <p:nvGrpSpPr>
          <p:cNvPr id="20" name="Group 20"/>
          <p:cNvGrpSpPr/>
          <p:nvPr/>
        </p:nvGrpSpPr>
        <p:grpSpPr>
          <a:xfrm>
            <a:off x="11905080" y="3701989"/>
            <a:ext cx="4561929" cy="5298426"/>
            <a:chOff x="0" y="0"/>
            <a:chExt cx="1235036" cy="1434426"/>
          </a:xfrm>
        </p:grpSpPr>
        <p:sp>
          <p:nvSpPr>
            <p:cNvPr id="21" name="Freeform 21"/>
            <p:cNvSpPr/>
            <p:nvPr/>
          </p:nvSpPr>
          <p:spPr>
            <a:xfrm>
              <a:off x="0" y="0"/>
              <a:ext cx="1235036" cy="1434426"/>
            </a:xfrm>
            <a:custGeom>
              <a:avLst/>
              <a:gdLst/>
              <a:ahLst/>
              <a:cxnLst/>
              <a:rect l="l" t="t" r="r" b="b"/>
              <a:pathLst>
                <a:path w="1235036" h="1434426">
                  <a:moveTo>
                    <a:pt x="86551" y="0"/>
                  </a:moveTo>
                  <a:lnTo>
                    <a:pt x="1148486" y="0"/>
                  </a:lnTo>
                  <a:cubicBezTo>
                    <a:pt x="1196286" y="0"/>
                    <a:pt x="1235036" y="38750"/>
                    <a:pt x="1235036" y="86551"/>
                  </a:cubicBezTo>
                  <a:lnTo>
                    <a:pt x="1235036" y="1347875"/>
                  </a:lnTo>
                  <a:cubicBezTo>
                    <a:pt x="1235036" y="1395676"/>
                    <a:pt x="1196286" y="1434426"/>
                    <a:pt x="1148486" y="1434426"/>
                  </a:cubicBezTo>
                  <a:lnTo>
                    <a:pt x="86551" y="1434426"/>
                  </a:lnTo>
                  <a:cubicBezTo>
                    <a:pt x="63596" y="1434426"/>
                    <a:pt x="41581" y="1425307"/>
                    <a:pt x="25350" y="1409076"/>
                  </a:cubicBezTo>
                  <a:cubicBezTo>
                    <a:pt x="9119" y="1392844"/>
                    <a:pt x="0" y="1370830"/>
                    <a:pt x="0" y="1347875"/>
                  </a:cubicBezTo>
                  <a:lnTo>
                    <a:pt x="0" y="86551"/>
                  </a:lnTo>
                  <a:cubicBezTo>
                    <a:pt x="0" y="63596"/>
                    <a:pt x="9119" y="41581"/>
                    <a:pt x="25350" y="25350"/>
                  </a:cubicBezTo>
                  <a:cubicBezTo>
                    <a:pt x="41581" y="9119"/>
                    <a:pt x="63596" y="0"/>
                    <a:pt x="86551" y="0"/>
                  </a:cubicBezTo>
                  <a:close/>
                </a:path>
              </a:pathLst>
            </a:custGeom>
            <a:solidFill>
              <a:srgbClr val="FFFFFF"/>
            </a:solidFill>
          </p:spPr>
        </p:sp>
        <p:sp>
          <p:nvSpPr>
            <p:cNvPr id="22" name="TextBox 22"/>
            <p:cNvSpPr txBox="1"/>
            <p:nvPr/>
          </p:nvSpPr>
          <p:spPr>
            <a:xfrm>
              <a:off x="0" y="9525"/>
              <a:ext cx="1235036" cy="1424901"/>
            </a:xfrm>
            <a:prstGeom prst="rect">
              <a:avLst/>
            </a:prstGeom>
          </p:spPr>
          <p:txBody>
            <a:bodyPr lIns="50800" tIns="50800" rIns="50800" bIns="50800" rtlCol="0" anchor="ctr"/>
            <a:lstStyle/>
            <a:p>
              <a:pPr algn="ctr">
                <a:lnSpc>
                  <a:spcPts val="2200"/>
                </a:lnSpc>
              </a:pPr>
              <a:endParaRPr/>
            </a:p>
          </p:txBody>
        </p:sp>
      </p:grpSp>
      <p:sp>
        <p:nvSpPr>
          <p:cNvPr id="23" name="TextBox 23"/>
          <p:cNvSpPr txBox="1"/>
          <p:nvPr/>
        </p:nvSpPr>
        <p:spPr>
          <a:xfrm>
            <a:off x="12098110" y="4056515"/>
            <a:ext cx="4160643" cy="1120774"/>
          </a:xfrm>
          <a:prstGeom prst="rect">
            <a:avLst/>
          </a:prstGeom>
        </p:spPr>
        <p:txBody>
          <a:bodyPr lIns="0" tIns="0" rIns="0" bIns="0" rtlCol="0" anchor="t">
            <a:spAutoFit/>
          </a:bodyPr>
          <a:lstStyle/>
          <a:p>
            <a:pPr algn="ctr">
              <a:lnSpc>
                <a:spcPts val="3999"/>
              </a:lnSpc>
            </a:pPr>
            <a:r>
              <a:rPr lang="en-US" sz="3999">
                <a:solidFill>
                  <a:srgbClr val="290606"/>
                </a:solidFill>
                <a:latin typeface="Cheddar"/>
              </a:rPr>
              <a:t>IMPROVED IMAGE PROCESSING</a:t>
            </a:r>
          </a:p>
        </p:txBody>
      </p:sp>
      <p:sp>
        <p:nvSpPr>
          <p:cNvPr id="24" name="TextBox 24"/>
          <p:cNvSpPr txBox="1"/>
          <p:nvPr/>
        </p:nvSpPr>
        <p:spPr>
          <a:xfrm>
            <a:off x="2251186" y="5189969"/>
            <a:ext cx="3907131" cy="2305684"/>
          </a:xfrm>
          <a:prstGeom prst="rect">
            <a:avLst/>
          </a:prstGeom>
        </p:spPr>
        <p:txBody>
          <a:bodyPr lIns="0" tIns="0" rIns="0" bIns="0" rtlCol="0" anchor="t">
            <a:spAutoFit/>
          </a:bodyPr>
          <a:lstStyle/>
          <a:p>
            <a:pPr algn="just">
              <a:lnSpc>
                <a:spcPts val="3640"/>
              </a:lnSpc>
            </a:pPr>
            <a:r>
              <a:rPr lang="en-US" sz="2600">
                <a:solidFill>
                  <a:srgbClr val="290606"/>
                </a:solidFill>
                <a:latin typeface="Telegraf"/>
              </a:rPr>
              <a:t>We created a quite interactive and user friendly UI using React JS however were unable to integrate it.</a:t>
            </a:r>
          </a:p>
        </p:txBody>
      </p:sp>
      <p:sp>
        <p:nvSpPr>
          <p:cNvPr id="25" name="TextBox 25"/>
          <p:cNvSpPr txBox="1"/>
          <p:nvPr/>
        </p:nvSpPr>
        <p:spPr>
          <a:xfrm>
            <a:off x="7208135" y="5189969"/>
            <a:ext cx="3979772" cy="3220085"/>
          </a:xfrm>
          <a:prstGeom prst="rect">
            <a:avLst/>
          </a:prstGeom>
        </p:spPr>
        <p:txBody>
          <a:bodyPr lIns="0" tIns="0" rIns="0" bIns="0" rtlCol="0" anchor="t">
            <a:spAutoFit/>
          </a:bodyPr>
          <a:lstStyle/>
          <a:p>
            <a:pPr algn="just">
              <a:lnSpc>
                <a:spcPts val="3640"/>
              </a:lnSpc>
            </a:pPr>
            <a:r>
              <a:rPr lang="en-US" sz="2600">
                <a:solidFill>
                  <a:srgbClr val="290606"/>
                </a:solidFill>
                <a:latin typeface="Telegraf"/>
              </a:rPr>
              <a:t>Although YOLO is able to recognise the images quite well, there is a further scope for improved training or possibly using a more advanced framework.</a:t>
            </a:r>
          </a:p>
        </p:txBody>
      </p:sp>
      <p:sp>
        <p:nvSpPr>
          <p:cNvPr id="26" name="TextBox 26"/>
          <p:cNvSpPr txBox="1"/>
          <p:nvPr/>
        </p:nvSpPr>
        <p:spPr>
          <a:xfrm>
            <a:off x="12117160" y="5189969"/>
            <a:ext cx="3979772" cy="3220085"/>
          </a:xfrm>
          <a:prstGeom prst="rect">
            <a:avLst/>
          </a:prstGeom>
        </p:spPr>
        <p:txBody>
          <a:bodyPr lIns="0" tIns="0" rIns="0" bIns="0" rtlCol="0" anchor="t">
            <a:spAutoFit/>
          </a:bodyPr>
          <a:lstStyle/>
          <a:p>
            <a:pPr algn="just">
              <a:lnSpc>
                <a:spcPts val="3640"/>
              </a:lnSpc>
            </a:pPr>
            <a:r>
              <a:rPr lang="en-US" sz="2600">
                <a:solidFill>
                  <a:srgbClr val="290606"/>
                </a:solidFill>
                <a:latin typeface="Telegraf"/>
              </a:rPr>
              <a:t>Despite satisfying results by cloud vision, there is a scope to bring the images into a better format, which can be better processed by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EF4F3"/>
        </a:solidFill>
        <a:effectLst/>
      </p:bgPr>
    </p:bg>
    <p:spTree>
      <p:nvGrpSpPr>
        <p:cNvPr id="1" name=""/>
        <p:cNvGrpSpPr/>
        <p:nvPr/>
      </p:nvGrpSpPr>
      <p:grpSpPr>
        <a:xfrm>
          <a:off x="0" y="0"/>
          <a:ext cx="0" cy="0"/>
          <a:chOff x="0" y="0"/>
          <a:chExt cx="0" cy="0"/>
        </a:xfrm>
      </p:grpSpPr>
      <p:sp>
        <p:nvSpPr>
          <p:cNvPr id="2" name="TextBox 2"/>
          <p:cNvSpPr txBox="1"/>
          <p:nvPr/>
        </p:nvSpPr>
        <p:spPr>
          <a:xfrm>
            <a:off x="9577641" y="1494874"/>
            <a:ext cx="6833413" cy="1683621"/>
          </a:xfrm>
          <a:prstGeom prst="rect">
            <a:avLst/>
          </a:prstGeom>
        </p:spPr>
        <p:txBody>
          <a:bodyPr lIns="0" tIns="0" rIns="0" bIns="0" rtlCol="0" anchor="t">
            <a:spAutoFit/>
          </a:bodyPr>
          <a:lstStyle/>
          <a:p>
            <a:pPr>
              <a:lnSpc>
                <a:spcPts val="11080"/>
              </a:lnSpc>
            </a:pPr>
            <a:r>
              <a:rPr lang="en-US" sz="11080" spc="542">
                <a:solidFill>
                  <a:srgbClr val="290606"/>
                </a:solidFill>
                <a:latin typeface="Cheddar"/>
              </a:rPr>
              <a:t>THANK YOU</a:t>
            </a:r>
          </a:p>
        </p:txBody>
      </p:sp>
      <p:sp>
        <p:nvSpPr>
          <p:cNvPr id="3" name="TextBox 3"/>
          <p:cNvSpPr txBox="1"/>
          <p:nvPr/>
        </p:nvSpPr>
        <p:spPr>
          <a:xfrm>
            <a:off x="9284147" y="3543004"/>
            <a:ext cx="6896219" cy="3593366"/>
          </a:xfrm>
          <a:prstGeom prst="rect">
            <a:avLst/>
          </a:prstGeom>
        </p:spPr>
        <p:txBody>
          <a:bodyPr lIns="0" tIns="0" rIns="0" bIns="0" rtlCol="0" anchor="t">
            <a:spAutoFit/>
          </a:bodyPr>
          <a:lstStyle/>
          <a:p>
            <a:pPr marL="869842" lvl="1" indent="-434921">
              <a:lnSpc>
                <a:spcPts val="5640"/>
              </a:lnSpc>
              <a:buFont typeface="Arial"/>
              <a:buChar char="•"/>
            </a:pPr>
            <a:r>
              <a:rPr lang="en-US" sz="4028" spc="197">
                <a:solidFill>
                  <a:srgbClr val="290606"/>
                </a:solidFill>
                <a:latin typeface="Telegraf"/>
              </a:rPr>
              <a:t>Naman Singhania​</a:t>
            </a:r>
          </a:p>
          <a:p>
            <a:pPr marL="869842" lvl="1" indent="-434921">
              <a:lnSpc>
                <a:spcPts val="5640"/>
              </a:lnSpc>
              <a:buFont typeface="Arial"/>
              <a:buChar char="•"/>
            </a:pPr>
            <a:r>
              <a:rPr lang="en-US" sz="4028" spc="197">
                <a:solidFill>
                  <a:srgbClr val="290606"/>
                </a:solidFill>
                <a:latin typeface="Telegraf"/>
              </a:rPr>
              <a:t>Aadi Chandra Modak​</a:t>
            </a:r>
          </a:p>
          <a:p>
            <a:pPr marL="869842" lvl="1" indent="-434921">
              <a:lnSpc>
                <a:spcPts val="5640"/>
              </a:lnSpc>
              <a:buFont typeface="Arial"/>
              <a:buChar char="•"/>
            </a:pPr>
            <a:r>
              <a:rPr lang="en-US" sz="4028" spc="197">
                <a:solidFill>
                  <a:srgbClr val="290606"/>
                </a:solidFill>
                <a:latin typeface="Telegraf"/>
              </a:rPr>
              <a:t>Gagandeep Singh​</a:t>
            </a:r>
          </a:p>
          <a:p>
            <a:pPr marL="869842" lvl="1" indent="-434921">
              <a:lnSpc>
                <a:spcPts val="5640"/>
              </a:lnSpc>
              <a:buFont typeface="Arial"/>
              <a:buChar char="•"/>
            </a:pPr>
            <a:r>
              <a:rPr lang="en-US" sz="4028" spc="197">
                <a:solidFill>
                  <a:srgbClr val="290606"/>
                </a:solidFill>
                <a:latin typeface="Telegraf"/>
              </a:rPr>
              <a:t>Rakeshkumar Honnalli​</a:t>
            </a:r>
          </a:p>
          <a:p>
            <a:pPr marL="869842" lvl="1" indent="-434921">
              <a:lnSpc>
                <a:spcPts val="5640"/>
              </a:lnSpc>
              <a:buFont typeface="Arial"/>
              <a:buChar char="•"/>
            </a:pPr>
            <a:r>
              <a:rPr lang="en-US" sz="4028" spc="197">
                <a:solidFill>
                  <a:srgbClr val="290606"/>
                </a:solidFill>
                <a:latin typeface="Telegraf"/>
              </a:rPr>
              <a:t>Yasaswini Pagadala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389</Words>
  <Application>Microsoft Office PowerPoint</Application>
  <PresentationFormat>Custom</PresentationFormat>
  <Paragraphs>42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Cheddar</vt:lpstr>
      <vt:lpstr>Calibri</vt:lpstr>
      <vt:lpstr>Arial</vt:lpstr>
      <vt:lpstr>Telegraf Bold</vt:lpstr>
      <vt:lpstr>Telegraf</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DOCBOT</dc:title>
  <cp:lastModifiedBy>Naman Singhania</cp:lastModifiedBy>
  <cp:revision>1</cp:revision>
  <dcterms:created xsi:type="dcterms:W3CDTF">2006-08-16T00:00:00Z</dcterms:created>
  <dcterms:modified xsi:type="dcterms:W3CDTF">2024-05-01T23:13:19Z</dcterms:modified>
  <dc:identifier>DAGDrdB13TA</dc:identifier>
</cp:coreProperties>
</file>