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AD2"/>
        </a:solidFill>
      </p:bgPr>
    </p:bg>
    <p:spTree>
      <p:nvGrpSpPr>
        <p:cNvPr id="1" name=""/>
        <p:cNvGrpSpPr/>
        <p:nvPr/>
      </p:nvGrpSpPr>
      <p:grpSpPr>
        <a:xfrm>
          <a:off x="0" y="0"/>
          <a:ext cx="0" cy="0"/>
          <a:chOff x="0" y="0"/>
          <a:chExt cx="0" cy="0"/>
        </a:xfrm>
      </p:grpSpPr>
      <p:sp>
        <p:nvSpPr>
          <p:cNvPr name="Freeform 2" id="2"/>
          <p:cNvSpPr/>
          <p:nvPr/>
        </p:nvSpPr>
        <p:spPr>
          <a:xfrm flipH="false" flipV="false" rot="0">
            <a:off x="5822553" y="1929668"/>
            <a:ext cx="1388500" cy="2121319"/>
          </a:xfrm>
          <a:custGeom>
            <a:avLst/>
            <a:gdLst/>
            <a:ahLst/>
            <a:cxnLst/>
            <a:rect r="r" b="b" t="t" l="l"/>
            <a:pathLst>
              <a:path h="2121319" w="1388500">
                <a:moveTo>
                  <a:pt x="0" y="0"/>
                </a:moveTo>
                <a:lnTo>
                  <a:pt x="1388500" y="0"/>
                </a:lnTo>
                <a:lnTo>
                  <a:pt x="1388500" y="2121319"/>
                </a:lnTo>
                <a:lnTo>
                  <a:pt x="0" y="2121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2578" y="7079010"/>
            <a:ext cx="5533112" cy="5949583"/>
          </a:xfrm>
          <a:custGeom>
            <a:avLst/>
            <a:gdLst/>
            <a:ahLst/>
            <a:cxnLst/>
            <a:rect r="r" b="b" t="t" l="l"/>
            <a:pathLst>
              <a:path h="5949583" w="5533112">
                <a:moveTo>
                  <a:pt x="0" y="0"/>
                </a:moveTo>
                <a:lnTo>
                  <a:pt x="5533113" y="0"/>
                </a:lnTo>
                <a:lnTo>
                  <a:pt x="5533113" y="5949583"/>
                </a:lnTo>
                <a:lnTo>
                  <a:pt x="0" y="5949583"/>
                </a:lnTo>
                <a:lnTo>
                  <a:pt x="0" y="0"/>
                </a:lnTo>
                <a:close/>
              </a:path>
            </a:pathLst>
          </a:custGeom>
          <a:blipFill>
            <a:blip r:embed="rId4"/>
            <a:stretch>
              <a:fillRect l="0" t="0" r="0" b="0"/>
            </a:stretch>
          </a:blipFill>
        </p:spPr>
      </p:sp>
      <p:sp>
        <p:nvSpPr>
          <p:cNvPr name="TextBox 4" id="4"/>
          <p:cNvSpPr txBox="true"/>
          <p:nvPr/>
        </p:nvSpPr>
        <p:spPr>
          <a:xfrm rot="0">
            <a:off x="1330016" y="1582849"/>
            <a:ext cx="5881036" cy="4296040"/>
          </a:xfrm>
          <a:prstGeom prst="rect">
            <a:avLst/>
          </a:prstGeom>
        </p:spPr>
        <p:txBody>
          <a:bodyPr anchor="t" rtlCol="false" tIns="0" lIns="0" bIns="0" rIns="0">
            <a:spAutoFit/>
          </a:bodyPr>
          <a:lstStyle/>
          <a:p>
            <a:pPr>
              <a:lnSpc>
                <a:spcPts val="8438"/>
              </a:lnSpc>
            </a:pPr>
            <a:r>
              <a:rPr lang="en-US" sz="7031">
                <a:solidFill>
                  <a:srgbClr val="292929"/>
                </a:solidFill>
                <a:latin typeface="DM Sans Bold"/>
              </a:rPr>
              <a:t>Bank-Customer Relationship Management</a:t>
            </a:r>
          </a:p>
        </p:txBody>
      </p:sp>
      <p:sp>
        <p:nvSpPr>
          <p:cNvPr name="TextBox 5" id="5"/>
          <p:cNvSpPr txBox="true"/>
          <p:nvPr/>
        </p:nvSpPr>
        <p:spPr>
          <a:xfrm rot="0">
            <a:off x="2302980" y="5882908"/>
            <a:ext cx="2311028" cy="548187"/>
          </a:xfrm>
          <a:prstGeom prst="rect">
            <a:avLst/>
          </a:prstGeom>
        </p:spPr>
        <p:txBody>
          <a:bodyPr anchor="t" rtlCol="false" tIns="0" lIns="0" bIns="0" rIns="0">
            <a:spAutoFit/>
          </a:bodyPr>
          <a:lstStyle/>
          <a:p>
            <a:pPr algn="ctr">
              <a:lnSpc>
                <a:spcPts val="4426"/>
              </a:lnSpc>
            </a:pPr>
            <a:r>
              <a:rPr lang="en-US" sz="3162">
                <a:solidFill>
                  <a:srgbClr val="292929"/>
                </a:solidFill>
                <a:latin typeface="Canva Sans Bold"/>
              </a:rPr>
              <a:t>SQL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5018053" y="1768404"/>
            <a:ext cx="7093353" cy="4989961"/>
          </a:xfrm>
          <a:custGeom>
            <a:avLst/>
            <a:gdLst/>
            <a:ahLst/>
            <a:cxnLst/>
            <a:rect r="r" b="b" t="t" l="l"/>
            <a:pathLst>
              <a:path h="4989961" w="7093353">
                <a:moveTo>
                  <a:pt x="0" y="0"/>
                </a:moveTo>
                <a:lnTo>
                  <a:pt x="7093353" y="0"/>
                </a:lnTo>
                <a:lnTo>
                  <a:pt x="7093353" y="4989961"/>
                </a:lnTo>
                <a:lnTo>
                  <a:pt x="0" y="4989961"/>
                </a:lnTo>
                <a:lnTo>
                  <a:pt x="0" y="0"/>
                </a:lnTo>
                <a:close/>
              </a:path>
            </a:pathLst>
          </a:custGeom>
          <a:blipFill>
            <a:blip r:embed="rId2"/>
            <a:stretch>
              <a:fillRect l="0" t="0" r="0" b="0"/>
            </a:stretch>
          </a:blipFill>
        </p:spPr>
      </p:sp>
      <p:sp>
        <p:nvSpPr>
          <p:cNvPr name="TextBox 3" id="3"/>
          <p:cNvSpPr txBox="true"/>
          <p:nvPr/>
        </p:nvSpPr>
        <p:spPr>
          <a:xfrm rot="0">
            <a:off x="1028700" y="729682"/>
            <a:ext cx="12140611" cy="881840"/>
          </a:xfrm>
          <a:prstGeom prst="rect">
            <a:avLst/>
          </a:prstGeom>
        </p:spPr>
        <p:txBody>
          <a:bodyPr anchor="t" rtlCol="false" tIns="0" lIns="0" bIns="0" rIns="0">
            <a:spAutoFit/>
          </a:bodyPr>
          <a:lstStyle/>
          <a:p>
            <a:pPr>
              <a:lnSpc>
                <a:spcPts val="7018"/>
              </a:lnSpc>
            </a:pPr>
            <a:r>
              <a:rPr lang="en-US" sz="5848">
                <a:solidFill>
                  <a:srgbClr val="FFFDF6"/>
                </a:solidFill>
                <a:latin typeface="DM Sans Bold"/>
              </a:rPr>
              <a:t>Growth Trends:</a:t>
            </a:r>
          </a:p>
        </p:txBody>
      </p:sp>
      <p:sp>
        <p:nvSpPr>
          <p:cNvPr name="TextBox 4" id="4"/>
          <p:cNvSpPr txBox="true"/>
          <p:nvPr/>
        </p:nvSpPr>
        <p:spPr>
          <a:xfrm rot="0">
            <a:off x="2887776" y="7096805"/>
            <a:ext cx="11996978" cy="527058"/>
          </a:xfrm>
          <a:prstGeom prst="rect">
            <a:avLst/>
          </a:prstGeom>
        </p:spPr>
        <p:txBody>
          <a:bodyPr anchor="t" rtlCol="false" tIns="0" lIns="0" bIns="0" rIns="0">
            <a:spAutoFit/>
          </a:bodyPr>
          <a:lstStyle/>
          <a:p>
            <a:pPr marL="601202" indent="-300601" lvl="1">
              <a:lnSpc>
                <a:spcPts val="3898"/>
              </a:lnSpc>
              <a:buFont typeface="Arial"/>
              <a:buChar char="•"/>
            </a:pPr>
            <a:r>
              <a:rPr lang="en-US" sz="2784">
                <a:solidFill>
                  <a:srgbClr val="FFFDF6"/>
                </a:solidFill>
                <a:latin typeface="Canva Sans Bold"/>
              </a:rPr>
              <a:t>Customer acquisition seems to be increasing year-over-year.</a:t>
            </a:r>
          </a:p>
          <a:p>
            <a:pPr marL="29107" indent="-14554" lvl="1">
              <a:lnSpc>
                <a:spcPts val="188"/>
              </a:lnSpc>
              <a:buFont typeface="Arial"/>
              <a:buChar char="•"/>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558053" y="456190"/>
            <a:ext cx="12140611" cy="881840"/>
          </a:xfrm>
          <a:prstGeom prst="rect">
            <a:avLst/>
          </a:prstGeom>
        </p:spPr>
        <p:txBody>
          <a:bodyPr anchor="t" rtlCol="false" tIns="0" lIns="0" bIns="0" rIns="0">
            <a:spAutoFit/>
          </a:bodyPr>
          <a:lstStyle/>
          <a:p>
            <a:pPr>
              <a:lnSpc>
                <a:spcPts val="7018"/>
              </a:lnSpc>
            </a:pPr>
            <a:r>
              <a:rPr lang="en-US" sz="5848">
                <a:solidFill>
                  <a:srgbClr val="FFFDF6"/>
                </a:solidFill>
                <a:latin typeface="DM Sans Bold"/>
              </a:rPr>
              <a:t>Potential Areas for Improvement:</a:t>
            </a:r>
          </a:p>
        </p:txBody>
      </p:sp>
      <p:sp>
        <p:nvSpPr>
          <p:cNvPr name="TextBox 3" id="3"/>
          <p:cNvSpPr txBox="true"/>
          <p:nvPr/>
        </p:nvSpPr>
        <p:spPr>
          <a:xfrm rot="0">
            <a:off x="558053" y="1961590"/>
            <a:ext cx="12512448" cy="7601778"/>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FFFDF6"/>
                </a:solidFill>
                <a:latin typeface="Canva Sans"/>
              </a:rPr>
              <a:t>Reduce Churn: Investigate reasons behind high churn rates in France and Germany. Focus on retaining existing customers, especially credit card holders and high-potential segments like those with lower credit scores.</a:t>
            </a:r>
          </a:p>
          <a:p>
            <a:pPr marL="755651" indent="-377825" lvl="1">
              <a:lnSpc>
                <a:spcPts val="4900"/>
              </a:lnSpc>
              <a:buFont typeface="Arial"/>
              <a:buChar char="•"/>
            </a:pPr>
            <a:r>
              <a:rPr lang="en-US" sz="3500">
                <a:solidFill>
                  <a:srgbClr val="FFFDF6"/>
                </a:solidFill>
                <a:latin typeface="Canva Sans"/>
              </a:rPr>
              <a:t>Increase Product Usage: Encourage multi-product usage through targeted marketing or bundling strategies.</a:t>
            </a:r>
          </a:p>
          <a:p>
            <a:pPr marL="755651" indent="-377825" lvl="1">
              <a:lnSpc>
                <a:spcPts val="4900"/>
              </a:lnSpc>
              <a:buFont typeface="Arial"/>
              <a:buChar char="•"/>
            </a:pPr>
            <a:r>
              <a:rPr lang="en-US" sz="3500">
                <a:solidFill>
                  <a:srgbClr val="FFFDF6"/>
                </a:solidFill>
                <a:latin typeface="Canva Sans"/>
              </a:rPr>
              <a:t>Improve Customer Experience: Analyze why customers with only one product churn at a higher rate. Investigate and address any pain points related to specific products or services.</a:t>
            </a:r>
          </a:p>
          <a:p>
            <a:pPr marL="201827" indent="-100913" lvl="1">
              <a:lnSpc>
                <a:spcPts val="1308"/>
              </a:lnSpc>
              <a:buFont typeface="Arial"/>
              <a:buChar char="•"/>
            </a:pPr>
          </a:p>
        </p:txBody>
      </p:sp>
      <p:sp>
        <p:nvSpPr>
          <p:cNvPr name="Freeform 4" id="4"/>
          <p:cNvSpPr/>
          <p:nvPr/>
        </p:nvSpPr>
        <p:spPr>
          <a:xfrm flipH="false" flipV="false" rot="0">
            <a:off x="14419240" y="3825839"/>
            <a:ext cx="2512327" cy="2361587"/>
          </a:xfrm>
          <a:custGeom>
            <a:avLst/>
            <a:gdLst/>
            <a:ahLst/>
            <a:cxnLst/>
            <a:rect r="r" b="b" t="t" l="l"/>
            <a:pathLst>
              <a:path h="2361587" w="2512327">
                <a:moveTo>
                  <a:pt x="0" y="0"/>
                </a:moveTo>
                <a:lnTo>
                  <a:pt x="2512326" y="0"/>
                </a:lnTo>
                <a:lnTo>
                  <a:pt x="2512326" y="2361587"/>
                </a:lnTo>
                <a:lnTo>
                  <a:pt x="0" y="2361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3905018" y="8218502"/>
            <a:ext cx="4610466" cy="2623774"/>
          </a:xfrm>
          <a:custGeom>
            <a:avLst/>
            <a:gdLst/>
            <a:ahLst/>
            <a:cxnLst/>
            <a:rect r="r" b="b" t="t" l="l"/>
            <a:pathLst>
              <a:path h="2623774" w="4610466">
                <a:moveTo>
                  <a:pt x="0" y="0"/>
                </a:moveTo>
                <a:lnTo>
                  <a:pt x="4610466" y="0"/>
                </a:lnTo>
                <a:lnTo>
                  <a:pt x="4610466" y="2623774"/>
                </a:lnTo>
                <a:lnTo>
                  <a:pt x="0" y="26237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5739" y="8804224"/>
            <a:ext cx="2029959" cy="2172136"/>
          </a:xfrm>
          <a:custGeom>
            <a:avLst/>
            <a:gdLst/>
            <a:ahLst/>
            <a:cxnLst/>
            <a:rect r="r" b="b" t="t" l="l"/>
            <a:pathLst>
              <a:path h="2172136" w="2029959">
                <a:moveTo>
                  <a:pt x="0" y="0"/>
                </a:moveTo>
                <a:lnTo>
                  <a:pt x="2029959" y="0"/>
                </a:lnTo>
                <a:lnTo>
                  <a:pt x="2029959" y="2172135"/>
                </a:lnTo>
                <a:lnTo>
                  <a:pt x="0" y="21721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15466" y="282015"/>
            <a:ext cx="13492221" cy="990600"/>
          </a:xfrm>
          <a:prstGeom prst="rect">
            <a:avLst/>
          </a:prstGeom>
        </p:spPr>
        <p:txBody>
          <a:bodyPr anchor="t" rtlCol="false" tIns="0" lIns="0" bIns="0" rIns="0">
            <a:spAutoFit/>
          </a:bodyPr>
          <a:lstStyle/>
          <a:p>
            <a:pPr>
              <a:lnSpc>
                <a:spcPts val="7800"/>
              </a:lnSpc>
            </a:pPr>
            <a:r>
              <a:rPr lang="en-US" sz="6500">
                <a:solidFill>
                  <a:srgbClr val="FFFDF6"/>
                </a:solidFill>
                <a:latin typeface="DM Sans Bold"/>
              </a:rPr>
              <a:t>Conclusion</a:t>
            </a:r>
          </a:p>
        </p:txBody>
      </p:sp>
      <p:sp>
        <p:nvSpPr>
          <p:cNvPr name="TextBox 5" id="5"/>
          <p:cNvSpPr txBox="true"/>
          <p:nvPr/>
        </p:nvSpPr>
        <p:spPr>
          <a:xfrm rot="0">
            <a:off x="615466" y="1569003"/>
            <a:ext cx="13905455" cy="7101368"/>
          </a:xfrm>
          <a:prstGeom prst="rect">
            <a:avLst/>
          </a:prstGeom>
        </p:spPr>
        <p:txBody>
          <a:bodyPr anchor="t" rtlCol="false" tIns="0" lIns="0" bIns="0" rIns="0">
            <a:spAutoFit/>
          </a:bodyPr>
          <a:lstStyle/>
          <a:p>
            <a:pPr>
              <a:lnSpc>
                <a:spcPts val="4332"/>
              </a:lnSpc>
            </a:pPr>
            <a:r>
              <a:rPr lang="en-US" sz="3094">
                <a:solidFill>
                  <a:srgbClr val="FFFDF6"/>
                </a:solidFill>
                <a:latin typeface="Canva Sans"/>
              </a:rPr>
              <a:t>In conclusion, the CRM bank churn has provided invaluable insights into the dynamics of customer attrition and has equipped us with actionable strategies to effectively control churn rates. Through meticulous data analysis and observation, several key takeaways have emerged:</a:t>
            </a:r>
          </a:p>
          <a:p>
            <a:pPr>
              <a:lnSpc>
                <a:spcPts val="4332"/>
              </a:lnSpc>
            </a:pPr>
          </a:p>
          <a:p>
            <a:pPr>
              <a:lnSpc>
                <a:spcPts val="4332"/>
              </a:lnSpc>
            </a:pPr>
            <a:r>
              <a:rPr lang="en-US" sz="3094">
                <a:solidFill>
                  <a:srgbClr val="FFFDF6"/>
                </a:solidFill>
                <a:latin typeface="Canva Sans"/>
              </a:rPr>
              <a:t>1.</a:t>
            </a:r>
            <a:r>
              <a:rPr lang="en-US" sz="3094">
                <a:solidFill>
                  <a:srgbClr val="FFFDF6"/>
                </a:solidFill>
                <a:latin typeface="Canva Sans Bold"/>
              </a:rPr>
              <a:t>Identification of Churn Patterns:</a:t>
            </a:r>
            <a:r>
              <a:rPr lang="en-US" sz="3094">
                <a:solidFill>
                  <a:srgbClr val="FFFDF6"/>
                </a:solidFill>
                <a:latin typeface="Canva Sans"/>
              </a:rPr>
              <a:t> By examining demographic segments and financial metrics, we've identified patterns indicating which customer groups are most prone to churn. This understanding forms the basis for targeted interventions.</a:t>
            </a:r>
          </a:p>
          <a:p>
            <a:pPr>
              <a:lnSpc>
                <a:spcPts val="4332"/>
              </a:lnSpc>
            </a:pPr>
            <a:r>
              <a:rPr lang="en-US" sz="3094">
                <a:solidFill>
                  <a:srgbClr val="FFFDF6"/>
                </a:solidFill>
                <a:latin typeface="Canva Sans Bold"/>
              </a:rPr>
              <a:t>Detection of Churn Trends:</a:t>
            </a:r>
            <a:r>
              <a:rPr lang="en-US" sz="3094">
                <a:solidFill>
                  <a:srgbClr val="FFFDF6"/>
                </a:solidFill>
                <a:latin typeface="Canva Sans"/>
              </a:rPr>
              <a:t> Over the years, there has been a discernible increase in churn rates, particularly since 2017. This trend signals a pressing need for proactive measures to counteract the potential financial risks associated with escalating customer attrition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770993" y="715187"/>
            <a:ext cx="16003740" cy="8175278"/>
          </a:xfrm>
          <a:prstGeom prst="rect">
            <a:avLst/>
          </a:prstGeom>
        </p:spPr>
        <p:txBody>
          <a:bodyPr anchor="t" rtlCol="false" tIns="0" lIns="0" bIns="0" rIns="0">
            <a:spAutoFit/>
          </a:bodyPr>
          <a:lstStyle/>
          <a:p>
            <a:pPr>
              <a:lnSpc>
                <a:spcPts val="4986"/>
              </a:lnSpc>
            </a:pPr>
            <a:r>
              <a:rPr lang="en-US" sz="3561">
                <a:solidFill>
                  <a:srgbClr val="FFFDF6"/>
                </a:solidFill>
                <a:latin typeface="Canva Sans Bold"/>
              </a:rPr>
              <a:t>To control churn rates effectively, we propose a multifaceted approach</a:t>
            </a:r>
            <a:r>
              <a:rPr lang="en-US" sz="3561">
                <a:solidFill>
                  <a:srgbClr val="FFFDF6"/>
                </a:solidFill>
                <a:latin typeface="Canva Sans"/>
              </a:rPr>
              <a:t>:</a:t>
            </a:r>
          </a:p>
          <a:p>
            <a:pPr>
              <a:lnSpc>
                <a:spcPts val="4986"/>
              </a:lnSpc>
            </a:pPr>
          </a:p>
          <a:p>
            <a:pPr>
              <a:lnSpc>
                <a:spcPts val="4986"/>
              </a:lnSpc>
            </a:pPr>
            <a:r>
              <a:rPr lang="en-US" sz="3561">
                <a:solidFill>
                  <a:srgbClr val="FFFDF6"/>
                </a:solidFill>
                <a:latin typeface="Canva Sans"/>
              </a:rPr>
              <a:t>•</a:t>
            </a:r>
            <a:r>
              <a:rPr lang="en-US" sz="3561">
                <a:solidFill>
                  <a:srgbClr val="FFFDF6"/>
                </a:solidFill>
                <a:latin typeface="Canva Sans Bold"/>
              </a:rPr>
              <a:t>Personalized Retention Strategies:</a:t>
            </a:r>
            <a:r>
              <a:rPr lang="en-US" sz="3561">
                <a:solidFill>
                  <a:srgbClr val="FFFDF6"/>
                </a:solidFill>
                <a:latin typeface="Canva Sans"/>
              </a:rPr>
              <a:t> Develop tailored retention initiatives that cater to the unique needs and preferences of different customer segments. By offering personalized incentives, enhanced services, and customized product offerings, we can bolster customer loyalty and reduce churn.</a:t>
            </a:r>
          </a:p>
          <a:p>
            <a:pPr>
              <a:lnSpc>
                <a:spcPts val="4986"/>
              </a:lnSpc>
            </a:pPr>
            <a:r>
              <a:rPr lang="en-US" sz="3561">
                <a:solidFill>
                  <a:srgbClr val="FFFDF6"/>
                </a:solidFill>
                <a:latin typeface="Canva Sans"/>
              </a:rPr>
              <a:t>•</a:t>
            </a:r>
            <a:r>
              <a:rPr lang="en-US" sz="3561">
                <a:solidFill>
                  <a:srgbClr val="FFFDF6"/>
                </a:solidFill>
                <a:latin typeface="Canva Sans Bold"/>
              </a:rPr>
              <a:t>Financial Health Promotion:</a:t>
            </a:r>
            <a:r>
              <a:rPr lang="en-US" sz="3561">
                <a:solidFill>
                  <a:srgbClr val="FFFDF6"/>
                </a:solidFill>
                <a:latin typeface="Canva Sans"/>
              </a:rPr>
              <a:t> Implement programs aimed at improving the financial well-being of customers. This could involve providing financial education resources, offering debt management assistance, and facilitating access to financial planning tools. Strengthening customers' financial stability is pivotal in mitigating churn risk.</a:t>
            </a:r>
          </a:p>
          <a:p>
            <a:pPr>
              <a:lnSpc>
                <a:spcPts val="4986"/>
              </a:lnSpc>
            </a:pPr>
          </a:p>
        </p:txBody>
      </p:sp>
      <p:sp>
        <p:nvSpPr>
          <p:cNvPr name="Freeform 3" id="3"/>
          <p:cNvSpPr/>
          <p:nvPr/>
        </p:nvSpPr>
        <p:spPr>
          <a:xfrm flipH="false" flipV="false" rot="0">
            <a:off x="16575126" y="772337"/>
            <a:ext cx="1368348" cy="1214098"/>
          </a:xfrm>
          <a:custGeom>
            <a:avLst/>
            <a:gdLst/>
            <a:ahLst/>
            <a:cxnLst/>
            <a:rect r="r" b="b" t="t" l="l"/>
            <a:pathLst>
              <a:path h="1214098" w="1368348">
                <a:moveTo>
                  <a:pt x="0" y="0"/>
                </a:moveTo>
                <a:lnTo>
                  <a:pt x="1368348" y="0"/>
                </a:lnTo>
                <a:lnTo>
                  <a:pt x="1368348" y="1214098"/>
                </a:lnTo>
                <a:lnTo>
                  <a:pt x="0" y="1214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8884" y="8329593"/>
            <a:ext cx="2581745" cy="2581745"/>
          </a:xfrm>
          <a:custGeom>
            <a:avLst/>
            <a:gdLst/>
            <a:ahLst/>
            <a:cxnLst/>
            <a:rect r="r" b="b" t="t" l="l"/>
            <a:pathLst>
              <a:path h="2581745" w="2581745">
                <a:moveTo>
                  <a:pt x="0" y="0"/>
                </a:moveTo>
                <a:lnTo>
                  <a:pt x="2581745" y="0"/>
                </a:lnTo>
                <a:lnTo>
                  <a:pt x="2581745" y="2581745"/>
                </a:lnTo>
                <a:lnTo>
                  <a:pt x="0" y="2581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726557" y="559660"/>
            <a:ext cx="16532743" cy="10025085"/>
          </a:xfrm>
          <a:prstGeom prst="rect">
            <a:avLst/>
          </a:prstGeom>
        </p:spPr>
        <p:txBody>
          <a:bodyPr anchor="t" rtlCol="false" tIns="0" lIns="0" bIns="0" rIns="0">
            <a:spAutoFit/>
          </a:bodyPr>
          <a:lstStyle/>
          <a:p>
            <a:pPr>
              <a:lnSpc>
                <a:spcPts val="4986"/>
              </a:lnSpc>
            </a:pPr>
          </a:p>
          <a:p>
            <a:pPr>
              <a:lnSpc>
                <a:spcPts val="4986"/>
              </a:lnSpc>
            </a:pPr>
          </a:p>
          <a:p>
            <a:pPr>
              <a:lnSpc>
                <a:spcPts val="4986"/>
              </a:lnSpc>
            </a:pPr>
            <a:r>
              <a:rPr lang="en-US" sz="3561">
                <a:solidFill>
                  <a:srgbClr val="FFFDF6"/>
                </a:solidFill>
                <a:latin typeface="Canva Sans Bold"/>
              </a:rPr>
              <a:t>•Proactive Engagement:</a:t>
            </a:r>
            <a:r>
              <a:rPr lang="en-US" sz="3561">
                <a:solidFill>
                  <a:srgbClr val="FFFDF6"/>
                </a:solidFill>
                <a:latin typeface="Canva Sans"/>
              </a:rPr>
              <a:t> Deploy early warning systems and predictive analytics to identify at-risk customers before they reach the point of churn. Proactive outreach efforts, such as targeted marketing campaigns and proactive customer service interventions, can help preemptively address concerns and retain valuable clientele.</a:t>
            </a:r>
          </a:p>
          <a:p>
            <a:pPr>
              <a:lnSpc>
                <a:spcPts val="4986"/>
              </a:lnSpc>
            </a:pPr>
            <a:r>
              <a:rPr lang="en-US" sz="3561">
                <a:solidFill>
                  <a:srgbClr val="FFFDF6"/>
                </a:solidFill>
                <a:latin typeface="Canva Sans Bold"/>
              </a:rPr>
              <a:t>Continuous Optimization</a:t>
            </a:r>
            <a:r>
              <a:rPr lang="en-US" sz="3561">
                <a:solidFill>
                  <a:srgbClr val="FFFDF6"/>
                </a:solidFill>
                <a:latin typeface="Canva Sans"/>
              </a:rPr>
              <a:t>: Establish a framework for ongoing monitoring and analysis to assess the effectiveness of retention strategies and adapt them as needed. Regularly review customer feedback, market trends, and internal performance metrics to refine our approach and stay ahead of evolving churn dynamics</a:t>
            </a:r>
          </a:p>
          <a:p>
            <a:pPr>
              <a:lnSpc>
                <a:spcPts val="4986"/>
              </a:lnSpc>
            </a:pPr>
          </a:p>
          <a:p>
            <a:pPr>
              <a:lnSpc>
                <a:spcPts val="4986"/>
              </a:lnSpc>
            </a:pPr>
          </a:p>
          <a:p>
            <a:pPr>
              <a:lnSpc>
                <a:spcPts val="4986"/>
              </a:lnSpc>
            </a:pPr>
          </a:p>
          <a:p>
            <a:pPr>
              <a:lnSpc>
                <a:spcPts val="4986"/>
              </a:lnSpc>
            </a:pPr>
          </a:p>
        </p:txBody>
      </p:sp>
      <p:sp>
        <p:nvSpPr>
          <p:cNvPr name="Freeform 3" id="3"/>
          <p:cNvSpPr/>
          <p:nvPr/>
        </p:nvSpPr>
        <p:spPr>
          <a:xfrm flipH="false" flipV="false" rot="0">
            <a:off x="13264710" y="7801546"/>
            <a:ext cx="5023290" cy="2913508"/>
          </a:xfrm>
          <a:custGeom>
            <a:avLst/>
            <a:gdLst/>
            <a:ahLst/>
            <a:cxnLst/>
            <a:rect r="r" b="b" t="t" l="l"/>
            <a:pathLst>
              <a:path h="2913508" w="5023290">
                <a:moveTo>
                  <a:pt x="0" y="0"/>
                </a:moveTo>
                <a:lnTo>
                  <a:pt x="5023290" y="0"/>
                </a:lnTo>
                <a:lnTo>
                  <a:pt x="5023290" y="2913508"/>
                </a:lnTo>
                <a:lnTo>
                  <a:pt x="0" y="2913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3435939" y="1749262"/>
            <a:ext cx="12133298" cy="6788476"/>
          </a:xfrm>
          <a:custGeom>
            <a:avLst/>
            <a:gdLst/>
            <a:ahLst/>
            <a:cxnLst/>
            <a:rect r="r" b="b" t="t" l="l"/>
            <a:pathLst>
              <a:path h="6788476" w="12133298">
                <a:moveTo>
                  <a:pt x="0" y="0"/>
                </a:moveTo>
                <a:lnTo>
                  <a:pt x="12133298" y="0"/>
                </a:lnTo>
                <a:lnTo>
                  <a:pt x="12133298" y="6788476"/>
                </a:lnTo>
                <a:lnTo>
                  <a:pt x="0" y="6788476"/>
                </a:lnTo>
                <a:lnTo>
                  <a:pt x="0" y="0"/>
                </a:lnTo>
                <a:close/>
              </a:path>
            </a:pathLst>
          </a:custGeom>
          <a:blipFill>
            <a:blip r:embed="rId2"/>
            <a:stretch>
              <a:fillRect l="0" t="0" r="0" b="0"/>
            </a:stretch>
          </a:blipFill>
        </p:spPr>
      </p:sp>
      <p:sp>
        <p:nvSpPr>
          <p:cNvPr name="TextBox 3" id="3"/>
          <p:cNvSpPr txBox="true"/>
          <p:nvPr/>
        </p:nvSpPr>
        <p:spPr>
          <a:xfrm rot="0">
            <a:off x="451663" y="237192"/>
            <a:ext cx="17384674" cy="1276384"/>
          </a:xfrm>
          <a:prstGeom prst="rect">
            <a:avLst/>
          </a:prstGeom>
        </p:spPr>
        <p:txBody>
          <a:bodyPr anchor="t" rtlCol="false" tIns="0" lIns="0" bIns="0" rIns="0">
            <a:spAutoFit/>
          </a:bodyPr>
          <a:lstStyle/>
          <a:p>
            <a:pPr algn="ctr">
              <a:lnSpc>
                <a:spcPts val="10050"/>
              </a:lnSpc>
            </a:pPr>
            <a:r>
              <a:rPr lang="en-US" sz="8375">
                <a:solidFill>
                  <a:srgbClr val="FFFDF6"/>
                </a:solidFill>
                <a:latin typeface="DM Sans Bold"/>
              </a:rPr>
              <a:t>Dashboard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3076146" y="1751669"/>
            <a:ext cx="12135707" cy="6783662"/>
          </a:xfrm>
          <a:custGeom>
            <a:avLst/>
            <a:gdLst/>
            <a:ahLst/>
            <a:cxnLst/>
            <a:rect r="r" b="b" t="t" l="l"/>
            <a:pathLst>
              <a:path h="6783662" w="12135707">
                <a:moveTo>
                  <a:pt x="0" y="0"/>
                </a:moveTo>
                <a:lnTo>
                  <a:pt x="12135708" y="0"/>
                </a:lnTo>
                <a:lnTo>
                  <a:pt x="12135708" y="6783662"/>
                </a:lnTo>
                <a:lnTo>
                  <a:pt x="0" y="6783662"/>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3079763" y="1749955"/>
            <a:ext cx="12128473" cy="6787089"/>
          </a:xfrm>
          <a:custGeom>
            <a:avLst/>
            <a:gdLst/>
            <a:ahLst/>
            <a:cxnLst/>
            <a:rect r="r" b="b" t="t" l="l"/>
            <a:pathLst>
              <a:path h="6787089" w="12128473">
                <a:moveTo>
                  <a:pt x="0" y="0"/>
                </a:moveTo>
                <a:lnTo>
                  <a:pt x="12128474" y="0"/>
                </a:lnTo>
                <a:lnTo>
                  <a:pt x="12128474" y="6787090"/>
                </a:lnTo>
                <a:lnTo>
                  <a:pt x="0" y="678709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6346329" y="4274503"/>
            <a:ext cx="5595342"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Thankyou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963531">
            <a:off x="14493171" y="7674257"/>
            <a:ext cx="3684034" cy="2712370"/>
          </a:xfrm>
          <a:custGeom>
            <a:avLst/>
            <a:gdLst/>
            <a:ahLst/>
            <a:cxnLst/>
            <a:rect r="r" b="b" t="t" l="l"/>
            <a:pathLst>
              <a:path h="2712370" w="3684034">
                <a:moveTo>
                  <a:pt x="0" y="0"/>
                </a:moveTo>
                <a:lnTo>
                  <a:pt x="3684034" y="0"/>
                </a:lnTo>
                <a:lnTo>
                  <a:pt x="3684034" y="2712370"/>
                </a:lnTo>
                <a:lnTo>
                  <a:pt x="0" y="2712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5204" y="406348"/>
            <a:ext cx="4343839" cy="4114800"/>
          </a:xfrm>
          <a:custGeom>
            <a:avLst/>
            <a:gdLst/>
            <a:ahLst/>
            <a:cxnLst/>
            <a:rect r="r" b="b" t="t" l="l"/>
            <a:pathLst>
              <a:path h="4114800" w="4343839">
                <a:moveTo>
                  <a:pt x="0" y="0"/>
                </a:moveTo>
                <a:lnTo>
                  <a:pt x="4343839" y="0"/>
                </a:lnTo>
                <a:lnTo>
                  <a:pt x="43438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078635" y="3629025"/>
            <a:ext cx="11456708" cy="3028950"/>
          </a:xfrm>
          <a:prstGeom prst="rect">
            <a:avLst/>
          </a:prstGeom>
        </p:spPr>
        <p:txBody>
          <a:bodyPr anchor="t" rtlCol="false" tIns="0" lIns="0" bIns="0" rIns="0">
            <a:spAutoFit/>
          </a:bodyPr>
          <a:lstStyle/>
          <a:p>
            <a:pPr algn="ctr">
              <a:lnSpc>
                <a:spcPts val="4799"/>
              </a:lnSpc>
            </a:pPr>
            <a:r>
              <a:rPr lang="en-US" sz="3999">
                <a:solidFill>
                  <a:srgbClr val="FFFDF6"/>
                </a:solidFill>
                <a:latin typeface="DM Sans Bold"/>
              </a:rPr>
              <a:t>Enhancing Customer Loyalty: Bank Customer Relationship Management Strategies</a:t>
            </a:r>
          </a:p>
          <a:p>
            <a:pPr algn="ctr">
              <a:lnSpc>
                <a:spcPts val="14400"/>
              </a:lnSpc>
            </a:pPr>
          </a:p>
        </p:txBody>
      </p:sp>
      <p:sp>
        <p:nvSpPr>
          <p:cNvPr name="TextBox 5" id="5"/>
          <p:cNvSpPr txBox="true"/>
          <p:nvPr/>
        </p:nvSpPr>
        <p:spPr>
          <a:xfrm rot="0">
            <a:off x="6853374" y="2061895"/>
            <a:ext cx="4003065" cy="1135122"/>
          </a:xfrm>
          <a:prstGeom prst="rect">
            <a:avLst/>
          </a:prstGeom>
        </p:spPr>
        <p:txBody>
          <a:bodyPr anchor="t" rtlCol="false" tIns="0" lIns="0" bIns="0" rIns="0">
            <a:spAutoFit/>
          </a:bodyPr>
          <a:lstStyle/>
          <a:p>
            <a:pPr algn="ctr">
              <a:lnSpc>
                <a:spcPts val="9336"/>
              </a:lnSpc>
            </a:pPr>
            <a:r>
              <a:rPr lang="en-US" sz="6669">
                <a:solidFill>
                  <a:srgbClr val="FFFDF6"/>
                </a:solidFill>
                <a:latin typeface="Canva Sans Bold"/>
              </a:rPr>
              <a:t>Objective</a:t>
            </a:r>
          </a:p>
        </p:txBody>
      </p:sp>
      <p:sp>
        <p:nvSpPr>
          <p:cNvPr name="TextBox 6" id="6"/>
          <p:cNvSpPr txBox="true"/>
          <p:nvPr/>
        </p:nvSpPr>
        <p:spPr>
          <a:xfrm rot="0">
            <a:off x="3646226" y="5198978"/>
            <a:ext cx="11889117" cy="2018652"/>
          </a:xfrm>
          <a:prstGeom prst="rect">
            <a:avLst/>
          </a:prstGeom>
        </p:spPr>
        <p:txBody>
          <a:bodyPr anchor="t" rtlCol="false" tIns="0" lIns="0" bIns="0" rIns="0">
            <a:spAutoFit/>
          </a:bodyPr>
          <a:lstStyle/>
          <a:p>
            <a:pPr algn="ctr">
              <a:lnSpc>
                <a:spcPts val="4007"/>
              </a:lnSpc>
            </a:pPr>
            <a:r>
              <a:rPr lang="en-US" sz="2862">
                <a:solidFill>
                  <a:srgbClr val="FFFDF6"/>
                </a:solidFill>
                <a:latin typeface="Canva Sans Bold"/>
              </a:rPr>
              <a:t>Understanding customer loyalty is crucial for bank success. Effective CRM strategies can help build long-term relationships with customers, leading to increased retention and satisfaction.</a:t>
            </a:r>
          </a:p>
          <a:p>
            <a:pPr algn="ctr">
              <a:lnSpc>
                <a:spcPts val="400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9526006" y="2156772"/>
            <a:ext cx="7733294" cy="6993013"/>
          </a:xfrm>
          <a:custGeom>
            <a:avLst/>
            <a:gdLst/>
            <a:ahLst/>
            <a:cxnLst/>
            <a:rect r="r" b="b" t="t" l="l"/>
            <a:pathLst>
              <a:path h="6993013" w="7733294">
                <a:moveTo>
                  <a:pt x="0" y="0"/>
                </a:moveTo>
                <a:lnTo>
                  <a:pt x="7733294" y="0"/>
                </a:lnTo>
                <a:lnTo>
                  <a:pt x="7733294" y="6993014"/>
                </a:lnTo>
                <a:lnTo>
                  <a:pt x="0" y="6993014"/>
                </a:lnTo>
                <a:lnTo>
                  <a:pt x="0" y="0"/>
                </a:lnTo>
                <a:close/>
              </a:path>
            </a:pathLst>
          </a:custGeom>
          <a:blipFill>
            <a:blip r:embed="rId2"/>
            <a:stretch>
              <a:fillRect l="0" t="0" r="0" b="0"/>
            </a:stretch>
          </a:blipFill>
        </p:spPr>
      </p:sp>
      <p:sp>
        <p:nvSpPr>
          <p:cNvPr name="TextBox 3" id="3"/>
          <p:cNvSpPr txBox="true"/>
          <p:nvPr/>
        </p:nvSpPr>
        <p:spPr>
          <a:xfrm rot="0">
            <a:off x="1028700" y="304800"/>
            <a:ext cx="11792935" cy="1447800"/>
          </a:xfrm>
          <a:prstGeom prst="rect">
            <a:avLst/>
          </a:prstGeom>
        </p:spPr>
        <p:txBody>
          <a:bodyPr anchor="t" rtlCol="false" tIns="0" lIns="0" bIns="0" rIns="0">
            <a:spAutoFit/>
          </a:bodyPr>
          <a:lstStyle/>
          <a:p>
            <a:pPr algn="just">
              <a:lnSpc>
                <a:spcPts val="11400"/>
              </a:lnSpc>
            </a:pPr>
            <a:r>
              <a:rPr lang="en-US" sz="9500">
                <a:solidFill>
                  <a:srgbClr val="FFFDF6"/>
                </a:solidFill>
                <a:latin typeface="DM Sans"/>
              </a:rPr>
              <a:t>Data-driven Insights</a:t>
            </a:r>
          </a:p>
        </p:txBody>
      </p:sp>
      <p:grpSp>
        <p:nvGrpSpPr>
          <p:cNvPr name="Group 4" id="4"/>
          <p:cNvGrpSpPr/>
          <p:nvPr/>
        </p:nvGrpSpPr>
        <p:grpSpPr>
          <a:xfrm rot="0">
            <a:off x="1028700" y="1950466"/>
            <a:ext cx="7297073" cy="533400"/>
            <a:chOff x="0" y="0"/>
            <a:chExt cx="9729430" cy="711200"/>
          </a:xfrm>
        </p:grpSpPr>
        <p:sp>
          <p:nvSpPr>
            <p:cNvPr name="TextBox 5" id="5"/>
            <p:cNvSpPr txBox="true"/>
            <p:nvPr/>
          </p:nvSpPr>
          <p:spPr>
            <a:xfrm rot="0">
              <a:off x="1397000" y="48683"/>
              <a:ext cx="8332430" cy="556683"/>
            </a:xfrm>
            <a:prstGeom prst="rect">
              <a:avLst/>
            </a:prstGeom>
          </p:spPr>
          <p:txBody>
            <a:bodyPr anchor="t" rtlCol="false" tIns="0" lIns="0" bIns="0" rIns="0">
              <a:spAutoFit/>
            </a:bodyPr>
            <a:lstStyle/>
            <a:p>
              <a:pPr>
                <a:lnSpc>
                  <a:spcPts val="3500"/>
                </a:lnSpc>
              </a:pPr>
              <a:r>
                <a:rPr lang="en-US" sz="2500">
                  <a:solidFill>
                    <a:srgbClr val="FFFDF6"/>
                  </a:solidFill>
                  <a:latin typeface="DM Sans"/>
                </a:rPr>
                <a:t>Customer Segmentation:</a:t>
              </a:r>
            </a:p>
          </p:txBody>
        </p:sp>
        <p:sp>
          <p:nvSpPr>
            <p:cNvPr name="TextBox 6" id="6"/>
            <p:cNvSpPr txBox="true"/>
            <p:nvPr/>
          </p:nvSpPr>
          <p:spPr>
            <a:xfrm rot="0">
              <a:off x="0" y="-9525"/>
              <a:ext cx="890230" cy="720725"/>
            </a:xfrm>
            <a:prstGeom prst="rect">
              <a:avLst/>
            </a:prstGeom>
          </p:spPr>
          <p:txBody>
            <a:bodyPr anchor="t" rtlCol="false" tIns="0" lIns="0" bIns="0" rIns="0">
              <a:spAutoFit/>
            </a:bodyPr>
            <a:lstStyle/>
            <a:p>
              <a:pPr>
                <a:lnSpc>
                  <a:spcPts val="4200"/>
                </a:lnSpc>
              </a:pPr>
              <a:r>
                <a:rPr lang="en-US" sz="3500">
                  <a:solidFill>
                    <a:srgbClr val="FFEAD2"/>
                  </a:solidFill>
                  <a:latin typeface="DM Sans Bold"/>
                </a:rPr>
                <a:t>01</a:t>
              </a:r>
            </a:p>
          </p:txBody>
        </p:sp>
      </p:grpSp>
      <p:grpSp>
        <p:nvGrpSpPr>
          <p:cNvPr name="Group 7" id="7"/>
          <p:cNvGrpSpPr/>
          <p:nvPr/>
        </p:nvGrpSpPr>
        <p:grpSpPr>
          <a:xfrm rot="0">
            <a:off x="1028700" y="2864359"/>
            <a:ext cx="7297073" cy="533400"/>
            <a:chOff x="0" y="0"/>
            <a:chExt cx="9729430" cy="711200"/>
          </a:xfrm>
        </p:grpSpPr>
        <p:sp>
          <p:nvSpPr>
            <p:cNvPr name="TextBox 8" id="8"/>
            <p:cNvSpPr txBox="true"/>
            <p:nvPr/>
          </p:nvSpPr>
          <p:spPr>
            <a:xfrm rot="0">
              <a:off x="1397000" y="48683"/>
              <a:ext cx="8332430" cy="556683"/>
            </a:xfrm>
            <a:prstGeom prst="rect">
              <a:avLst/>
            </a:prstGeom>
          </p:spPr>
          <p:txBody>
            <a:bodyPr anchor="t" rtlCol="false" tIns="0" lIns="0" bIns="0" rIns="0">
              <a:spAutoFit/>
            </a:bodyPr>
            <a:lstStyle/>
            <a:p>
              <a:pPr>
                <a:lnSpc>
                  <a:spcPts val="3500"/>
                </a:lnSpc>
              </a:pPr>
              <a:r>
                <a:rPr lang="en-US" sz="2500">
                  <a:solidFill>
                    <a:srgbClr val="FFFDF6"/>
                  </a:solidFill>
                  <a:latin typeface="DM Sans"/>
                </a:rPr>
                <a:t>Churn Analysis:</a:t>
              </a:r>
            </a:p>
          </p:txBody>
        </p:sp>
        <p:sp>
          <p:nvSpPr>
            <p:cNvPr name="TextBox 9" id="9"/>
            <p:cNvSpPr txBox="true"/>
            <p:nvPr/>
          </p:nvSpPr>
          <p:spPr>
            <a:xfrm rot="0">
              <a:off x="0" y="-9525"/>
              <a:ext cx="890230" cy="720725"/>
            </a:xfrm>
            <a:prstGeom prst="rect">
              <a:avLst/>
            </a:prstGeom>
          </p:spPr>
          <p:txBody>
            <a:bodyPr anchor="t" rtlCol="false" tIns="0" lIns="0" bIns="0" rIns="0">
              <a:spAutoFit/>
            </a:bodyPr>
            <a:lstStyle/>
            <a:p>
              <a:pPr>
                <a:lnSpc>
                  <a:spcPts val="4200"/>
                </a:lnSpc>
              </a:pPr>
              <a:r>
                <a:rPr lang="en-US" sz="3500">
                  <a:solidFill>
                    <a:srgbClr val="FFEAD2"/>
                  </a:solidFill>
                  <a:latin typeface="DM Sans Bold"/>
                </a:rPr>
                <a:t>02</a:t>
              </a:r>
            </a:p>
          </p:txBody>
        </p:sp>
      </p:grpSp>
      <p:grpSp>
        <p:nvGrpSpPr>
          <p:cNvPr name="Group 10" id="10"/>
          <p:cNvGrpSpPr/>
          <p:nvPr/>
        </p:nvGrpSpPr>
        <p:grpSpPr>
          <a:xfrm rot="0">
            <a:off x="1028700" y="3992119"/>
            <a:ext cx="7297073" cy="533400"/>
            <a:chOff x="0" y="0"/>
            <a:chExt cx="9729430" cy="711200"/>
          </a:xfrm>
        </p:grpSpPr>
        <p:sp>
          <p:nvSpPr>
            <p:cNvPr name="TextBox 11" id="11"/>
            <p:cNvSpPr txBox="true"/>
            <p:nvPr/>
          </p:nvSpPr>
          <p:spPr>
            <a:xfrm rot="0">
              <a:off x="1397000" y="48683"/>
              <a:ext cx="8332430" cy="556683"/>
            </a:xfrm>
            <a:prstGeom prst="rect">
              <a:avLst/>
            </a:prstGeom>
          </p:spPr>
          <p:txBody>
            <a:bodyPr anchor="t" rtlCol="false" tIns="0" lIns="0" bIns="0" rIns="0">
              <a:spAutoFit/>
            </a:bodyPr>
            <a:lstStyle/>
            <a:p>
              <a:pPr>
                <a:lnSpc>
                  <a:spcPts val="3500"/>
                </a:lnSpc>
              </a:pPr>
              <a:r>
                <a:rPr lang="en-US" sz="2500">
                  <a:solidFill>
                    <a:srgbClr val="FFFDF6"/>
                  </a:solidFill>
                  <a:latin typeface="DM Sans"/>
                </a:rPr>
                <a:t>Geographic Differences:</a:t>
              </a:r>
            </a:p>
          </p:txBody>
        </p:sp>
        <p:sp>
          <p:nvSpPr>
            <p:cNvPr name="TextBox 12" id="12"/>
            <p:cNvSpPr txBox="true"/>
            <p:nvPr/>
          </p:nvSpPr>
          <p:spPr>
            <a:xfrm rot="0">
              <a:off x="0" y="-9525"/>
              <a:ext cx="890230" cy="720725"/>
            </a:xfrm>
            <a:prstGeom prst="rect">
              <a:avLst/>
            </a:prstGeom>
          </p:spPr>
          <p:txBody>
            <a:bodyPr anchor="t" rtlCol="false" tIns="0" lIns="0" bIns="0" rIns="0">
              <a:spAutoFit/>
            </a:bodyPr>
            <a:lstStyle/>
            <a:p>
              <a:pPr>
                <a:lnSpc>
                  <a:spcPts val="4200"/>
                </a:lnSpc>
              </a:pPr>
              <a:r>
                <a:rPr lang="en-US" sz="3500">
                  <a:solidFill>
                    <a:srgbClr val="FFEAD2"/>
                  </a:solidFill>
                  <a:latin typeface="DM Sans Bold"/>
                </a:rPr>
                <a:t>03</a:t>
              </a:r>
            </a:p>
          </p:txBody>
        </p:sp>
      </p:grpSp>
      <p:grpSp>
        <p:nvGrpSpPr>
          <p:cNvPr name="Group 13" id="13"/>
          <p:cNvGrpSpPr/>
          <p:nvPr/>
        </p:nvGrpSpPr>
        <p:grpSpPr>
          <a:xfrm rot="0">
            <a:off x="1028700" y="5119879"/>
            <a:ext cx="7297073" cy="533400"/>
            <a:chOff x="0" y="0"/>
            <a:chExt cx="9729430" cy="711200"/>
          </a:xfrm>
        </p:grpSpPr>
        <p:sp>
          <p:nvSpPr>
            <p:cNvPr name="TextBox 14" id="14"/>
            <p:cNvSpPr txBox="true"/>
            <p:nvPr/>
          </p:nvSpPr>
          <p:spPr>
            <a:xfrm rot="0">
              <a:off x="1397000" y="48683"/>
              <a:ext cx="8332430" cy="556683"/>
            </a:xfrm>
            <a:prstGeom prst="rect">
              <a:avLst/>
            </a:prstGeom>
          </p:spPr>
          <p:txBody>
            <a:bodyPr anchor="t" rtlCol="false" tIns="0" lIns="0" bIns="0" rIns="0">
              <a:spAutoFit/>
            </a:bodyPr>
            <a:lstStyle/>
            <a:p>
              <a:pPr>
                <a:lnSpc>
                  <a:spcPts val="3500"/>
                </a:lnSpc>
              </a:pPr>
              <a:r>
                <a:rPr lang="en-US" sz="2500">
                  <a:solidFill>
                    <a:srgbClr val="FFFDF6"/>
                  </a:solidFill>
                  <a:latin typeface="DM Sans"/>
                </a:rPr>
                <a:t>Growth Trends:</a:t>
              </a:r>
            </a:p>
          </p:txBody>
        </p:sp>
        <p:sp>
          <p:nvSpPr>
            <p:cNvPr name="TextBox 15" id="15"/>
            <p:cNvSpPr txBox="true"/>
            <p:nvPr/>
          </p:nvSpPr>
          <p:spPr>
            <a:xfrm rot="0">
              <a:off x="0" y="-9525"/>
              <a:ext cx="890230" cy="720725"/>
            </a:xfrm>
            <a:prstGeom prst="rect">
              <a:avLst/>
            </a:prstGeom>
          </p:spPr>
          <p:txBody>
            <a:bodyPr anchor="t" rtlCol="false" tIns="0" lIns="0" bIns="0" rIns="0">
              <a:spAutoFit/>
            </a:bodyPr>
            <a:lstStyle/>
            <a:p>
              <a:pPr>
                <a:lnSpc>
                  <a:spcPts val="4200"/>
                </a:lnSpc>
              </a:pPr>
              <a:r>
                <a:rPr lang="en-US" sz="3500">
                  <a:solidFill>
                    <a:srgbClr val="FFEAD2"/>
                  </a:solidFill>
                  <a:latin typeface="DM Sans Bold"/>
                </a:rPr>
                <a:t>04</a:t>
              </a:r>
            </a:p>
          </p:txBody>
        </p:sp>
      </p:grpSp>
      <p:grpSp>
        <p:nvGrpSpPr>
          <p:cNvPr name="Group 16" id="16"/>
          <p:cNvGrpSpPr/>
          <p:nvPr/>
        </p:nvGrpSpPr>
        <p:grpSpPr>
          <a:xfrm rot="0">
            <a:off x="1028700" y="6247639"/>
            <a:ext cx="7297073" cy="533400"/>
            <a:chOff x="0" y="0"/>
            <a:chExt cx="9729430" cy="711200"/>
          </a:xfrm>
        </p:grpSpPr>
        <p:sp>
          <p:nvSpPr>
            <p:cNvPr name="TextBox 17" id="17"/>
            <p:cNvSpPr txBox="true"/>
            <p:nvPr/>
          </p:nvSpPr>
          <p:spPr>
            <a:xfrm rot="0">
              <a:off x="1397000" y="48683"/>
              <a:ext cx="8332430" cy="556683"/>
            </a:xfrm>
            <a:prstGeom prst="rect">
              <a:avLst/>
            </a:prstGeom>
          </p:spPr>
          <p:txBody>
            <a:bodyPr anchor="t" rtlCol="false" tIns="0" lIns="0" bIns="0" rIns="0">
              <a:spAutoFit/>
            </a:bodyPr>
            <a:lstStyle/>
            <a:p>
              <a:pPr>
                <a:lnSpc>
                  <a:spcPts val="3500"/>
                </a:lnSpc>
              </a:pPr>
              <a:r>
                <a:rPr lang="en-US" sz="2500">
                  <a:solidFill>
                    <a:srgbClr val="FFFDF6"/>
                  </a:solidFill>
                  <a:latin typeface="DM Sans"/>
                </a:rPr>
                <a:t>Potential Areas for Improvement:</a:t>
              </a:r>
            </a:p>
          </p:txBody>
        </p:sp>
        <p:sp>
          <p:nvSpPr>
            <p:cNvPr name="TextBox 18" id="18"/>
            <p:cNvSpPr txBox="true"/>
            <p:nvPr/>
          </p:nvSpPr>
          <p:spPr>
            <a:xfrm rot="0">
              <a:off x="0" y="-9525"/>
              <a:ext cx="890230" cy="720725"/>
            </a:xfrm>
            <a:prstGeom prst="rect">
              <a:avLst/>
            </a:prstGeom>
          </p:spPr>
          <p:txBody>
            <a:bodyPr anchor="t" rtlCol="false" tIns="0" lIns="0" bIns="0" rIns="0">
              <a:spAutoFit/>
            </a:bodyPr>
            <a:lstStyle/>
            <a:p>
              <a:pPr>
                <a:lnSpc>
                  <a:spcPts val="4200"/>
                </a:lnSpc>
              </a:pPr>
              <a:r>
                <a:rPr lang="en-US" sz="3500">
                  <a:solidFill>
                    <a:srgbClr val="FFEAD2"/>
                  </a:solidFill>
                  <a:latin typeface="DM Sans Bold"/>
                </a:rPr>
                <a:t>05</a:t>
              </a:r>
            </a:p>
          </p:txBody>
        </p:sp>
      </p:grpSp>
      <p:grpSp>
        <p:nvGrpSpPr>
          <p:cNvPr name="Group 19" id="19"/>
          <p:cNvGrpSpPr/>
          <p:nvPr/>
        </p:nvGrpSpPr>
        <p:grpSpPr>
          <a:xfrm rot="0">
            <a:off x="1028700" y="7375399"/>
            <a:ext cx="7297073" cy="892175"/>
            <a:chOff x="0" y="0"/>
            <a:chExt cx="9729430" cy="1189567"/>
          </a:xfrm>
        </p:grpSpPr>
        <p:sp>
          <p:nvSpPr>
            <p:cNvPr name="TextBox 20" id="20"/>
            <p:cNvSpPr txBox="true"/>
            <p:nvPr/>
          </p:nvSpPr>
          <p:spPr>
            <a:xfrm rot="0">
              <a:off x="1397000" y="58208"/>
              <a:ext cx="8332430" cy="1131358"/>
            </a:xfrm>
            <a:prstGeom prst="rect">
              <a:avLst/>
            </a:prstGeom>
          </p:spPr>
          <p:txBody>
            <a:bodyPr anchor="t" rtlCol="false" tIns="0" lIns="0" bIns="0" rIns="0">
              <a:spAutoFit/>
            </a:bodyPr>
            <a:lstStyle/>
            <a:p>
              <a:pPr>
                <a:lnSpc>
                  <a:spcPts val="3499"/>
                </a:lnSpc>
              </a:pPr>
              <a:r>
                <a:rPr lang="en-US" sz="2499">
                  <a:solidFill>
                    <a:srgbClr val="FFFDF6"/>
                  </a:solidFill>
                  <a:latin typeface="DM Sans"/>
                </a:rPr>
                <a:t>Conclusion</a:t>
              </a:r>
            </a:p>
            <a:p>
              <a:pPr>
                <a:lnSpc>
                  <a:spcPts val="3500"/>
                </a:lnSpc>
              </a:pPr>
            </a:p>
          </p:txBody>
        </p:sp>
        <p:sp>
          <p:nvSpPr>
            <p:cNvPr name="TextBox 21" id="21"/>
            <p:cNvSpPr txBox="true"/>
            <p:nvPr/>
          </p:nvSpPr>
          <p:spPr>
            <a:xfrm rot="0">
              <a:off x="0" y="-9525"/>
              <a:ext cx="890230" cy="720725"/>
            </a:xfrm>
            <a:prstGeom prst="rect">
              <a:avLst/>
            </a:prstGeom>
          </p:spPr>
          <p:txBody>
            <a:bodyPr anchor="t" rtlCol="false" tIns="0" lIns="0" bIns="0" rIns="0">
              <a:spAutoFit/>
            </a:bodyPr>
            <a:lstStyle/>
            <a:p>
              <a:pPr>
                <a:lnSpc>
                  <a:spcPts val="4200"/>
                </a:lnSpc>
              </a:pPr>
              <a:r>
                <a:rPr lang="en-US" sz="3500">
                  <a:solidFill>
                    <a:srgbClr val="FFEAD2"/>
                  </a:solidFill>
                  <a:latin typeface="DM Sans Bold"/>
                </a:rPr>
                <a:t>06</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269701" y="2422434"/>
            <a:ext cx="8582946" cy="4420904"/>
          </a:xfrm>
          <a:custGeom>
            <a:avLst/>
            <a:gdLst/>
            <a:ahLst/>
            <a:cxnLst/>
            <a:rect r="r" b="b" t="t" l="l"/>
            <a:pathLst>
              <a:path h="4420904" w="8582946">
                <a:moveTo>
                  <a:pt x="0" y="0"/>
                </a:moveTo>
                <a:lnTo>
                  <a:pt x="8582946" y="0"/>
                </a:lnTo>
                <a:lnTo>
                  <a:pt x="8582946" y="4420904"/>
                </a:lnTo>
                <a:lnTo>
                  <a:pt x="0" y="4420904"/>
                </a:lnTo>
                <a:lnTo>
                  <a:pt x="0" y="0"/>
                </a:lnTo>
                <a:close/>
              </a:path>
            </a:pathLst>
          </a:custGeom>
          <a:blipFill>
            <a:blip r:embed="rId2"/>
            <a:stretch>
              <a:fillRect l="0" t="-1208" r="-3420" b="-1208"/>
            </a:stretch>
          </a:blipFill>
        </p:spPr>
      </p:sp>
      <p:sp>
        <p:nvSpPr>
          <p:cNvPr name="TextBox 3" id="3"/>
          <p:cNvSpPr txBox="true"/>
          <p:nvPr/>
        </p:nvSpPr>
        <p:spPr>
          <a:xfrm rot="0">
            <a:off x="9144000" y="1228158"/>
            <a:ext cx="8657661" cy="8990846"/>
          </a:xfrm>
          <a:prstGeom prst="rect">
            <a:avLst/>
          </a:prstGeom>
        </p:spPr>
        <p:txBody>
          <a:bodyPr anchor="t" rtlCol="false" tIns="0" lIns="0" bIns="0" rIns="0">
            <a:spAutoFit/>
          </a:bodyPr>
          <a:lstStyle/>
          <a:p>
            <a:pPr marL="776080" indent="-388040" lvl="1">
              <a:lnSpc>
                <a:spcPts val="5032"/>
              </a:lnSpc>
              <a:buFont typeface="Arial"/>
              <a:buChar char="•"/>
            </a:pPr>
            <a:r>
              <a:rPr lang="en-US" sz="3594">
                <a:solidFill>
                  <a:srgbClr val="FFFDF6"/>
                </a:solidFill>
                <a:latin typeface="Canva Sans"/>
              </a:rPr>
              <a:t>Tenure: There are two main customer segments base</a:t>
            </a:r>
            <a:r>
              <a:rPr lang="en-US" sz="3594">
                <a:solidFill>
                  <a:srgbClr val="FFFDF6"/>
                </a:solidFill>
                <a:latin typeface="Canva Sans"/>
              </a:rPr>
              <a:t>d on tenure: new (3-5 years), long-term (6-7 years), and ex-customers. Long-term customers tend to have higher average balances, suggesting increased spending over time.</a:t>
            </a:r>
          </a:p>
          <a:p>
            <a:pPr marL="776080" indent="-388040" lvl="1">
              <a:lnSpc>
                <a:spcPts val="5032"/>
              </a:lnSpc>
              <a:buFont typeface="Arial"/>
              <a:buChar char="•"/>
            </a:pPr>
            <a:r>
              <a:rPr lang="en-US" sz="3594">
                <a:solidFill>
                  <a:srgbClr val="FFFDF6"/>
                </a:solidFill>
                <a:latin typeface="Canva Sans"/>
              </a:rPr>
              <a:t>The key insight from this graph is that long-term customers tend to have higher average balances compared to new customers across all tenure periods shown.</a:t>
            </a:r>
          </a:p>
          <a:p>
            <a:pPr>
              <a:lnSpc>
                <a:spcPts val="5032"/>
              </a:lnSpc>
            </a:pPr>
          </a:p>
          <a:p>
            <a:pPr marL="32348" indent="-16174" lvl="1">
              <a:lnSpc>
                <a:spcPts val="209"/>
              </a:lnSpc>
              <a:buFont typeface="Arial"/>
              <a:buChar char="•"/>
            </a:pPr>
          </a:p>
        </p:txBody>
      </p:sp>
      <p:sp>
        <p:nvSpPr>
          <p:cNvPr name="TextBox 4" id="4"/>
          <p:cNvSpPr txBox="true"/>
          <p:nvPr/>
        </p:nvSpPr>
        <p:spPr>
          <a:xfrm rot="0">
            <a:off x="428936" y="304233"/>
            <a:ext cx="11876760" cy="990600"/>
          </a:xfrm>
          <a:prstGeom prst="rect">
            <a:avLst/>
          </a:prstGeom>
        </p:spPr>
        <p:txBody>
          <a:bodyPr anchor="t" rtlCol="false" tIns="0" lIns="0" bIns="0" rIns="0">
            <a:spAutoFit/>
          </a:bodyPr>
          <a:lstStyle/>
          <a:p>
            <a:pPr>
              <a:lnSpc>
                <a:spcPts val="7800"/>
              </a:lnSpc>
            </a:pPr>
            <a:r>
              <a:rPr lang="en-US" sz="6500">
                <a:solidFill>
                  <a:srgbClr val="FFFDF6"/>
                </a:solidFill>
                <a:latin typeface="DM Sans Bold"/>
              </a:rPr>
              <a:t>Customer Segmentation: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0" y="225548"/>
            <a:ext cx="17832837" cy="4092892"/>
          </a:xfrm>
          <a:prstGeom prst="rect">
            <a:avLst/>
          </a:prstGeom>
        </p:spPr>
        <p:txBody>
          <a:bodyPr anchor="t" rtlCol="false" tIns="0" lIns="0" bIns="0" rIns="0">
            <a:spAutoFit/>
          </a:bodyPr>
          <a:lstStyle/>
          <a:p>
            <a:pPr algn="ctr" marL="1004136" indent="-502068" lvl="1">
              <a:lnSpc>
                <a:spcPts val="6511"/>
              </a:lnSpc>
              <a:buFont typeface="Arial"/>
              <a:buChar char="•"/>
            </a:pPr>
            <a:r>
              <a:rPr lang="en-US" sz="4650">
                <a:solidFill>
                  <a:srgbClr val="FFFFFF"/>
                </a:solidFill>
                <a:latin typeface="DM Sans"/>
              </a:rPr>
              <a:t>Credit Card Holders: Credit card churn is significantly higher (14.24%) compared to non-cardholders (6.13%). This suggests a potential need to improve the credit card user experience or benefits.</a:t>
            </a:r>
          </a:p>
          <a:p>
            <a:pPr algn="ctr">
              <a:lnSpc>
                <a:spcPts val="6511"/>
              </a:lnSpc>
            </a:pPr>
          </a:p>
        </p:txBody>
      </p:sp>
      <p:sp>
        <p:nvSpPr>
          <p:cNvPr name="Freeform 3" id="3"/>
          <p:cNvSpPr/>
          <p:nvPr/>
        </p:nvSpPr>
        <p:spPr>
          <a:xfrm flipH="false" flipV="false" rot="0">
            <a:off x="6217747" y="3702474"/>
            <a:ext cx="5852505" cy="1841905"/>
          </a:xfrm>
          <a:custGeom>
            <a:avLst/>
            <a:gdLst/>
            <a:ahLst/>
            <a:cxnLst/>
            <a:rect r="r" b="b" t="t" l="l"/>
            <a:pathLst>
              <a:path h="1841905" w="5852505">
                <a:moveTo>
                  <a:pt x="0" y="0"/>
                </a:moveTo>
                <a:lnTo>
                  <a:pt x="5852506" y="0"/>
                </a:lnTo>
                <a:lnTo>
                  <a:pt x="5852506" y="1841906"/>
                </a:lnTo>
                <a:lnTo>
                  <a:pt x="0" y="1841906"/>
                </a:lnTo>
                <a:lnTo>
                  <a:pt x="0" y="0"/>
                </a:lnTo>
                <a:close/>
              </a:path>
            </a:pathLst>
          </a:custGeom>
          <a:blipFill>
            <a:blip r:embed="rId2"/>
            <a:stretch>
              <a:fillRect l="0" t="0" r="0" b="0"/>
            </a:stretch>
          </a:blipFill>
        </p:spPr>
      </p:sp>
      <p:sp>
        <p:nvSpPr>
          <p:cNvPr name="Freeform 4" id="4"/>
          <p:cNvSpPr/>
          <p:nvPr/>
        </p:nvSpPr>
        <p:spPr>
          <a:xfrm flipH="false" flipV="false" rot="0">
            <a:off x="7143392" y="7330209"/>
            <a:ext cx="3546052" cy="2674387"/>
          </a:xfrm>
          <a:custGeom>
            <a:avLst/>
            <a:gdLst/>
            <a:ahLst/>
            <a:cxnLst/>
            <a:rect r="r" b="b" t="t" l="l"/>
            <a:pathLst>
              <a:path h="2674387" w="3546052">
                <a:moveTo>
                  <a:pt x="0" y="0"/>
                </a:moveTo>
                <a:lnTo>
                  <a:pt x="3546052" y="0"/>
                </a:lnTo>
                <a:lnTo>
                  <a:pt x="3546052" y="2674387"/>
                </a:lnTo>
                <a:lnTo>
                  <a:pt x="0" y="2674387"/>
                </a:lnTo>
                <a:lnTo>
                  <a:pt x="0" y="0"/>
                </a:lnTo>
                <a:close/>
              </a:path>
            </a:pathLst>
          </a:custGeom>
          <a:blipFill>
            <a:blip r:embed="rId3"/>
            <a:stretch>
              <a:fillRect l="0" t="0" r="0" b="-4984"/>
            </a:stretch>
          </a:blipFill>
        </p:spPr>
      </p:sp>
      <p:sp>
        <p:nvSpPr>
          <p:cNvPr name="TextBox 5" id="5"/>
          <p:cNvSpPr txBox="true"/>
          <p:nvPr/>
        </p:nvSpPr>
        <p:spPr>
          <a:xfrm rot="0">
            <a:off x="143851" y="5750583"/>
            <a:ext cx="16756861" cy="1579626"/>
          </a:xfrm>
          <a:prstGeom prst="rect">
            <a:avLst/>
          </a:prstGeom>
        </p:spPr>
        <p:txBody>
          <a:bodyPr anchor="t" rtlCol="false" tIns="0" lIns="0" bIns="0" rIns="0">
            <a:spAutoFit/>
          </a:bodyPr>
          <a:lstStyle/>
          <a:p>
            <a:pPr algn="ctr" marL="984504" indent="-492252" lvl="1">
              <a:lnSpc>
                <a:spcPts val="6383"/>
              </a:lnSpc>
              <a:buFont typeface="Arial"/>
              <a:buChar char="•"/>
            </a:pPr>
            <a:r>
              <a:rPr lang="en-US" sz="4559">
                <a:solidFill>
                  <a:srgbClr val="FFFFFF"/>
                </a:solidFill>
                <a:latin typeface="DM Sans"/>
              </a:rPr>
              <a:t>Activity: 63.92% of customers are active, with France having the highest number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5125210" y="2703253"/>
            <a:ext cx="6462851" cy="3287870"/>
          </a:xfrm>
          <a:custGeom>
            <a:avLst/>
            <a:gdLst/>
            <a:ahLst/>
            <a:cxnLst/>
            <a:rect r="r" b="b" t="t" l="l"/>
            <a:pathLst>
              <a:path h="3287870" w="6462851">
                <a:moveTo>
                  <a:pt x="0" y="0"/>
                </a:moveTo>
                <a:lnTo>
                  <a:pt x="6462852" y="0"/>
                </a:lnTo>
                <a:lnTo>
                  <a:pt x="6462852" y="3287870"/>
                </a:lnTo>
                <a:lnTo>
                  <a:pt x="0" y="3287870"/>
                </a:lnTo>
                <a:lnTo>
                  <a:pt x="0" y="0"/>
                </a:lnTo>
                <a:close/>
              </a:path>
            </a:pathLst>
          </a:custGeom>
          <a:blipFill>
            <a:blip r:embed="rId2"/>
            <a:stretch>
              <a:fillRect l="0" t="0" r="0" b="0"/>
            </a:stretch>
          </a:blipFill>
        </p:spPr>
      </p:sp>
      <p:sp>
        <p:nvSpPr>
          <p:cNvPr name="Freeform 3" id="3"/>
          <p:cNvSpPr/>
          <p:nvPr/>
        </p:nvSpPr>
        <p:spPr>
          <a:xfrm flipH="false" flipV="false" rot="0">
            <a:off x="13269789" y="5991123"/>
            <a:ext cx="3596893" cy="4110734"/>
          </a:xfrm>
          <a:custGeom>
            <a:avLst/>
            <a:gdLst/>
            <a:ahLst/>
            <a:cxnLst/>
            <a:rect r="r" b="b" t="t" l="l"/>
            <a:pathLst>
              <a:path h="4110734" w="3596893">
                <a:moveTo>
                  <a:pt x="0" y="0"/>
                </a:moveTo>
                <a:lnTo>
                  <a:pt x="3596892" y="0"/>
                </a:lnTo>
                <a:lnTo>
                  <a:pt x="3596892" y="4110734"/>
                </a:lnTo>
                <a:lnTo>
                  <a:pt x="0" y="4110734"/>
                </a:lnTo>
                <a:lnTo>
                  <a:pt x="0" y="0"/>
                </a:lnTo>
                <a:close/>
              </a:path>
            </a:pathLst>
          </a:custGeom>
          <a:blipFill>
            <a:blip r:embed="rId3"/>
            <a:stretch>
              <a:fillRect l="0" t="0" r="0" b="0"/>
            </a:stretch>
          </a:blipFill>
        </p:spPr>
      </p:sp>
      <p:sp>
        <p:nvSpPr>
          <p:cNvPr name="TextBox 4" id="4"/>
          <p:cNvSpPr txBox="true"/>
          <p:nvPr/>
        </p:nvSpPr>
        <p:spPr>
          <a:xfrm rot="0">
            <a:off x="-165668" y="1250377"/>
            <a:ext cx="18453668"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DF6"/>
                </a:solidFill>
                <a:latin typeface="Canva Sans"/>
              </a:rPr>
              <a:t>Overall Churn: The overall churn rate is 20.37%.In case of active customers Germany has the highest churn (23.72%), followed by France (11.50%) and Spain (10.75%).</a:t>
            </a:r>
          </a:p>
        </p:txBody>
      </p:sp>
      <p:sp>
        <p:nvSpPr>
          <p:cNvPr name="TextBox 5" id="5"/>
          <p:cNvSpPr txBox="true"/>
          <p:nvPr/>
        </p:nvSpPr>
        <p:spPr>
          <a:xfrm rot="0">
            <a:off x="317718" y="326452"/>
            <a:ext cx="7610868" cy="990600"/>
          </a:xfrm>
          <a:prstGeom prst="rect">
            <a:avLst/>
          </a:prstGeom>
        </p:spPr>
        <p:txBody>
          <a:bodyPr anchor="t" rtlCol="false" tIns="0" lIns="0" bIns="0" rIns="0">
            <a:spAutoFit/>
          </a:bodyPr>
          <a:lstStyle/>
          <a:p>
            <a:pPr>
              <a:lnSpc>
                <a:spcPts val="7800"/>
              </a:lnSpc>
            </a:pPr>
            <a:r>
              <a:rPr lang="en-US" sz="6500">
                <a:solidFill>
                  <a:srgbClr val="FFFDF6"/>
                </a:solidFill>
                <a:latin typeface="DM Sans Bold"/>
              </a:rPr>
              <a:t>Churn Analysis:</a:t>
            </a:r>
          </a:p>
        </p:txBody>
      </p:sp>
      <p:sp>
        <p:nvSpPr>
          <p:cNvPr name="TextBox 6" id="6"/>
          <p:cNvSpPr txBox="true"/>
          <p:nvPr/>
        </p:nvSpPr>
        <p:spPr>
          <a:xfrm rot="0">
            <a:off x="352240" y="6697771"/>
            <a:ext cx="11235822" cy="1780540"/>
          </a:xfrm>
          <a:prstGeom prst="rect">
            <a:avLst/>
          </a:prstGeom>
        </p:spPr>
        <p:txBody>
          <a:bodyPr anchor="t" rtlCol="false" tIns="0" lIns="0" bIns="0" rIns="0">
            <a:spAutoFit/>
          </a:bodyPr>
          <a:lstStyle/>
          <a:p>
            <a:pPr algn="l" marL="734059" indent="-367030" lvl="1">
              <a:lnSpc>
                <a:spcPts val="4759"/>
              </a:lnSpc>
              <a:spcBef>
                <a:spcPct val="0"/>
              </a:spcBef>
              <a:buFont typeface="Arial"/>
              <a:buChar char="•"/>
            </a:pPr>
            <a:r>
              <a:rPr lang="en-US" sz="3399" strike="noStrike" u="none">
                <a:solidFill>
                  <a:srgbClr val="FFFDF6"/>
                </a:solidFill>
                <a:latin typeface="Canva Sans"/>
              </a:rPr>
              <a:t>Product Usage: 69.17% of exiting customers only used one product, suggesting a need to improve cross-selling or product bundling strategies.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80240" y="5703586"/>
            <a:ext cx="17727706" cy="2601596"/>
          </a:xfrm>
          <a:prstGeom prst="rect">
            <a:avLst/>
          </a:prstGeom>
        </p:spPr>
        <p:txBody>
          <a:bodyPr anchor="t" rtlCol="false" tIns="0" lIns="0" bIns="0" rIns="0">
            <a:spAutoFit/>
          </a:bodyPr>
          <a:lstStyle/>
          <a:p>
            <a:pPr algn="ctr">
              <a:lnSpc>
                <a:spcPts val="5179"/>
              </a:lnSpc>
            </a:pPr>
          </a:p>
          <a:p>
            <a:pPr algn="ctr" marL="798823" indent="-399411" lvl="1">
              <a:lnSpc>
                <a:spcPts val="5179"/>
              </a:lnSpc>
              <a:buFont typeface="Arial"/>
              <a:buChar char="•"/>
            </a:pPr>
            <a:r>
              <a:rPr lang="en-US" sz="3699">
                <a:solidFill>
                  <a:srgbClr val="FFFFFF"/>
                </a:solidFill>
                <a:latin typeface="DM Sans"/>
              </a:rPr>
              <a:t>Credit Score: Customers with credit scores between 580-669 are more likely to churn. Tailoring marketing efforts or special offers to this segment could be beneficial.</a:t>
            </a:r>
          </a:p>
        </p:txBody>
      </p:sp>
      <p:sp>
        <p:nvSpPr>
          <p:cNvPr name="Freeform 3" id="3"/>
          <p:cNvSpPr/>
          <p:nvPr/>
        </p:nvSpPr>
        <p:spPr>
          <a:xfrm flipH="false" flipV="false" rot="0">
            <a:off x="3416848" y="664793"/>
            <a:ext cx="11054490" cy="4891792"/>
          </a:xfrm>
          <a:custGeom>
            <a:avLst/>
            <a:gdLst/>
            <a:ahLst/>
            <a:cxnLst/>
            <a:rect r="r" b="b" t="t" l="l"/>
            <a:pathLst>
              <a:path h="4891792" w="11054490">
                <a:moveTo>
                  <a:pt x="0" y="0"/>
                </a:moveTo>
                <a:lnTo>
                  <a:pt x="11054490" y="0"/>
                </a:lnTo>
                <a:lnTo>
                  <a:pt x="11054490" y="4891792"/>
                </a:lnTo>
                <a:lnTo>
                  <a:pt x="0" y="4891792"/>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2816563" y="1892507"/>
            <a:ext cx="10884667" cy="4195375"/>
          </a:xfrm>
          <a:custGeom>
            <a:avLst/>
            <a:gdLst/>
            <a:ahLst/>
            <a:cxnLst/>
            <a:rect r="r" b="b" t="t" l="l"/>
            <a:pathLst>
              <a:path h="4195375" w="10884667">
                <a:moveTo>
                  <a:pt x="0" y="0"/>
                </a:moveTo>
                <a:lnTo>
                  <a:pt x="10884667" y="0"/>
                </a:lnTo>
                <a:lnTo>
                  <a:pt x="10884667" y="4195375"/>
                </a:lnTo>
                <a:lnTo>
                  <a:pt x="0" y="4195375"/>
                </a:lnTo>
                <a:lnTo>
                  <a:pt x="0" y="0"/>
                </a:lnTo>
                <a:close/>
              </a:path>
            </a:pathLst>
          </a:custGeom>
          <a:blipFill>
            <a:blip r:embed="rId2"/>
            <a:stretch>
              <a:fillRect l="0" t="0" r="0" b="0"/>
            </a:stretch>
          </a:blipFill>
        </p:spPr>
      </p:sp>
      <p:sp>
        <p:nvSpPr>
          <p:cNvPr name="TextBox 3" id="3"/>
          <p:cNvSpPr txBox="true"/>
          <p:nvPr/>
        </p:nvSpPr>
        <p:spPr>
          <a:xfrm rot="0">
            <a:off x="317718" y="533400"/>
            <a:ext cx="10284210" cy="990600"/>
          </a:xfrm>
          <a:prstGeom prst="rect">
            <a:avLst/>
          </a:prstGeom>
        </p:spPr>
        <p:txBody>
          <a:bodyPr anchor="t" rtlCol="false" tIns="0" lIns="0" bIns="0" rIns="0">
            <a:spAutoFit/>
          </a:bodyPr>
          <a:lstStyle/>
          <a:p>
            <a:pPr>
              <a:lnSpc>
                <a:spcPts val="7800"/>
              </a:lnSpc>
            </a:pPr>
            <a:r>
              <a:rPr lang="en-US" sz="6500">
                <a:solidFill>
                  <a:srgbClr val="FFFDF6"/>
                </a:solidFill>
                <a:latin typeface="DM Sans Bold"/>
              </a:rPr>
              <a:t>Geographic Differences:</a:t>
            </a:r>
          </a:p>
        </p:txBody>
      </p:sp>
      <p:sp>
        <p:nvSpPr>
          <p:cNvPr name="TextBox 4" id="4"/>
          <p:cNvSpPr txBox="true"/>
          <p:nvPr/>
        </p:nvSpPr>
        <p:spPr>
          <a:xfrm rot="0">
            <a:off x="762000" y="6658655"/>
            <a:ext cx="16769176" cy="1851317"/>
          </a:xfrm>
          <a:prstGeom prst="rect">
            <a:avLst/>
          </a:prstGeom>
        </p:spPr>
        <p:txBody>
          <a:bodyPr anchor="t" rtlCol="false" tIns="0" lIns="0" bIns="0" rIns="0">
            <a:spAutoFit/>
          </a:bodyPr>
          <a:lstStyle/>
          <a:p>
            <a:pPr marL="731479" indent="-365740" lvl="1">
              <a:lnSpc>
                <a:spcPts val="4743"/>
              </a:lnSpc>
              <a:buFont typeface="Arial"/>
              <a:buChar char="•"/>
            </a:pPr>
            <a:r>
              <a:rPr lang="en-US" sz="3388">
                <a:solidFill>
                  <a:srgbClr val="FFFDF6"/>
                </a:solidFill>
                <a:latin typeface="Canva Sans"/>
              </a:rPr>
              <a:t>Average Balance: Germany has the highest average balance (119.73k) across the three regions (Germany, France, Spain).</a:t>
            </a:r>
          </a:p>
          <a:p>
            <a:pPr>
              <a:lnSpc>
                <a:spcPts val="4743"/>
              </a:lnSpc>
            </a:pPr>
          </a:p>
          <a:p>
            <a:pPr marL="35415" indent="-17707" lvl="1">
              <a:lnSpc>
                <a:spcPts val="229"/>
              </a:lnSpc>
              <a:buFont typeface="Arial"/>
              <a:buChar char="•"/>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649941" y="6558056"/>
            <a:ext cx="16988118" cy="1780541"/>
          </a:xfrm>
          <a:prstGeom prst="rect">
            <a:avLst/>
          </a:prstGeom>
        </p:spPr>
        <p:txBody>
          <a:bodyPr anchor="t" rtlCol="false" tIns="0" lIns="0" bIns="0" rIns="0">
            <a:spAutoFit/>
          </a:bodyPr>
          <a:lstStyle/>
          <a:p>
            <a:pPr algn="ctr" marL="734055" indent="-367027" lvl="1">
              <a:lnSpc>
                <a:spcPts val="4759"/>
              </a:lnSpc>
              <a:buFont typeface="Arial"/>
              <a:buChar char="•"/>
            </a:pPr>
            <a:r>
              <a:rPr lang="en-US" sz="3399">
                <a:solidFill>
                  <a:srgbClr val="FFFFFF"/>
                </a:solidFill>
                <a:latin typeface="DM Sans"/>
              </a:rPr>
              <a:t>The number of customers with a credit score in the range of 580-669 is particularly high across all age groups. This might be a credit score range that many people achieve over time, or it could be a target range for many lenders.</a:t>
            </a:r>
          </a:p>
        </p:txBody>
      </p:sp>
      <p:sp>
        <p:nvSpPr>
          <p:cNvPr name="Freeform 3" id="3"/>
          <p:cNvSpPr/>
          <p:nvPr/>
        </p:nvSpPr>
        <p:spPr>
          <a:xfrm flipH="false" flipV="false" rot="0">
            <a:off x="3874810" y="736815"/>
            <a:ext cx="9557470" cy="5352183"/>
          </a:xfrm>
          <a:custGeom>
            <a:avLst/>
            <a:gdLst/>
            <a:ahLst/>
            <a:cxnLst/>
            <a:rect r="r" b="b" t="t" l="l"/>
            <a:pathLst>
              <a:path h="5352183" w="9557470">
                <a:moveTo>
                  <a:pt x="0" y="0"/>
                </a:moveTo>
                <a:lnTo>
                  <a:pt x="9557470" y="0"/>
                </a:lnTo>
                <a:lnTo>
                  <a:pt x="9557470" y="5352183"/>
                </a:lnTo>
                <a:lnTo>
                  <a:pt x="0" y="5352183"/>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DAGBSBuuujI</dc:identifier>
  <dcterms:modified xsi:type="dcterms:W3CDTF">2011-08-01T06:04:30Z</dcterms:modified>
  <cp:revision>1</cp:revision>
  <dc:title>Customer Relationship Management</dc:title>
</cp:coreProperties>
</file>