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5" r:id="rId3"/>
    <p:sldId id="278" r:id="rId4"/>
    <p:sldId id="279" r:id="rId5"/>
    <p:sldId id="280" r:id="rId6"/>
    <p:sldId id="286" r:id="rId7"/>
    <p:sldId id="297" r:id="rId8"/>
    <p:sldId id="289" r:id="rId9"/>
    <p:sldId id="298" r:id="rId10"/>
    <p:sldId id="290"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varScale="1">
        <p:scale>
          <a:sx n="110" d="100"/>
          <a:sy n="110"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A73A4-B1DF-447B-806E-0331E903B595}"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16AB24C9-7A91-4706-B30E-C92E4F909739}">
      <dgm:prSet/>
      <dgm:spPr/>
      <dgm:t>
        <a:bodyPr/>
        <a:lstStyle/>
        <a:p>
          <a:r>
            <a:rPr lang="en-US"/>
            <a:t>A library management system is a piece of software that aids in managing a library's catalogue</a:t>
          </a:r>
        </a:p>
      </dgm:t>
    </dgm:pt>
    <dgm:pt modelId="{A1FEF6AA-2BD4-47F3-8F33-58715904F15F}" type="parTrans" cxnId="{5CE42519-9370-4A79-A245-A1DA8C5873C0}">
      <dgm:prSet/>
      <dgm:spPr/>
      <dgm:t>
        <a:bodyPr/>
        <a:lstStyle/>
        <a:p>
          <a:endParaRPr lang="en-US"/>
        </a:p>
      </dgm:t>
    </dgm:pt>
    <dgm:pt modelId="{6DF648C5-9777-4CD4-BF7F-E20C9E46DA37}" type="sibTrans" cxnId="{5CE42519-9370-4A79-A245-A1DA8C5873C0}">
      <dgm:prSet/>
      <dgm:spPr/>
      <dgm:t>
        <a:bodyPr/>
        <a:lstStyle/>
        <a:p>
          <a:endParaRPr lang="en-US"/>
        </a:p>
      </dgm:t>
    </dgm:pt>
    <dgm:pt modelId="{BDB51E8C-2EF1-45FA-9CA8-1ECC32002A18}">
      <dgm:prSet/>
      <dgm:spPr/>
      <dgm:t>
        <a:bodyPr/>
        <a:lstStyle/>
        <a:p>
          <a:r>
            <a:rPr lang="en-US"/>
            <a:t>The programme can help with both the tracking of items that have been checked out and returned as well as the circulation of materials</a:t>
          </a:r>
        </a:p>
      </dgm:t>
    </dgm:pt>
    <dgm:pt modelId="{7C68112B-5B89-4288-8FA4-118151E74D8A}" type="parTrans" cxnId="{C2549D08-9ED2-4D1E-96CB-FCD50A90CE9A}">
      <dgm:prSet/>
      <dgm:spPr/>
      <dgm:t>
        <a:bodyPr/>
        <a:lstStyle/>
        <a:p>
          <a:endParaRPr lang="en-US"/>
        </a:p>
      </dgm:t>
    </dgm:pt>
    <dgm:pt modelId="{3929AA7F-6C8D-40DE-9EC0-14E4A7D31058}" type="sibTrans" cxnId="{C2549D08-9ED2-4D1E-96CB-FCD50A90CE9A}">
      <dgm:prSet/>
      <dgm:spPr/>
      <dgm:t>
        <a:bodyPr/>
        <a:lstStyle/>
        <a:p>
          <a:endParaRPr lang="en-US"/>
        </a:p>
      </dgm:t>
    </dgm:pt>
    <dgm:pt modelId="{DE217D7F-C957-4F34-8873-698727A2FA4E}">
      <dgm:prSet/>
      <dgm:spPr/>
      <dgm:t>
        <a:bodyPr/>
        <a:lstStyle/>
        <a:p>
          <a:r>
            <a:rPr lang="en-US"/>
            <a:t>The system could offer a basic set of features, such as adding and updating members and books, depending on the needs of users</a:t>
          </a:r>
        </a:p>
      </dgm:t>
    </dgm:pt>
    <dgm:pt modelId="{CA52E5C4-929A-44C4-8209-4D074F1E685C}" type="parTrans" cxnId="{D4E01DFB-36BC-4AAA-8B6E-6E5A55006796}">
      <dgm:prSet/>
      <dgm:spPr/>
      <dgm:t>
        <a:bodyPr/>
        <a:lstStyle/>
        <a:p>
          <a:endParaRPr lang="en-US"/>
        </a:p>
      </dgm:t>
    </dgm:pt>
    <dgm:pt modelId="{04C887CF-886B-4ADD-BAFB-F31378D057E7}" type="sibTrans" cxnId="{D4E01DFB-36BC-4AAA-8B6E-6E5A55006796}">
      <dgm:prSet/>
      <dgm:spPr/>
      <dgm:t>
        <a:bodyPr/>
        <a:lstStyle/>
        <a:p>
          <a:endParaRPr lang="en-US"/>
        </a:p>
      </dgm:t>
    </dgm:pt>
    <dgm:pt modelId="{AEAFC592-A5EB-7C4A-9F8E-78F4E1158798}" type="pres">
      <dgm:prSet presAssocID="{725A73A4-B1DF-447B-806E-0331E903B595}" presName="outerComposite" presStyleCnt="0">
        <dgm:presLayoutVars>
          <dgm:chMax val="5"/>
          <dgm:dir/>
          <dgm:resizeHandles val="exact"/>
        </dgm:presLayoutVars>
      </dgm:prSet>
      <dgm:spPr/>
    </dgm:pt>
    <dgm:pt modelId="{180F0D4F-FDAD-EB4F-BBCD-F6D8CE9332F8}" type="pres">
      <dgm:prSet presAssocID="{725A73A4-B1DF-447B-806E-0331E903B595}" presName="dummyMaxCanvas" presStyleCnt="0">
        <dgm:presLayoutVars/>
      </dgm:prSet>
      <dgm:spPr/>
    </dgm:pt>
    <dgm:pt modelId="{B04136C0-A606-C24E-BB13-8B331215E0B1}" type="pres">
      <dgm:prSet presAssocID="{725A73A4-B1DF-447B-806E-0331E903B595}" presName="ThreeNodes_1" presStyleLbl="node1" presStyleIdx="0" presStyleCnt="3">
        <dgm:presLayoutVars>
          <dgm:bulletEnabled val="1"/>
        </dgm:presLayoutVars>
      </dgm:prSet>
      <dgm:spPr/>
    </dgm:pt>
    <dgm:pt modelId="{12067319-B092-204F-9783-CCED448C4017}" type="pres">
      <dgm:prSet presAssocID="{725A73A4-B1DF-447B-806E-0331E903B595}" presName="ThreeNodes_2" presStyleLbl="node1" presStyleIdx="1" presStyleCnt="3">
        <dgm:presLayoutVars>
          <dgm:bulletEnabled val="1"/>
        </dgm:presLayoutVars>
      </dgm:prSet>
      <dgm:spPr/>
    </dgm:pt>
    <dgm:pt modelId="{A592BE5C-F988-3644-AC6B-8D8D5ACDEC55}" type="pres">
      <dgm:prSet presAssocID="{725A73A4-B1DF-447B-806E-0331E903B595}" presName="ThreeNodes_3" presStyleLbl="node1" presStyleIdx="2" presStyleCnt="3">
        <dgm:presLayoutVars>
          <dgm:bulletEnabled val="1"/>
        </dgm:presLayoutVars>
      </dgm:prSet>
      <dgm:spPr/>
    </dgm:pt>
    <dgm:pt modelId="{284C42DC-0AD7-B845-A920-46802B999F8B}" type="pres">
      <dgm:prSet presAssocID="{725A73A4-B1DF-447B-806E-0331E903B595}" presName="ThreeConn_1-2" presStyleLbl="fgAccFollowNode1" presStyleIdx="0" presStyleCnt="2">
        <dgm:presLayoutVars>
          <dgm:bulletEnabled val="1"/>
        </dgm:presLayoutVars>
      </dgm:prSet>
      <dgm:spPr/>
    </dgm:pt>
    <dgm:pt modelId="{16FE36FA-A9CA-544A-BFF9-8E8AD45C4666}" type="pres">
      <dgm:prSet presAssocID="{725A73A4-B1DF-447B-806E-0331E903B595}" presName="ThreeConn_2-3" presStyleLbl="fgAccFollowNode1" presStyleIdx="1" presStyleCnt="2">
        <dgm:presLayoutVars>
          <dgm:bulletEnabled val="1"/>
        </dgm:presLayoutVars>
      </dgm:prSet>
      <dgm:spPr/>
    </dgm:pt>
    <dgm:pt modelId="{7804E27D-33B2-764A-AD08-7B1449753CE7}" type="pres">
      <dgm:prSet presAssocID="{725A73A4-B1DF-447B-806E-0331E903B595}" presName="ThreeNodes_1_text" presStyleLbl="node1" presStyleIdx="2" presStyleCnt="3">
        <dgm:presLayoutVars>
          <dgm:bulletEnabled val="1"/>
        </dgm:presLayoutVars>
      </dgm:prSet>
      <dgm:spPr/>
    </dgm:pt>
    <dgm:pt modelId="{886C882E-705F-8E48-93D7-091159D14787}" type="pres">
      <dgm:prSet presAssocID="{725A73A4-B1DF-447B-806E-0331E903B595}" presName="ThreeNodes_2_text" presStyleLbl="node1" presStyleIdx="2" presStyleCnt="3">
        <dgm:presLayoutVars>
          <dgm:bulletEnabled val="1"/>
        </dgm:presLayoutVars>
      </dgm:prSet>
      <dgm:spPr/>
    </dgm:pt>
    <dgm:pt modelId="{DC9E0C8A-4805-8F46-9405-A5B2A0B03CD8}" type="pres">
      <dgm:prSet presAssocID="{725A73A4-B1DF-447B-806E-0331E903B595}" presName="ThreeNodes_3_text" presStyleLbl="node1" presStyleIdx="2" presStyleCnt="3">
        <dgm:presLayoutVars>
          <dgm:bulletEnabled val="1"/>
        </dgm:presLayoutVars>
      </dgm:prSet>
      <dgm:spPr/>
    </dgm:pt>
  </dgm:ptLst>
  <dgm:cxnLst>
    <dgm:cxn modelId="{26BE4A00-B660-674A-AE89-D39DF1E88D1E}" type="presOf" srcId="{16AB24C9-7A91-4706-B30E-C92E4F909739}" destId="{7804E27D-33B2-764A-AD08-7B1449753CE7}" srcOrd="1" destOrd="0" presId="urn:microsoft.com/office/officeart/2005/8/layout/vProcess5"/>
    <dgm:cxn modelId="{9CD99007-01AD-6343-AB7B-45CED991CA0D}" type="presOf" srcId="{BDB51E8C-2EF1-45FA-9CA8-1ECC32002A18}" destId="{12067319-B092-204F-9783-CCED448C4017}" srcOrd="0" destOrd="0" presId="urn:microsoft.com/office/officeart/2005/8/layout/vProcess5"/>
    <dgm:cxn modelId="{C2549D08-9ED2-4D1E-96CB-FCD50A90CE9A}" srcId="{725A73A4-B1DF-447B-806E-0331E903B595}" destId="{BDB51E8C-2EF1-45FA-9CA8-1ECC32002A18}" srcOrd="1" destOrd="0" parTransId="{7C68112B-5B89-4288-8FA4-118151E74D8A}" sibTransId="{3929AA7F-6C8D-40DE-9EC0-14E4A7D31058}"/>
    <dgm:cxn modelId="{5CE42519-9370-4A79-A245-A1DA8C5873C0}" srcId="{725A73A4-B1DF-447B-806E-0331E903B595}" destId="{16AB24C9-7A91-4706-B30E-C92E4F909739}" srcOrd="0" destOrd="0" parTransId="{A1FEF6AA-2BD4-47F3-8F33-58715904F15F}" sibTransId="{6DF648C5-9777-4CD4-BF7F-E20C9E46DA37}"/>
    <dgm:cxn modelId="{EDA51E27-B919-764C-B04C-EF3D4C9944F2}" type="presOf" srcId="{DE217D7F-C957-4F34-8873-698727A2FA4E}" destId="{DC9E0C8A-4805-8F46-9405-A5B2A0B03CD8}" srcOrd="1" destOrd="0" presId="urn:microsoft.com/office/officeart/2005/8/layout/vProcess5"/>
    <dgm:cxn modelId="{AFCA982C-7068-7A46-A1F6-FF0DD8D35949}" type="presOf" srcId="{3929AA7F-6C8D-40DE-9EC0-14E4A7D31058}" destId="{16FE36FA-A9CA-544A-BFF9-8E8AD45C4666}" srcOrd="0" destOrd="0" presId="urn:microsoft.com/office/officeart/2005/8/layout/vProcess5"/>
    <dgm:cxn modelId="{191C10A0-7FE7-1F4C-9C57-BCA5BFDFAF72}" type="presOf" srcId="{16AB24C9-7A91-4706-B30E-C92E4F909739}" destId="{B04136C0-A606-C24E-BB13-8B331215E0B1}" srcOrd="0" destOrd="0" presId="urn:microsoft.com/office/officeart/2005/8/layout/vProcess5"/>
    <dgm:cxn modelId="{330997B9-9937-B945-B5B0-B131F39490E6}" type="presOf" srcId="{725A73A4-B1DF-447B-806E-0331E903B595}" destId="{AEAFC592-A5EB-7C4A-9F8E-78F4E1158798}" srcOrd="0" destOrd="0" presId="urn:microsoft.com/office/officeart/2005/8/layout/vProcess5"/>
    <dgm:cxn modelId="{3C9A4DC3-74D6-D642-8124-0883DB599AE9}" type="presOf" srcId="{DE217D7F-C957-4F34-8873-698727A2FA4E}" destId="{A592BE5C-F988-3644-AC6B-8D8D5ACDEC55}" srcOrd="0" destOrd="0" presId="urn:microsoft.com/office/officeart/2005/8/layout/vProcess5"/>
    <dgm:cxn modelId="{5C4C88D4-46B7-FE43-ADD2-DB00C33692C7}" type="presOf" srcId="{BDB51E8C-2EF1-45FA-9CA8-1ECC32002A18}" destId="{886C882E-705F-8E48-93D7-091159D14787}" srcOrd="1" destOrd="0" presId="urn:microsoft.com/office/officeart/2005/8/layout/vProcess5"/>
    <dgm:cxn modelId="{F2B5D0F0-7560-124E-AF4A-723941597A02}" type="presOf" srcId="{6DF648C5-9777-4CD4-BF7F-E20C9E46DA37}" destId="{284C42DC-0AD7-B845-A920-46802B999F8B}" srcOrd="0" destOrd="0" presId="urn:microsoft.com/office/officeart/2005/8/layout/vProcess5"/>
    <dgm:cxn modelId="{D4E01DFB-36BC-4AAA-8B6E-6E5A55006796}" srcId="{725A73A4-B1DF-447B-806E-0331E903B595}" destId="{DE217D7F-C957-4F34-8873-698727A2FA4E}" srcOrd="2" destOrd="0" parTransId="{CA52E5C4-929A-44C4-8209-4D074F1E685C}" sibTransId="{04C887CF-886B-4ADD-BAFB-F31378D057E7}"/>
    <dgm:cxn modelId="{AC1D8073-5F50-8A44-AECB-B839664139C3}" type="presParOf" srcId="{AEAFC592-A5EB-7C4A-9F8E-78F4E1158798}" destId="{180F0D4F-FDAD-EB4F-BBCD-F6D8CE9332F8}" srcOrd="0" destOrd="0" presId="urn:microsoft.com/office/officeart/2005/8/layout/vProcess5"/>
    <dgm:cxn modelId="{0B6B4EED-03F0-9349-BDC0-86EC569B78CC}" type="presParOf" srcId="{AEAFC592-A5EB-7C4A-9F8E-78F4E1158798}" destId="{B04136C0-A606-C24E-BB13-8B331215E0B1}" srcOrd="1" destOrd="0" presId="urn:microsoft.com/office/officeart/2005/8/layout/vProcess5"/>
    <dgm:cxn modelId="{14EA0905-A801-6E48-BA6A-90B80EF7CB01}" type="presParOf" srcId="{AEAFC592-A5EB-7C4A-9F8E-78F4E1158798}" destId="{12067319-B092-204F-9783-CCED448C4017}" srcOrd="2" destOrd="0" presId="urn:microsoft.com/office/officeart/2005/8/layout/vProcess5"/>
    <dgm:cxn modelId="{56D70704-6809-E941-994D-F8A01599FED9}" type="presParOf" srcId="{AEAFC592-A5EB-7C4A-9F8E-78F4E1158798}" destId="{A592BE5C-F988-3644-AC6B-8D8D5ACDEC55}" srcOrd="3" destOrd="0" presId="urn:microsoft.com/office/officeart/2005/8/layout/vProcess5"/>
    <dgm:cxn modelId="{989935A1-D7D0-7045-B5DF-5DA44664928C}" type="presParOf" srcId="{AEAFC592-A5EB-7C4A-9F8E-78F4E1158798}" destId="{284C42DC-0AD7-B845-A920-46802B999F8B}" srcOrd="4" destOrd="0" presId="urn:microsoft.com/office/officeart/2005/8/layout/vProcess5"/>
    <dgm:cxn modelId="{1C09791A-C27A-EA4E-9415-6C29B2DAC02F}" type="presParOf" srcId="{AEAFC592-A5EB-7C4A-9F8E-78F4E1158798}" destId="{16FE36FA-A9CA-544A-BFF9-8E8AD45C4666}" srcOrd="5" destOrd="0" presId="urn:microsoft.com/office/officeart/2005/8/layout/vProcess5"/>
    <dgm:cxn modelId="{5BA7A1DD-2C6D-604D-AEC2-CC13BD710D89}" type="presParOf" srcId="{AEAFC592-A5EB-7C4A-9F8E-78F4E1158798}" destId="{7804E27D-33B2-764A-AD08-7B1449753CE7}" srcOrd="6" destOrd="0" presId="urn:microsoft.com/office/officeart/2005/8/layout/vProcess5"/>
    <dgm:cxn modelId="{9AD1E5C3-33B3-6645-9116-185BDC348296}" type="presParOf" srcId="{AEAFC592-A5EB-7C4A-9F8E-78F4E1158798}" destId="{886C882E-705F-8E48-93D7-091159D14787}" srcOrd="7" destOrd="0" presId="urn:microsoft.com/office/officeart/2005/8/layout/vProcess5"/>
    <dgm:cxn modelId="{27160B6B-E5C0-1B4B-BA86-947D9F60B119}" type="presParOf" srcId="{AEAFC592-A5EB-7C4A-9F8E-78F4E1158798}" destId="{DC9E0C8A-4805-8F46-9405-A5B2A0B03CD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9275D1-C989-4BE8-A982-1B3ADF33E966}"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9A847515-15EF-4FC2-B43C-FA12BE8F2FB7}">
      <dgm:prSet/>
      <dgm:spPr/>
      <dgm:t>
        <a:bodyPr/>
        <a:lstStyle/>
        <a:p>
          <a:r>
            <a:rPr lang="en-US"/>
            <a:t>It has been observed that this method will aid in time management as well as informational productivity</a:t>
          </a:r>
        </a:p>
      </dgm:t>
    </dgm:pt>
    <dgm:pt modelId="{A82A502B-5FE4-4313-9DEA-2EA9B1E9C11C}" type="parTrans" cxnId="{4213A6F1-281E-4B70-8F74-FCC97EF95038}">
      <dgm:prSet/>
      <dgm:spPr/>
      <dgm:t>
        <a:bodyPr/>
        <a:lstStyle/>
        <a:p>
          <a:endParaRPr lang="en-US"/>
        </a:p>
      </dgm:t>
    </dgm:pt>
    <dgm:pt modelId="{A3435C4C-F5F6-4CB0-9CE5-63F51ACA7EBA}" type="sibTrans" cxnId="{4213A6F1-281E-4B70-8F74-FCC97EF95038}">
      <dgm:prSet/>
      <dgm:spPr/>
      <dgm:t>
        <a:bodyPr/>
        <a:lstStyle/>
        <a:p>
          <a:endParaRPr lang="en-US"/>
        </a:p>
      </dgm:t>
    </dgm:pt>
    <dgm:pt modelId="{98618DB0-6F52-4737-AF59-7641B4BFA170}">
      <dgm:prSet/>
      <dgm:spPr/>
      <dgm:t>
        <a:bodyPr/>
        <a:lstStyle/>
        <a:p>
          <a:r>
            <a:rPr lang="en-US" dirty="0"/>
            <a:t>The program was designed modular to facilitate future modifications i.e., afterwards one can add more functions to increase its functionality and remove some bugs. </a:t>
          </a:r>
        </a:p>
      </dgm:t>
    </dgm:pt>
    <dgm:pt modelId="{47F15D30-2E31-4D38-B0B9-7112E6F43F89}" type="parTrans" cxnId="{D4DAB33F-00F9-4915-8E3A-7DAC6C6F3B72}">
      <dgm:prSet/>
      <dgm:spPr/>
      <dgm:t>
        <a:bodyPr/>
        <a:lstStyle/>
        <a:p>
          <a:endParaRPr lang="en-US"/>
        </a:p>
      </dgm:t>
    </dgm:pt>
    <dgm:pt modelId="{E323136C-7E96-4291-BD33-90CD73C5C37D}" type="sibTrans" cxnId="{D4DAB33F-00F9-4915-8E3A-7DAC6C6F3B72}">
      <dgm:prSet/>
      <dgm:spPr/>
      <dgm:t>
        <a:bodyPr/>
        <a:lstStyle/>
        <a:p>
          <a:endParaRPr lang="en-US"/>
        </a:p>
      </dgm:t>
    </dgm:pt>
    <dgm:pt modelId="{F7FE941D-A39F-4919-A6C8-A0B1D44DA6DC}">
      <dgm:prSet/>
      <dgm:spPr/>
      <dgm:t>
        <a:bodyPr/>
        <a:lstStyle/>
        <a:p>
          <a:r>
            <a:rPr lang="en-US"/>
            <a:t>Users can now participate in and experience brand-new search methods on upcoming library management systems that are helpful for fundamental tasks like categorization, novelty detection, summarization, similarity, and pertinent judgements</a:t>
          </a:r>
        </a:p>
      </dgm:t>
    </dgm:pt>
    <dgm:pt modelId="{C29146FA-4484-4CB5-8BC6-DE5D3A6F2B32}" type="parTrans" cxnId="{F5FFF9B7-14FB-4DAC-9783-4FA64FADB6C3}">
      <dgm:prSet/>
      <dgm:spPr/>
      <dgm:t>
        <a:bodyPr/>
        <a:lstStyle/>
        <a:p>
          <a:endParaRPr lang="en-US"/>
        </a:p>
      </dgm:t>
    </dgm:pt>
    <dgm:pt modelId="{8D38E6FD-5632-430F-BBE5-F4C58A38F3DA}" type="sibTrans" cxnId="{F5FFF9B7-14FB-4DAC-9783-4FA64FADB6C3}">
      <dgm:prSet/>
      <dgm:spPr/>
      <dgm:t>
        <a:bodyPr/>
        <a:lstStyle/>
        <a:p>
          <a:endParaRPr lang="en-US"/>
        </a:p>
      </dgm:t>
    </dgm:pt>
    <dgm:pt modelId="{C8EAE5E4-614B-EE4A-8EF6-3C6529A86357}" type="pres">
      <dgm:prSet presAssocID="{069275D1-C989-4BE8-A982-1B3ADF33E966}" presName="hierChild1" presStyleCnt="0">
        <dgm:presLayoutVars>
          <dgm:chPref val="1"/>
          <dgm:dir/>
          <dgm:animOne val="branch"/>
          <dgm:animLvl val="lvl"/>
          <dgm:resizeHandles/>
        </dgm:presLayoutVars>
      </dgm:prSet>
      <dgm:spPr/>
    </dgm:pt>
    <dgm:pt modelId="{EAF61DA8-497D-D34F-810D-CDFF24ED4536}" type="pres">
      <dgm:prSet presAssocID="{9A847515-15EF-4FC2-B43C-FA12BE8F2FB7}" presName="hierRoot1" presStyleCnt="0"/>
      <dgm:spPr/>
    </dgm:pt>
    <dgm:pt modelId="{EF627397-8124-7C45-A80E-EE930A9D7C45}" type="pres">
      <dgm:prSet presAssocID="{9A847515-15EF-4FC2-B43C-FA12BE8F2FB7}" presName="composite" presStyleCnt="0"/>
      <dgm:spPr/>
    </dgm:pt>
    <dgm:pt modelId="{103D840C-00B1-0A42-A19C-5FB3EBA76B9A}" type="pres">
      <dgm:prSet presAssocID="{9A847515-15EF-4FC2-B43C-FA12BE8F2FB7}" presName="background" presStyleLbl="node0" presStyleIdx="0" presStyleCnt="3"/>
      <dgm:spPr/>
    </dgm:pt>
    <dgm:pt modelId="{3136D78D-80ED-F047-9652-7F0C0EC29242}" type="pres">
      <dgm:prSet presAssocID="{9A847515-15EF-4FC2-B43C-FA12BE8F2FB7}" presName="text" presStyleLbl="fgAcc0" presStyleIdx="0" presStyleCnt="3">
        <dgm:presLayoutVars>
          <dgm:chPref val="3"/>
        </dgm:presLayoutVars>
      </dgm:prSet>
      <dgm:spPr/>
    </dgm:pt>
    <dgm:pt modelId="{35A77729-C13C-B243-B4DD-129D2266B24A}" type="pres">
      <dgm:prSet presAssocID="{9A847515-15EF-4FC2-B43C-FA12BE8F2FB7}" presName="hierChild2" presStyleCnt="0"/>
      <dgm:spPr/>
    </dgm:pt>
    <dgm:pt modelId="{EE49591C-2BC0-8C43-931E-3082220D0BE6}" type="pres">
      <dgm:prSet presAssocID="{98618DB0-6F52-4737-AF59-7641B4BFA170}" presName="hierRoot1" presStyleCnt="0"/>
      <dgm:spPr/>
    </dgm:pt>
    <dgm:pt modelId="{E1A48866-DB44-3542-8E84-2932354F8DAF}" type="pres">
      <dgm:prSet presAssocID="{98618DB0-6F52-4737-AF59-7641B4BFA170}" presName="composite" presStyleCnt="0"/>
      <dgm:spPr/>
    </dgm:pt>
    <dgm:pt modelId="{93B59CD8-B802-8C48-96C3-13E446308AEA}" type="pres">
      <dgm:prSet presAssocID="{98618DB0-6F52-4737-AF59-7641B4BFA170}" presName="background" presStyleLbl="node0" presStyleIdx="1" presStyleCnt="3"/>
      <dgm:spPr/>
    </dgm:pt>
    <dgm:pt modelId="{52B9F315-919F-F245-B950-B1914B754868}" type="pres">
      <dgm:prSet presAssocID="{98618DB0-6F52-4737-AF59-7641B4BFA170}" presName="text" presStyleLbl="fgAcc0" presStyleIdx="1" presStyleCnt="3">
        <dgm:presLayoutVars>
          <dgm:chPref val="3"/>
        </dgm:presLayoutVars>
      </dgm:prSet>
      <dgm:spPr/>
    </dgm:pt>
    <dgm:pt modelId="{B566505E-E07A-ED47-91D6-F09635B54349}" type="pres">
      <dgm:prSet presAssocID="{98618DB0-6F52-4737-AF59-7641B4BFA170}" presName="hierChild2" presStyleCnt="0"/>
      <dgm:spPr/>
    </dgm:pt>
    <dgm:pt modelId="{36DC5BCF-9C02-B748-B7C7-0D74537E1F31}" type="pres">
      <dgm:prSet presAssocID="{F7FE941D-A39F-4919-A6C8-A0B1D44DA6DC}" presName="hierRoot1" presStyleCnt="0"/>
      <dgm:spPr/>
    </dgm:pt>
    <dgm:pt modelId="{C0B41FD2-50DA-CE44-92AB-5E9F99B78481}" type="pres">
      <dgm:prSet presAssocID="{F7FE941D-A39F-4919-A6C8-A0B1D44DA6DC}" presName="composite" presStyleCnt="0"/>
      <dgm:spPr/>
    </dgm:pt>
    <dgm:pt modelId="{AB1DF127-367F-974D-A396-EF23EC80100D}" type="pres">
      <dgm:prSet presAssocID="{F7FE941D-A39F-4919-A6C8-A0B1D44DA6DC}" presName="background" presStyleLbl="node0" presStyleIdx="2" presStyleCnt="3"/>
      <dgm:spPr/>
    </dgm:pt>
    <dgm:pt modelId="{03384E3B-3781-7C4D-B537-AF1B4B0FA4C9}" type="pres">
      <dgm:prSet presAssocID="{F7FE941D-A39F-4919-A6C8-A0B1D44DA6DC}" presName="text" presStyleLbl="fgAcc0" presStyleIdx="2" presStyleCnt="3">
        <dgm:presLayoutVars>
          <dgm:chPref val="3"/>
        </dgm:presLayoutVars>
      </dgm:prSet>
      <dgm:spPr/>
    </dgm:pt>
    <dgm:pt modelId="{C8FC039C-7A09-6C4B-A303-5CA75FC91FCF}" type="pres">
      <dgm:prSet presAssocID="{F7FE941D-A39F-4919-A6C8-A0B1D44DA6DC}" presName="hierChild2" presStyleCnt="0"/>
      <dgm:spPr/>
    </dgm:pt>
  </dgm:ptLst>
  <dgm:cxnLst>
    <dgm:cxn modelId="{1E119E3A-E835-3848-A281-B87104086F27}" type="presOf" srcId="{9A847515-15EF-4FC2-B43C-FA12BE8F2FB7}" destId="{3136D78D-80ED-F047-9652-7F0C0EC29242}" srcOrd="0" destOrd="0" presId="urn:microsoft.com/office/officeart/2005/8/layout/hierarchy1"/>
    <dgm:cxn modelId="{4FCAE93D-B166-F04E-B289-33956F60B8A2}" type="presOf" srcId="{069275D1-C989-4BE8-A982-1B3ADF33E966}" destId="{C8EAE5E4-614B-EE4A-8EF6-3C6529A86357}" srcOrd="0" destOrd="0" presId="urn:microsoft.com/office/officeart/2005/8/layout/hierarchy1"/>
    <dgm:cxn modelId="{D4DAB33F-00F9-4915-8E3A-7DAC6C6F3B72}" srcId="{069275D1-C989-4BE8-A982-1B3ADF33E966}" destId="{98618DB0-6F52-4737-AF59-7641B4BFA170}" srcOrd="1" destOrd="0" parTransId="{47F15D30-2E31-4D38-B0B9-7112E6F43F89}" sibTransId="{E323136C-7E96-4291-BD33-90CD73C5C37D}"/>
    <dgm:cxn modelId="{5C42035C-F4A9-E741-87F0-63775C045CA9}" type="presOf" srcId="{F7FE941D-A39F-4919-A6C8-A0B1D44DA6DC}" destId="{03384E3B-3781-7C4D-B537-AF1B4B0FA4C9}" srcOrd="0" destOrd="0" presId="urn:microsoft.com/office/officeart/2005/8/layout/hierarchy1"/>
    <dgm:cxn modelId="{F5FFF9B7-14FB-4DAC-9783-4FA64FADB6C3}" srcId="{069275D1-C989-4BE8-A982-1B3ADF33E966}" destId="{F7FE941D-A39F-4919-A6C8-A0B1D44DA6DC}" srcOrd="2" destOrd="0" parTransId="{C29146FA-4484-4CB5-8BC6-DE5D3A6F2B32}" sibTransId="{8D38E6FD-5632-430F-BBE5-F4C58A38F3DA}"/>
    <dgm:cxn modelId="{3205C7C6-F34F-DE44-AFE7-6C47D65818F1}" type="presOf" srcId="{98618DB0-6F52-4737-AF59-7641B4BFA170}" destId="{52B9F315-919F-F245-B950-B1914B754868}" srcOrd="0" destOrd="0" presId="urn:microsoft.com/office/officeart/2005/8/layout/hierarchy1"/>
    <dgm:cxn modelId="{4213A6F1-281E-4B70-8F74-FCC97EF95038}" srcId="{069275D1-C989-4BE8-A982-1B3ADF33E966}" destId="{9A847515-15EF-4FC2-B43C-FA12BE8F2FB7}" srcOrd="0" destOrd="0" parTransId="{A82A502B-5FE4-4313-9DEA-2EA9B1E9C11C}" sibTransId="{A3435C4C-F5F6-4CB0-9CE5-63F51ACA7EBA}"/>
    <dgm:cxn modelId="{C4C4CF85-A8AA-9848-B680-DEAD1674FA42}" type="presParOf" srcId="{C8EAE5E4-614B-EE4A-8EF6-3C6529A86357}" destId="{EAF61DA8-497D-D34F-810D-CDFF24ED4536}" srcOrd="0" destOrd="0" presId="urn:microsoft.com/office/officeart/2005/8/layout/hierarchy1"/>
    <dgm:cxn modelId="{CCE75740-2FC7-5F4A-B5FD-6C0E5442135C}" type="presParOf" srcId="{EAF61DA8-497D-D34F-810D-CDFF24ED4536}" destId="{EF627397-8124-7C45-A80E-EE930A9D7C45}" srcOrd="0" destOrd="0" presId="urn:microsoft.com/office/officeart/2005/8/layout/hierarchy1"/>
    <dgm:cxn modelId="{CFDD504B-8536-D449-BEC1-6E8CAE324844}" type="presParOf" srcId="{EF627397-8124-7C45-A80E-EE930A9D7C45}" destId="{103D840C-00B1-0A42-A19C-5FB3EBA76B9A}" srcOrd="0" destOrd="0" presId="urn:microsoft.com/office/officeart/2005/8/layout/hierarchy1"/>
    <dgm:cxn modelId="{5A5D5176-B955-BB4D-B046-CFE98ABEA8B4}" type="presParOf" srcId="{EF627397-8124-7C45-A80E-EE930A9D7C45}" destId="{3136D78D-80ED-F047-9652-7F0C0EC29242}" srcOrd="1" destOrd="0" presId="urn:microsoft.com/office/officeart/2005/8/layout/hierarchy1"/>
    <dgm:cxn modelId="{D87B1BA1-9D17-0B48-9BED-51C08B0991F6}" type="presParOf" srcId="{EAF61DA8-497D-D34F-810D-CDFF24ED4536}" destId="{35A77729-C13C-B243-B4DD-129D2266B24A}" srcOrd="1" destOrd="0" presId="urn:microsoft.com/office/officeart/2005/8/layout/hierarchy1"/>
    <dgm:cxn modelId="{975CCF0C-FA0D-BD48-A038-25C300AFB5EC}" type="presParOf" srcId="{C8EAE5E4-614B-EE4A-8EF6-3C6529A86357}" destId="{EE49591C-2BC0-8C43-931E-3082220D0BE6}" srcOrd="1" destOrd="0" presId="urn:microsoft.com/office/officeart/2005/8/layout/hierarchy1"/>
    <dgm:cxn modelId="{3A84D9B4-E679-1946-89B6-7ED161FDB073}" type="presParOf" srcId="{EE49591C-2BC0-8C43-931E-3082220D0BE6}" destId="{E1A48866-DB44-3542-8E84-2932354F8DAF}" srcOrd="0" destOrd="0" presId="urn:microsoft.com/office/officeart/2005/8/layout/hierarchy1"/>
    <dgm:cxn modelId="{6425EC11-10A1-AB4B-964A-14694EBA5BA0}" type="presParOf" srcId="{E1A48866-DB44-3542-8E84-2932354F8DAF}" destId="{93B59CD8-B802-8C48-96C3-13E446308AEA}" srcOrd="0" destOrd="0" presId="urn:microsoft.com/office/officeart/2005/8/layout/hierarchy1"/>
    <dgm:cxn modelId="{8F1E7489-3B7A-964F-9DED-6627D9396BE0}" type="presParOf" srcId="{E1A48866-DB44-3542-8E84-2932354F8DAF}" destId="{52B9F315-919F-F245-B950-B1914B754868}" srcOrd="1" destOrd="0" presId="urn:microsoft.com/office/officeart/2005/8/layout/hierarchy1"/>
    <dgm:cxn modelId="{1A6AC729-73CD-7749-BB79-44A6EDDEE8B8}" type="presParOf" srcId="{EE49591C-2BC0-8C43-931E-3082220D0BE6}" destId="{B566505E-E07A-ED47-91D6-F09635B54349}" srcOrd="1" destOrd="0" presId="urn:microsoft.com/office/officeart/2005/8/layout/hierarchy1"/>
    <dgm:cxn modelId="{408D3FE2-4282-4F44-B2AF-A9A5F7332933}" type="presParOf" srcId="{C8EAE5E4-614B-EE4A-8EF6-3C6529A86357}" destId="{36DC5BCF-9C02-B748-B7C7-0D74537E1F31}" srcOrd="2" destOrd="0" presId="urn:microsoft.com/office/officeart/2005/8/layout/hierarchy1"/>
    <dgm:cxn modelId="{B9DE6D61-3003-154F-8636-7A54C6B4B5DC}" type="presParOf" srcId="{36DC5BCF-9C02-B748-B7C7-0D74537E1F31}" destId="{C0B41FD2-50DA-CE44-92AB-5E9F99B78481}" srcOrd="0" destOrd="0" presId="urn:microsoft.com/office/officeart/2005/8/layout/hierarchy1"/>
    <dgm:cxn modelId="{F01E6E66-6C42-7E4C-834F-465C9307E77C}" type="presParOf" srcId="{C0B41FD2-50DA-CE44-92AB-5E9F99B78481}" destId="{AB1DF127-367F-974D-A396-EF23EC80100D}" srcOrd="0" destOrd="0" presId="urn:microsoft.com/office/officeart/2005/8/layout/hierarchy1"/>
    <dgm:cxn modelId="{1DB7A22A-109B-DE41-8F19-A8A625CFAD55}" type="presParOf" srcId="{C0B41FD2-50DA-CE44-92AB-5E9F99B78481}" destId="{03384E3B-3781-7C4D-B537-AF1B4B0FA4C9}" srcOrd="1" destOrd="0" presId="urn:microsoft.com/office/officeart/2005/8/layout/hierarchy1"/>
    <dgm:cxn modelId="{E272E02B-48B7-A74D-94E1-D35AA8DF6D34}" type="presParOf" srcId="{36DC5BCF-9C02-B748-B7C7-0D74537E1F31}" destId="{C8FC039C-7A09-6C4B-A303-5CA75FC91F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136C0-A606-C24E-BB13-8B331215E0B1}">
      <dsp:nvSpPr>
        <dsp:cNvPr id="0" name=""/>
        <dsp:cNvSpPr/>
      </dsp:nvSpPr>
      <dsp:spPr>
        <a:xfrm>
          <a:off x="0" y="0"/>
          <a:ext cx="8099296" cy="11695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library management system is a piece of software that aids in managing a library's catalogue</a:t>
          </a:r>
        </a:p>
      </dsp:txBody>
      <dsp:txXfrm>
        <a:off x="34256" y="34256"/>
        <a:ext cx="6837213" cy="1101082"/>
      </dsp:txXfrm>
    </dsp:sp>
    <dsp:sp modelId="{12067319-B092-204F-9783-CCED448C4017}">
      <dsp:nvSpPr>
        <dsp:cNvPr id="0" name=""/>
        <dsp:cNvSpPr/>
      </dsp:nvSpPr>
      <dsp:spPr>
        <a:xfrm>
          <a:off x="714643" y="1364526"/>
          <a:ext cx="8099296" cy="1169594"/>
        </a:xfrm>
        <a:prstGeom prst="roundRect">
          <a:avLst>
            <a:gd name="adj" fmla="val 10000"/>
          </a:avLst>
        </a:prstGeom>
        <a:gradFill rotWithShape="0">
          <a:gsLst>
            <a:gs pos="0">
              <a:schemeClr val="accent2">
                <a:hueOff val="-10043032"/>
                <a:satOff val="-3"/>
                <a:lumOff val="1961"/>
                <a:alphaOff val="0"/>
                <a:satMod val="103000"/>
                <a:lumMod val="102000"/>
                <a:tint val="94000"/>
              </a:schemeClr>
            </a:gs>
            <a:gs pos="50000">
              <a:schemeClr val="accent2">
                <a:hueOff val="-10043032"/>
                <a:satOff val="-3"/>
                <a:lumOff val="1961"/>
                <a:alphaOff val="0"/>
                <a:satMod val="110000"/>
                <a:lumMod val="100000"/>
                <a:shade val="100000"/>
              </a:schemeClr>
            </a:gs>
            <a:gs pos="100000">
              <a:schemeClr val="accent2">
                <a:hueOff val="-10043032"/>
                <a:satOff val="-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programme can help with both the tracking of items that have been checked out and returned as well as the circulation of materials</a:t>
          </a:r>
        </a:p>
      </dsp:txBody>
      <dsp:txXfrm>
        <a:off x="748899" y="1398782"/>
        <a:ext cx="6555904" cy="1101082"/>
      </dsp:txXfrm>
    </dsp:sp>
    <dsp:sp modelId="{A592BE5C-F988-3644-AC6B-8D8D5ACDEC55}">
      <dsp:nvSpPr>
        <dsp:cNvPr id="0" name=""/>
        <dsp:cNvSpPr/>
      </dsp:nvSpPr>
      <dsp:spPr>
        <a:xfrm>
          <a:off x="1429287" y="2729052"/>
          <a:ext cx="8099296" cy="1169594"/>
        </a:xfrm>
        <a:prstGeom prst="roundRect">
          <a:avLst>
            <a:gd name="adj" fmla="val 10000"/>
          </a:avLst>
        </a:prstGeom>
        <a:gradFill rotWithShape="0">
          <a:gsLst>
            <a:gs pos="0">
              <a:schemeClr val="accent2">
                <a:hueOff val="-20086064"/>
                <a:satOff val="-5"/>
                <a:lumOff val="3922"/>
                <a:alphaOff val="0"/>
                <a:satMod val="103000"/>
                <a:lumMod val="102000"/>
                <a:tint val="94000"/>
              </a:schemeClr>
            </a:gs>
            <a:gs pos="50000">
              <a:schemeClr val="accent2">
                <a:hueOff val="-20086064"/>
                <a:satOff val="-5"/>
                <a:lumOff val="3922"/>
                <a:alphaOff val="0"/>
                <a:satMod val="110000"/>
                <a:lumMod val="100000"/>
                <a:shade val="100000"/>
              </a:schemeClr>
            </a:gs>
            <a:gs pos="100000">
              <a:schemeClr val="accent2">
                <a:hueOff val="-20086064"/>
                <a:satOff val="-5"/>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system could offer a basic set of features, such as adding and updating members and books, depending on the needs of users</a:t>
          </a:r>
        </a:p>
      </dsp:txBody>
      <dsp:txXfrm>
        <a:off x="1463543" y="2763308"/>
        <a:ext cx="6555904" cy="1101082"/>
      </dsp:txXfrm>
    </dsp:sp>
    <dsp:sp modelId="{284C42DC-0AD7-B845-A920-46802B999F8B}">
      <dsp:nvSpPr>
        <dsp:cNvPr id="0" name=""/>
        <dsp:cNvSpPr/>
      </dsp:nvSpPr>
      <dsp:spPr>
        <a:xfrm>
          <a:off x="7339060" y="886942"/>
          <a:ext cx="760236" cy="76023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510113" y="886942"/>
        <a:ext cx="418130" cy="572078"/>
      </dsp:txXfrm>
    </dsp:sp>
    <dsp:sp modelId="{16FE36FA-A9CA-544A-BFF9-8E8AD45C4666}">
      <dsp:nvSpPr>
        <dsp:cNvPr id="0" name=""/>
        <dsp:cNvSpPr/>
      </dsp:nvSpPr>
      <dsp:spPr>
        <a:xfrm>
          <a:off x="8053704" y="2243671"/>
          <a:ext cx="760236" cy="760236"/>
        </a:xfrm>
        <a:prstGeom prst="downArrow">
          <a:avLst>
            <a:gd name="adj1" fmla="val 55000"/>
            <a:gd name="adj2" fmla="val 45000"/>
          </a:avLst>
        </a:prstGeom>
        <a:solidFill>
          <a:schemeClr val="accent2">
            <a:tint val="40000"/>
            <a:alpha val="90000"/>
            <a:hueOff val="-20286299"/>
            <a:satOff val="904"/>
            <a:lumOff val="966"/>
            <a:alphaOff val="0"/>
          </a:schemeClr>
        </a:solidFill>
        <a:ln w="6350" cap="flat" cmpd="sng" algn="ctr">
          <a:solidFill>
            <a:schemeClr val="accent2">
              <a:tint val="40000"/>
              <a:alpha val="90000"/>
              <a:hueOff val="-20286299"/>
              <a:satOff val="904"/>
              <a:lumOff val="9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224757" y="2243671"/>
        <a:ext cx="418130" cy="572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D840C-00B1-0A42-A19C-5FB3EBA76B9A}">
      <dsp:nvSpPr>
        <dsp:cNvPr id="0" name=""/>
        <dsp:cNvSpPr/>
      </dsp:nvSpPr>
      <dsp:spPr>
        <a:xfrm>
          <a:off x="0" y="957010"/>
          <a:ext cx="2679914" cy="170174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136D78D-80ED-F047-9652-7F0C0EC29242}">
      <dsp:nvSpPr>
        <dsp:cNvPr id="0" name=""/>
        <dsp:cNvSpPr/>
      </dsp:nvSpPr>
      <dsp:spPr>
        <a:xfrm>
          <a:off x="297768" y="1239890"/>
          <a:ext cx="2679914" cy="170174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It has been observed that this method will aid in time management as well as informational productivity</a:t>
          </a:r>
        </a:p>
      </dsp:txBody>
      <dsp:txXfrm>
        <a:off x="347610" y="1289732"/>
        <a:ext cx="2580230" cy="1602061"/>
      </dsp:txXfrm>
    </dsp:sp>
    <dsp:sp modelId="{93B59CD8-B802-8C48-96C3-13E446308AEA}">
      <dsp:nvSpPr>
        <dsp:cNvPr id="0" name=""/>
        <dsp:cNvSpPr/>
      </dsp:nvSpPr>
      <dsp:spPr>
        <a:xfrm>
          <a:off x="3275450" y="957010"/>
          <a:ext cx="2679914" cy="170174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2B9F315-919F-F245-B950-B1914B754868}">
      <dsp:nvSpPr>
        <dsp:cNvPr id="0" name=""/>
        <dsp:cNvSpPr/>
      </dsp:nvSpPr>
      <dsp:spPr>
        <a:xfrm>
          <a:off x="3573219" y="1239890"/>
          <a:ext cx="2679914" cy="170174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program was designed modular to facilitate future modifications i.e., afterwards one can add more functions to increase its functionality and remove some bugs. </a:t>
          </a:r>
        </a:p>
      </dsp:txBody>
      <dsp:txXfrm>
        <a:off x="3623061" y="1289732"/>
        <a:ext cx="2580230" cy="1602061"/>
      </dsp:txXfrm>
    </dsp:sp>
    <dsp:sp modelId="{AB1DF127-367F-974D-A396-EF23EC80100D}">
      <dsp:nvSpPr>
        <dsp:cNvPr id="0" name=""/>
        <dsp:cNvSpPr/>
      </dsp:nvSpPr>
      <dsp:spPr>
        <a:xfrm>
          <a:off x="6550901" y="957010"/>
          <a:ext cx="2679914" cy="170174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3384E3B-3781-7C4D-B537-AF1B4B0FA4C9}">
      <dsp:nvSpPr>
        <dsp:cNvPr id="0" name=""/>
        <dsp:cNvSpPr/>
      </dsp:nvSpPr>
      <dsp:spPr>
        <a:xfrm>
          <a:off x="6848669" y="1239890"/>
          <a:ext cx="2679914" cy="170174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Users can now participate in and experience brand-new search methods on upcoming library management systems that are helpful for fundamental tasks like categorization, novelty detection, summarization, similarity, and pertinent judgements</a:t>
          </a:r>
        </a:p>
      </dsp:txBody>
      <dsp:txXfrm>
        <a:off x="6898511" y="1289732"/>
        <a:ext cx="2580230" cy="160206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1/27/23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32612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55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08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78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37748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95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6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0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2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45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2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1/27/23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0655904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8BCE8E-C3BC-6FFA-4C53-36A5583D8324}"/>
              </a:ext>
            </a:extLst>
          </p:cNvPr>
          <p:cNvPicPr>
            <a:picLocks noChangeAspect="1"/>
          </p:cNvPicPr>
          <p:nvPr/>
        </p:nvPicPr>
        <p:blipFill rotWithShape="1">
          <a:blip r:embed="rId2"/>
          <a:srcRect t="2394" r="6" b="13195"/>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p:cNvSpPr>
            <a:spLocks noGrp="1"/>
          </p:cNvSpPr>
          <p:nvPr>
            <p:ph type="ctrTitle"/>
          </p:nvPr>
        </p:nvSpPr>
        <p:spPr>
          <a:xfrm>
            <a:off x="565151" y="1247140"/>
            <a:ext cx="4064722" cy="4980040"/>
          </a:xfrm>
        </p:spPr>
        <p:txBody>
          <a:bodyPr>
            <a:normAutofit/>
          </a:bodyPr>
          <a:lstStyle/>
          <a:p>
            <a:r>
              <a:rPr lang="en-US" sz="4800" dirty="0"/>
              <a:t>Mini Project Report on</a:t>
            </a:r>
            <a:br>
              <a:rPr lang="en-US" sz="4800" dirty="0"/>
            </a:br>
            <a:r>
              <a:rPr lang="en-US" sz="4800" dirty="0"/>
              <a:t>Library</a:t>
            </a:r>
            <a:br>
              <a:rPr lang="en-US" sz="4800" dirty="0"/>
            </a:br>
            <a:r>
              <a:rPr lang="en-US" sz="4800" dirty="0"/>
              <a:t>Management</a:t>
            </a:r>
            <a:br>
              <a:rPr lang="en-US" sz="4800" dirty="0"/>
            </a:br>
            <a:r>
              <a:rPr lang="en-US" sz="4800" dirty="0"/>
              <a:t>System</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ounded Rectangle 3">
            <a:extLst>
              <a:ext uri="{FF2B5EF4-FFF2-40B4-BE49-F238E27FC236}">
                <a16:creationId xmlns:a16="http://schemas.microsoft.com/office/drawing/2014/main" id="{2335FC18-A670-9E0E-C954-66F072911A99}"/>
              </a:ext>
            </a:extLst>
          </p:cNvPr>
          <p:cNvSpPr/>
          <p:nvPr/>
        </p:nvSpPr>
        <p:spPr>
          <a:xfrm>
            <a:off x="5406210" y="999952"/>
            <a:ext cx="3963924" cy="1948069"/>
          </a:xfrm>
          <a:prstGeom prst="round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Submitted By </a:t>
            </a: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Naman Gupta</a:t>
            </a:r>
          </a:p>
          <a:p>
            <a:pPr algn="ctr"/>
            <a:r>
              <a:rPr lang="en-US" dirty="0">
                <a:ln w="0"/>
                <a:solidFill>
                  <a:schemeClr val="tx1"/>
                </a:solidFill>
                <a:effectLst>
                  <a:outerShdw blurRad="38100" dist="19050" dir="2700000" algn="tl" rotWithShape="0">
                    <a:schemeClr val="dk1">
                      <a:alpha val="40000"/>
                    </a:schemeClr>
                  </a:outerShdw>
                </a:effectLst>
              </a:rPr>
              <a:t>A – 38</a:t>
            </a:r>
          </a:p>
          <a:p>
            <a:pPr algn="ctr"/>
            <a:r>
              <a:rPr lang="en-US" dirty="0">
                <a:ln w="0"/>
                <a:solidFill>
                  <a:schemeClr val="tx1"/>
                </a:solidFill>
                <a:effectLst>
                  <a:outerShdw blurRad="38100" dist="19050" dir="2700000" algn="tl" rotWithShape="0">
                    <a:schemeClr val="dk1">
                      <a:alpha val="40000"/>
                    </a:schemeClr>
                  </a:outerShdw>
                </a:effectLst>
              </a:rPr>
              <a:t>2018951</a:t>
            </a:r>
          </a:p>
        </p:txBody>
      </p:sp>
      <p:sp>
        <p:nvSpPr>
          <p:cNvPr id="8" name="Rounded Rectangle 7">
            <a:extLst>
              <a:ext uri="{FF2B5EF4-FFF2-40B4-BE49-F238E27FC236}">
                <a16:creationId xmlns:a16="http://schemas.microsoft.com/office/drawing/2014/main" id="{EFFD44C3-E8F6-3A01-7DF4-10A10271BE82}"/>
              </a:ext>
            </a:extLst>
          </p:cNvPr>
          <p:cNvSpPr/>
          <p:nvPr/>
        </p:nvSpPr>
        <p:spPr>
          <a:xfrm>
            <a:off x="8825524" y="3011738"/>
            <a:ext cx="3160643" cy="1450844"/>
          </a:xfrm>
          <a:prstGeom prst="roundRect">
            <a:avLst/>
          </a:prstGeom>
          <a:solidFill>
            <a:schemeClr val="accent1">
              <a:alpha val="8964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Under the mentorship of </a:t>
            </a:r>
            <a:r>
              <a:rPr lang="en-US" dirty="0"/>
              <a:t>:</a:t>
            </a:r>
          </a:p>
          <a:p>
            <a:pPr algn="ctr"/>
            <a:r>
              <a:rPr lang="en-US" dirty="0"/>
              <a:t>Meenakshi Maindola</a:t>
            </a:r>
          </a:p>
          <a:p>
            <a:pPr algn="ctr"/>
            <a:r>
              <a:rPr lang="en-US" dirty="0"/>
              <a:t>(Assistant Professor)</a:t>
            </a:r>
          </a:p>
        </p:txBody>
      </p:sp>
    </p:spTree>
    <p:extLst>
      <p:ext uri="{BB962C8B-B14F-4D97-AF65-F5344CB8AC3E}">
        <p14:creationId xmlns:p14="http://schemas.microsoft.com/office/powerpoint/2010/main" val="233790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27362" y="455362"/>
            <a:ext cx="6881728" cy="1550419"/>
          </a:xfrm>
        </p:spPr>
        <p:txBody>
          <a:bodyPr>
            <a:normAutofit/>
          </a:bodyPr>
          <a:lstStyle/>
          <a:p>
            <a:r>
              <a:rPr lang="en-US" dirty="0"/>
              <a:t>4.2 Skills Learned</a:t>
            </a:r>
          </a:p>
        </p:txBody>
      </p:sp>
      <p:pic>
        <p:nvPicPr>
          <p:cNvPr id="6" name="Picture 5" descr="Computer script on a screen">
            <a:extLst>
              <a:ext uri="{FF2B5EF4-FFF2-40B4-BE49-F238E27FC236}">
                <a16:creationId xmlns:a16="http://schemas.microsoft.com/office/drawing/2014/main" id="{AC1102DE-A02D-5DBC-CB7B-E827C52EE52A}"/>
              </a:ext>
            </a:extLst>
          </p:cNvPr>
          <p:cNvPicPr>
            <a:picLocks noChangeAspect="1"/>
          </p:cNvPicPr>
          <p:nvPr/>
        </p:nvPicPr>
        <p:blipFill rotWithShape="1">
          <a:blip r:embed="rId2"/>
          <a:srcRect l="8907" r="45888" b="-3"/>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127362" y="2160016"/>
            <a:ext cx="6881728" cy="3926152"/>
          </a:xfrm>
        </p:spPr>
        <p:txBody>
          <a:bodyPr>
            <a:normAutofit/>
          </a:bodyPr>
          <a:lstStyle/>
          <a:p>
            <a:pPr lvl="0" algn="just">
              <a:lnSpc>
                <a:spcPct val="100000"/>
              </a:lnSpc>
            </a:pPr>
            <a:r>
              <a:rPr lang="en-US" sz="2000" b="1" dirty="0"/>
              <a:t>C++ Programming</a:t>
            </a:r>
            <a:r>
              <a:rPr lang="en-US" sz="2000" dirty="0"/>
              <a:t>: Writing code for this project required the usage of the popular, potent programming language C++, which is used to create a wide variety of software applications</a:t>
            </a:r>
          </a:p>
          <a:p>
            <a:pPr lvl="0" algn="just">
              <a:lnSpc>
                <a:spcPct val="100000"/>
              </a:lnSpc>
            </a:pPr>
            <a:r>
              <a:rPr lang="en-US" sz="2000" b="1" dirty="0"/>
              <a:t>File Handling</a:t>
            </a:r>
            <a:r>
              <a:rPr lang="en-US" sz="2000" dirty="0"/>
              <a:t>: To store and retrieve data on books, authors, and users, the project included reading and writing data to files</a:t>
            </a:r>
          </a:p>
          <a:p>
            <a:pPr lvl="0" algn="just">
              <a:lnSpc>
                <a:spcPct val="100000"/>
              </a:lnSpc>
            </a:pPr>
            <a:r>
              <a:rPr lang="en-US" sz="2000" b="1" dirty="0"/>
              <a:t>System Development and Testing</a:t>
            </a:r>
            <a:r>
              <a:rPr lang="en-US" sz="2000" dirty="0"/>
              <a:t>: The project involved planning and carrying out the project using software development, as well as testing the system to make sure it is functioning properly</a:t>
            </a:r>
          </a:p>
        </p:txBody>
      </p:sp>
    </p:spTree>
    <p:extLst>
      <p:ext uri="{BB962C8B-B14F-4D97-AF65-F5344CB8AC3E}">
        <p14:creationId xmlns:p14="http://schemas.microsoft.com/office/powerpoint/2010/main" val="227929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17600" y="455362"/>
            <a:ext cx="9486690" cy="1550419"/>
          </a:xfrm>
        </p:spPr>
        <p:txBody>
          <a:bodyPr>
            <a:normAutofit/>
          </a:bodyPr>
          <a:lstStyle/>
          <a:p>
            <a:r>
              <a:rPr lang="en-US" dirty="0"/>
              <a:t>Conclusion and Future Work</a:t>
            </a:r>
          </a:p>
        </p:txBody>
      </p:sp>
      <p:graphicFrame>
        <p:nvGraphicFramePr>
          <p:cNvPr id="6" name="Content Placeholder">
            <a:extLst>
              <a:ext uri="{FF2B5EF4-FFF2-40B4-BE49-F238E27FC236}">
                <a16:creationId xmlns:a16="http://schemas.microsoft.com/office/drawing/2014/main" id="{680D12AF-86AE-431A-7F15-0BFD5C6A7525}"/>
              </a:ext>
            </a:extLst>
          </p:cNvPr>
          <p:cNvGraphicFramePr>
            <a:graphicFrameLocks noGrp="1"/>
          </p:cNvGraphicFramePr>
          <p:nvPr>
            <p:ph idx="1"/>
            <p:extLst>
              <p:ext uri="{D42A27DB-BD31-4B8C-83A1-F6EECF244321}">
                <p14:modId xmlns:p14="http://schemas.microsoft.com/office/powerpoint/2010/main" val="3038880306"/>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17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ffee and office supplies">
            <a:extLst>
              <a:ext uri="{FF2B5EF4-FFF2-40B4-BE49-F238E27FC236}">
                <a16:creationId xmlns:a16="http://schemas.microsoft.com/office/drawing/2014/main" id="{ED224D1B-644F-3721-1FDA-CEF5BD990832}"/>
              </a:ext>
            </a:extLst>
          </p:cNvPr>
          <p:cNvPicPr>
            <a:picLocks noChangeAspect="1"/>
          </p:cNvPicPr>
          <p:nvPr/>
        </p:nvPicPr>
        <p:blipFill rotWithShape="1">
          <a:blip r:embed="rId2"/>
          <a:srcRect t="6691" r="6" b="9021"/>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p:cNvSpPr>
            <a:spLocks noGrp="1"/>
          </p:cNvSpPr>
          <p:nvPr>
            <p:ph type="ctrTitle"/>
          </p:nvPr>
        </p:nvSpPr>
        <p:spPr>
          <a:xfrm>
            <a:off x="565151" y="1247139"/>
            <a:ext cx="3609982" cy="4915121"/>
          </a:xfrm>
        </p:spPr>
        <p:txBody>
          <a:bodyPr>
            <a:normAutofit/>
          </a:bodyPr>
          <a:lstStyle/>
          <a:p>
            <a:r>
              <a:rPr lang="en-US" sz="4800" dirty="0"/>
              <a:t>Table of Contents</a:t>
            </a:r>
            <a:br>
              <a:rPr lang="en-US" sz="4800" dirty="0"/>
            </a:br>
            <a:br>
              <a:rPr lang="en-US" sz="3600" dirty="0"/>
            </a:br>
            <a:r>
              <a:rPr lang="en-US" sz="3600" dirty="0"/>
              <a:t>1. Introduction</a:t>
            </a:r>
            <a:br>
              <a:rPr lang="en-US" sz="3600" dirty="0"/>
            </a:br>
            <a:r>
              <a:rPr lang="en-US" sz="3600" dirty="0"/>
              <a:t>2. Methodology</a:t>
            </a:r>
            <a:br>
              <a:rPr lang="en-US" sz="3600" dirty="0"/>
            </a:br>
            <a:r>
              <a:rPr lang="en-US" sz="3600" dirty="0"/>
              <a:t>3. Result</a:t>
            </a:r>
            <a:br>
              <a:rPr lang="en-US" sz="3600" dirty="0"/>
            </a:br>
            <a:r>
              <a:rPr lang="en-US" sz="3600" dirty="0"/>
              <a:t>4. Conclusion</a:t>
            </a:r>
            <a:endParaRPr lang="en-US" sz="4800" dirty="0"/>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0691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17600" y="455362"/>
            <a:ext cx="9486690" cy="1550419"/>
          </a:xfrm>
        </p:spPr>
        <p:txBody>
          <a:bodyPr>
            <a:normAutofit/>
          </a:bodyPr>
          <a:lstStyle/>
          <a:p>
            <a:r>
              <a:rPr lang="en-US" dirty="0"/>
              <a:t>Introduction</a:t>
            </a:r>
          </a:p>
        </p:txBody>
      </p:sp>
      <p:graphicFrame>
        <p:nvGraphicFramePr>
          <p:cNvPr id="6" name="Content Placeholder">
            <a:extLst>
              <a:ext uri="{FF2B5EF4-FFF2-40B4-BE49-F238E27FC236}">
                <a16:creationId xmlns:a16="http://schemas.microsoft.com/office/drawing/2014/main" id="{B6A796D3-8172-2056-3202-3176EDD17445}"/>
              </a:ext>
            </a:extLst>
          </p:cNvPr>
          <p:cNvGraphicFramePr>
            <a:graphicFrameLocks noGrp="1"/>
          </p:cNvGraphicFramePr>
          <p:nvPr>
            <p:ph idx="1"/>
            <p:extLst>
              <p:ext uri="{D42A27DB-BD31-4B8C-83A1-F6EECF244321}">
                <p14:modId xmlns:p14="http://schemas.microsoft.com/office/powerpoint/2010/main" val="3215634329"/>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88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Objective</a:t>
            </a:r>
          </a:p>
        </p:txBody>
      </p:sp>
      <p:sp>
        <p:nvSpPr>
          <p:cNvPr id="3" name="Content Placeholder"/>
          <p:cNvSpPr>
            <a:spLocks noGrp="1"/>
          </p:cNvSpPr>
          <p:nvPr>
            <p:ph idx="1"/>
          </p:nvPr>
        </p:nvSpPr>
        <p:spPr>
          <a:xfrm>
            <a:off x="565151" y="2160016"/>
            <a:ext cx="6881728" cy="3926152"/>
          </a:xfrm>
        </p:spPr>
        <p:txBody>
          <a:bodyPr>
            <a:normAutofit/>
          </a:bodyPr>
          <a:lstStyle/>
          <a:p>
            <a:pPr lvl="0" algn="just"/>
            <a:r>
              <a:rPr lang="en-US" sz="2000" dirty="0"/>
              <a:t> The purpose of this Library Management System project is to monitor and regulate library transactions</a:t>
            </a:r>
          </a:p>
          <a:p>
            <a:pPr lvl="0" algn="just"/>
            <a:r>
              <a:rPr lang="en-US" sz="2000" dirty="0"/>
              <a:t>It primarily focuses on the fundamental operations of a library, including the addition of new users, books, and information updates; searching for users and books; and offering the ability to borrow and return books</a:t>
            </a:r>
          </a:p>
          <a:p>
            <a:pPr lvl="0" algn="just"/>
            <a:r>
              <a:rPr lang="en-US" sz="2000" dirty="0"/>
              <a:t>We can add new book records and retrieve information about books that are currently on hand at the library and display all books etc.</a:t>
            </a:r>
          </a:p>
        </p:txBody>
      </p:sp>
      <p:pic>
        <p:nvPicPr>
          <p:cNvPr id="6" name="Picture 5" descr="Abstract blurred public library with bookshelves">
            <a:extLst>
              <a:ext uri="{FF2B5EF4-FFF2-40B4-BE49-F238E27FC236}">
                <a16:creationId xmlns:a16="http://schemas.microsoft.com/office/drawing/2014/main" id="{BDC61B78-9CED-CE1D-6870-514BC760048D}"/>
              </a:ext>
            </a:extLst>
          </p:cNvPr>
          <p:cNvPicPr>
            <a:picLocks noChangeAspect="1"/>
          </p:cNvPicPr>
          <p:nvPr/>
        </p:nvPicPr>
        <p:blipFill rotWithShape="1">
          <a:blip r:embed="rId2"/>
          <a:srcRect l="18729" r="40653" b="4"/>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61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1.3 System Module</a:t>
            </a:r>
          </a:p>
        </p:txBody>
      </p:sp>
      <p:sp>
        <p:nvSpPr>
          <p:cNvPr id="3" name="Content Placeholder"/>
          <p:cNvSpPr>
            <a:spLocks noGrp="1"/>
          </p:cNvSpPr>
          <p:nvPr>
            <p:ph idx="1"/>
          </p:nvPr>
        </p:nvSpPr>
        <p:spPr>
          <a:xfrm>
            <a:off x="565151" y="2160016"/>
            <a:ext cx="6881728" cy="4242622"/>
          </a:xfrm>
        </p:spPr>
        <p:txBody>
          <a:bodyPr>
            <a:normAutofit/>
          </a:bodyPr>
          <a:lstStyle/>
          <a:p>
            <a:pPr lvl="0" algn="just">
              <a:lnSpc>
                <a:spcPct val="100000"/>
              </a:lnSpc>
            </a:pPr>
            <a:r>
              <a:rPr lang="en-US" sz="1900" b="1" dirty="0"/>
              <a:t>Recording of Book Information</a:t>
            </a:r>
            <a:r>
              <a:rPr lang="en-US" sz="1900" dirty="0"/>
              <a:t>: Each book's information should be entered into the system to give potential borrowers or students the book references they need</a:t>
            </a:r>
          </a:p>
          <a:p>
            <a:pPr lvl="0" algn="just">
              <a:lnSpc>
                <a:spcPct val="100000"/>
              </a:lnSpc>
            </a:pPr>
            <a:r>
              <a:rPr lang="en-US" sz="1900" b="1" dirty="0"/>
              <a:t>Administrator Login</a:t>
            </a:r>
            <a:r>
              <a:rPr lang="en-US" sz="1900" dirty="0"/>
              <a:t>: To have primary access to the system and secure all information and transactions carried out within it, the school librarian will need to provide their email address and password for the admin login</a:t>
            </a:r>
          </a:p>
          <a:p>
            <a:pPr lvl="0" algn="just">
              <a:lnSpc>
                <a:spcPct val="100000"/>
              </a:lnSpc>
            </a:pPr>
            <a:r>
              <a:rPr lang="en-US" sz="1900" b="1" dirty="0"/>
              <a:t>Information on Borrowing: </a:t>
            </a:r>
            <a:r>
              <a:rPr lang="en-US" sz="1900" dirty="0"/>
              <a:t>The information on borrowing should include key facts about the borrowers and the books that each borrower has borrowed</a:t>
            </a:r>
          </a:p>
        </p:txBody>
      </p:sp>
      <p:pic>
        <p:nvPicPr>
          <p:cNvPr id="6" name="Picture 5" descr="Glasses on top of a book">
            <a:extLst>
              <a:ext uri="{FF2B5EF4-FFF2-40B4-BE49-F238E27FC236}">
                <a16:creationId xmlns:a16="http://schemas.microsoft.com/office/drawing/2014/main" id="{99F6DD6B-A0D8-166C-13A0-BFA1F11A6F72}"/>
              </a:ext>
            </a:extLst>
          </p:cNvPr>
          <p:cNvPicPr>
            <a:picLocks noChangeAspect="1"/>
          </p:cNvPicPr>
          <p:nvPr/>
        </p:nvPicPr>
        <p:blipFill rotWithShape="1">
          <a:blip r:embed="rId2"/>
          <a:srcRect l="19422" r="40290" b="10"/>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949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Methodology</a:t>
            </a:r>
          </a:p>
        </p:txBody>
      </p:sp>
      <p:sp>
        <p:nvSpPr>
          <p:cNvPr id="3" name="Content Placeholder"/>
          <p:cNvSpPr>
            <a:spLocks noGrp="1"/>
          </p:cNvSpPr>
          <p:nvPr>
            <p:ph idx="1"/>
          </p:nvPr>
        </p:nvSpPr>
        <p:spPr>
          <a:xfrm>
            <a:off x="565151" y="2160016"/>
            <a:ext cx="6881728" cy="3926152"/>
          </a:xfrm>
        </p:spPr>
        <p:txBody>
          <a:bodyPr>
            <a:normAutofit/>
          </a:bodyPr>
          <a:lstStyle/>
          <a:p>
            <a:pPr lvl="0" algn="just"/>
            <a:r>
              <a:rPr lang="en-US" dirty="0"/>
              <a:t>C++ programming was used to create this library management system</a:t>
            </a:r>
          </a:p>
          <a:p>
            <a:pPr lvl="0" algn="just"/>
            <a:r>
              <a:rPr lang="en-US" dirty="0"/>
              <a:t>The system was made to be simple to use and comprehend</a:t>
            </a:r>
          </a:p>
          <a:p>
            <a:pPr lvl="0" algn="just"/>
            <a:r>
              <a:rPr lang="en-US" dirty="0"/>
              <a:t>Data was stored and retrieved with the help of data structures like array and vectors</a:t>
            </a:r>
          </a:p>
          <a:p>
            <a:pPr lvl="0" algn="just"/>
            <a:r>
              <a:rPr lang="en-US" dirty="0"/>
              <a:t>Logins for both admin(librarian) and user were created to ensure proper functionality</a:t>
            </a:r>
          </a:p>
          <a:p>
            <a:pPr lvl="0"/>
            <a:endParaRPr lang="en-US" dirty="0"/>
          </a:p>
        </p:txBody>
      </p:sp>
      <p:pic>
        <p:nvPicPr>
          <p:cNvPr id="6" name="Picture 5" descr="Many question marks on black background">
            <a:extLst>
              <a:ext uri="{FF2B5EF4-FFF2-40B4-BE49-F238E27FC236}">
                <a16:creationId xmlns:a16="http://schemas.microsoft.com/office/drawing/2014/main" id="{A32EA712-108C-8D61-4279-EF55029ABB85}"/>
              </a:ext>
            </a:extLst>
          </p:cNvPr>
          <p:cNvPicPr>
            <a:picLocks noChangeAspect="1"/>
          </p:cNvPicPr>
          <p:nvPr/>
        </p:nvPicPr>
        <p:blipFill rotWithShape="1">
          <a:blip r:embed="rId2"/>
          <a:srcRect l="61147" r="1803" b="7"/>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323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8E7B-FD18-2149-5E1D-BAB9E09BCA88}"/>
              </a:ext>
            </a:extLst>
          </p:cNvPr>
          <p:cNvSpPr>
            <a:spLocks noGrp="1"/>
          </p:cNvSpPr>
          <p:nvPr>
            <p:ph type="title"/>
          </p:nvPr>
        </p:nvSpPr>
        <p:spPr>
          <a:xfrm>
            <a:off x="1587709" y="455362"/>
            <a:ext cx="3782943" cy="6005073"/>
          </a:xfrm>
        </p:spPr>
        <p:txBody>
          <a:bodyPr>
            <a:normAutofit/>
          </a:bodyPr>
          <a:lstStyle/>
          <a:p>
            <a:r>
              <a:rPr lang="en-US" dirty="0"/>
              <a:t>Code </a:t>
            </a:r>
            <a:br>
              <a:rPr lang="en-US" dirty="0"/>
            </a:br>
            <a:r>
              <a:rPr lang="en-US" dirty="0"/>
              <a:t>Snippet of Book Class in my Library</a:t>
            </a:r>
            <a:br>
              <a:rPr lang="en-US" dirty="0"/>
            </a:br>
            <a:r>
              <a:rPr lang="en-US" dirty="0"/>
              <a:t>Management</a:t>
            </a:r>
            <a:br>
              <a:rPr lang="en-US" dirty="0"/>
            </a:br>
            <a:r>
              <a:rPr lang="en-US" dirty="0"/>
              <a:t>System</a:t>
            </a:r>
          </a:p>
        </p:txBody>
      </p:sp>
      <p:pic>
        <p:nvPicPr>
          <p:cNvPr id="5" name="Picture 4" descr="Text&#10;&#10;Description automatically generated">
            <a:extLst>
              <a:ext uri="{FF2B5EF4-FFF2-40B4-BE49-F238E27FC236}">
                <a16:creationId xmlns:a16="http://schemas.microsoft.com/office/drawing/2014/main" id="{D220EB8E-BC73-8484-1CA6-8F0E9629C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507" y="0"/>
            <a:ext cx="5491493" cy="6858000"/>
          </a:xfrm>
          <a:prstGeom prst="rect">
            <a:avLst/>
          </a:prstGeom>
        </p:spPr>
      </p:pic>
    </p:spTree>
    <p:extLst>
      <p:ext uri="{BB962C8B-B14F-4D97-AF65-F5344CB8AC3E}">
        <p14:creationId xmlns:p14="http://schemas.microsoft.com/office/powerpoint/2010/main" val="66068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pPr>
              <a:lnSpc>
                <a:spcPct val="90000"/>
              </a:lnSpc>
            </a:pPr>
            <a:r>
              <a:rPr lang="en-US" sz="3400" dirty="0"/>
              <a:t>4.1 Library Management System as an outcome/result</a:t>
            </a:r>
          </a:p>
        </p:txBody>
      </p:sp>
      <p:sp>
        <p:nvSpPr>
          <p:cNvPr id="3" name="Content Placeholder"/>
          <p:cNvSpPr>
            <a:spLocks noGrp="1"/>
          </p:cNvSpPr>
          <p:nvPr>
            <p:ph idx="1"/>
          </p:nvPr>
        </p:nvSpPr>
        <p:spPr>
          <a:xfrm>
            <a:off x="565151" y="2160015"/>
            <a:ext cx="6881728" cy="4459445"/>
          </a:xfrm>
        </p:spPr>
        <p:txBody>
          <a:bodyPr>
            <a:normAutofit/>
          </a:bodyPr>
          <a:lstStyle/>
          <a:p>
            <a:pPr lvl="0" algn="just"/>
            <a:r>
              <a:rPr lang="en-US" dirty="0"/>
              <a:t>The system makes use of object-oriented programming principles and is developed using the C++ programming language</a:t>
            </a:r>
          </a:p>
          <a:p>
            <a:pPr lvl="0" algn="just"/>
            <a:r>
              <a:rPr lang="en-US" dirty="0"/>
              <a:t>The system contains a validation system that makes sure the user enters the right data and is user-friendly and simple to use</a:t>
            </a:r>
          </a:p>
          <a:p>
            <a:pPr lvl="0" algn="just"/>
            <a:r>
              <a:rPr lang="en-US" dirty="0"/>
              <a:t>Users can quickly issue books, find books using our program's many pre-defined categories, and return books they have already borrowed</a:t>
            </a:r>
          </a:p>
          <a:p>
            <a:pPr lvl="0" algn="just"/>
            <a:r>
              <a:rPr lang="en-US" dirty="0"/>
              <a:t>It works for both the admin and the user</a:t>
            </a:r>
          </a:p>
          <a:p>
            <a:pPr lvl="0" algn="just"/>
            <a:endParaRPr lang="en-US" dirty="0"/>
          </a:p>
        </p:txBody>
      </p:sp>
      <p:pic>
        <p:nvPicPr>
          <p:cNvPr id="6" name="Picture 5" descr="Abstract blurred public library with bookshelves">
            <a:extLst>
              <a:ext uri="{FF2B5EF4-FFF2-40B4-BE49-F238E27FC236}">
                <a16:creationId xmlns:a16="http://schemas.microsoft.com/office/drawing/2014/main" id="{272DF023-EB71-D096-DD87-18A3F412016A}"/>
              </a:ext>
            </a:extLst>
          </p:cNvPr>
          <p:cNvPicPr>
            <a:picLocks noChangeAspect="1"/>
          </p:cNvPicPr>
          <p:nvPr/>
        </p:nvPicPr>
        <p:blipFill rotWithShape="1">
          <a:blip r:embed="rId2"/>
          <a:srcRect l="18729" r="40653" b="4"/>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74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73360-8F74-7CB1-EBA0-0DCC4865FB9D}"/>
              </a:ext>
            </a:extLst>
          </p:cNvPr>
          <p:cNvSpPr>
            <a:spLocks noGrp="1"/>
          </p:cNvSpPr>
          <p:nvPr>
            <p:ph type="title"/>
          </p:nvPr>
        </p:nvSpPr>
        <p:spPr>
          <a:xfrm>
            <a:off x="1777321" y="4309023"/>
            <a:ext cx="9677833" cy="1921179"/>
          </a:xfrm>
        </p:spPr>
        <p:txBody>
          <a:bodyPr vert="horz" lIns="91440" tIns="45720" rIns="91440" bIns="45720" rtlCol="0" anchor="ctr">
            <a:normAutofit/>
          </a:bodyPr>
          <a:lstStyle/>
          <a:p>
            <a:pPr algn="ctr">
              <a:lnSpc>
                <a:spcPct val="90000"/>
              </a:lnSpc>
            </a:pPr>
            <a:r>
              <a:rPr lang="en-US" sz="2800"/>
              <a:t>Output Screenshot</a:t>
            </a:r>
            <a:br>
              <a:rPr lang="en-US" sz="2800" dirty="0"/>
            </a:br>
            <a:r>
              <a:rPr lang="en-US" sz="2800" dirty="0"/>
              <a:t>while admin</a:t>
            </a:r>
            <a:r>
              <a:rPr lang="en-US" sz="2800"/>
              <a:t>(librarian) </a:t>
            </a:r>
            <a:r>
              <a:rPr lang="en-US" sz="2800" dirty="0"/>
              <a:t>adds a book</a:t>
            </a:r>
          </a:p>
        </p:txBody>
      </p:sp>
      <p:pic>
        <p:nvPicPr>
          <p:cNvPr id="5" name="Picture 4" descr="Text&#10;&#10;Description automatically generated">
            <a:extLst>
              <a:ext uri="{FF2B5EF4-FFF2-40B4-BE49-F238E27FC236}">
                <a16:creationId xmlns:a16="http://schemas.microsoft.com/office/drawing/2014/main" id="{A58CFCA3-8D88-AA1A-791D-62B3EDDF8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52" y="511071"/>
            <a:ext cx="9278911" cy="4022019"/>
          </a:xfrm>
          <a:prstGeom prst="rect">
            <a:avLst/>
          </a:prstGeom>
        </p:spPr>
      </p:pic>
    </p:spTree>
    <p:extLst>
      <p:ext uri="{BB962C8B-B14F-4D97-AF65-F5344CB8AC3E}">
        <p14:creationId xmlns:p14="http://schemas.microsoft.com/office/powerpoint/2010/main" val="2895305855"/>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412F24"/>
      </a:dk2>
      <a:lt2>
        <a:srgbClr val="E2E8E5"/>
      </a:lt2>
      <a:accent1>
        <a:srgbClr val="C696B0"/>
      </a:accent1>
      <a:accent2>
        <a:srgbClr val="BA7F86"/>
      </a:accent2>
      <a:accent3>
        <a:srgbClr val="C19C8C"/>
      </a:accent3>
      <a:accent4>
        <a:srgbClr val="B2A27A"/>
      </a:accent4>
      <a:accent5>
        <a:srgbClr val="A2A77E"/>
      </a:accent5>
      <a:accent6>
        <a:srgbClr val="8FAD76"/>
      </a:accent6>
      <a:hlink>
        <a:srgbClr val="558D6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75</TotalTime>
  <Words>614</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Neue Haas Grotesk Text Pro</vt:lpstr>
      <vt:lpstr>InterweaveVTI</vt:lpstr>
      <vt:lpstr>Mini Project Report on Library Management System</vt:lpstr>
      <vt:lpstr>Table of Contents  1. Introduction 2. Methodology 3. Result 4. Conclusion</vt:lpstr>
      <vt:lpstr>Introduction</vt:lpstr>
      <vt:lpstr>Objective</vt:lpstr>
      <vt:lpstr>1.3 System Module</vt:lpstr>
      <vt:lpstr>Methodology</vt:lpstr>
      <vt:lpstr>Code  Snippet of Book Class in my Library Management System</vt:lpstr>
      <vt:lpstr>4.1 Library Management System as an outcome/result</vt:lpstr>
      <vt:lpstr>Output Screenshot while admin(librarian) adds a book</vt:lpstr>
      <vt:lpstr>4.2 Skills Learned</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Naman Gupta</cp:lastModifiedBy>
  <cp:revision>4</cp:revision>
  <dcterms:created xsi:type="dcterms:W3CDTF">2023-01-26T15:32:32Z</dcterms:created>
  <dcterms:modified xsi:type="dcterms:W3CDTF">2023-01-27T16:14:23Z</dcterms:modified>
</cp:coreProperties>
</file>