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9" r:id="rId3"/>
    <p:sldId id="280" r:id="rId4"/>
    <p:sldId id="282" r:id="rId5"/>
    <p:sldId id="290" r:id="rId6"/>
    <p:sldId id="291" r:id="rId7"/>
    <p:sldId id="294" r:id="rId8"/>
    <p:sldId id="295" r:id="rId9"/>
    <p:sldId id="298"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258363-2B31-ECA6-053D-B006524FFCD6}" v="347" dt="2023-07-18T14:55:08.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6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1FBF51-9565-4D2A-B156-FC042EBD04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786D7A-B837-4A5B-86C1-1B0B0271060D}">
      <dgm:prSet/>
      <dgm:spPr/>
      <dgm:t>
        <a:bodyPr/>
        <a:lstStyle/>
        <a:p>
          <a:pPr algn="just" rtl="0"/>
          <a:r>
            <a:rPr lang="en-US"/>
            <a:t>The "Malicious URL Detection" mini project's goal of creating a system to </a:t>
          </a:r>
          <a:r>
            <a:rPr lang="en-US">
              <a:latin typeface="Neue Haas Grotesk Text Pro"/>
            </a:rPr>
            <a:t>identify</a:t>
          </a:r>
          <a:r>
            <a:rPr lang="en-US"/>
            <a:t> malicious URLs and reduce their potential risks was successfully accomplished</a:t>
          </a:r>
        </a:p>
      </dgm:t>
    </dgm:pt>
    <dgm:pt modelId="{E41E098D-1B17-40A4-9EFA-E1C393B410C7}" type="parTrans" cxnId="{CF6847A1-8E30-4408-8B61-56D4B5EF180C}">
      <dgm:prSet/>
      <dgm:spPr/>
      <dgm:t>
        <a:bodyPr/>
        <a:lstStyle/>
        <a:p>
          <a:endParaRPr lang="en-US"/>
        </a:p>
      </dgm:t>
    </dgm:pt>
    <dgm:pt modelId="{FFE9E374-3F3A-4699-BC47-A30FD594729B}" type="sibTrans" cxnId="{CF6847A1-8E30-4408-8B61-56D4B5EF180C}">
      <dgm:prSet/>
      <dgm:spPr/>
      <dgm:t>
        <a:bodyPr/>
        <a:lstStyle/>
        <a:p>
          <a:endParaRPr lang="en-US"/>
        </a:p>
      </dgm:t>
    </dgm:pt>
    <dgm:pt modelId="{05E6AC0A-6013-4C6D-B5F5-C98A0303E5D7}">
      <dgm:prSet/>
      <dgm:spPr/>
      <dgm:t>
        <a:bodyPr/>
        <a:lstStyle/>
        <a:p>
          <a:pPr algn="just"/>
          <a:r>
            <a:rPr lang="en-US"/>
            <a:t>The goal of the project was to develop a graphical user interface and train a machine learning model to identify dangerous or safe URLs</a:t>
          </a:r>
        </a:p>
      </dgm:t>
    </dgm:pt>
    <dgm:pt modelId="{5E8F95F8-6F3A-4519-BA23-17CB925658C3}" type="parTrans" cxnId="{FAD2E649-FC81-46E2-BE29-298280797ADD}">
      <dgm:prSet/>
      <dgm:spPr/>
      <dgm:t>
        <a:bodyPr/>
        <a:lstStyle/>
        <a:p>
          <a:endParaRPr lang="en-US"/>
        </a:p>
      </dgm:t>
    </dgm:pt>
    <dgm:pt modelId="{5D621EC9-DA5C-466C-88C2-AED83E9E1AC7}" type="sibTrans" cxnId="{FAD2E649-FC81-46E2-BE29-298280797ADD}">
      <dgm:prSet/>
      <dgm:spPr/>
      <dgm:t>
        <a:bodyPr/>
        <a:lstStyle/>
        <a:p>
          <a:endParaRPr lang="en-US"/>
        </a:p>
      </dgm:t>
    </dgm:pt>
    <dgm:pt modelId="{8C0EAF3A-F3B0-4526-8C28-60FFADA25E3E}">
      <dgm:prSet/>
      <dgm:spPr/>
      <dgm:t>
        <a:bodyPr/>
        <a:lstStyle/>
        <a:p>
          <a:pPr algn="just"/>
          <a:r>
            <a:rPr lang="en-US"/>
            <a:t>The research provides a practical method for recognizing potential risks caused by malicious URLs by fusing the GUI software with the extremely precise machine learning model</a:t>
          </a:r>
        </a:p>
      </dgm:t>
    </dgm:pt>
    <dgm:pt modelId="{D63BC8B0-FB1B-4826-89D7-C55ED2CA81F3}" type="parTrans" cxnId="{02DEBFF8-65C5-4047-92E2-9B6900D805EE}">
      <dgm:prSet/>
      <dgm:spPr/>
      <dgm:t>
        <a:bodyPr/>
        <a:lstStyle/>
        <a:p>
          <a:endParaRPr lang="en-US"/>
        </a:p>
      </dgm:t>
    </dgm:pt>
    <dgm:pt modelId="{621102E0-0F39-492D-8B78-E68D0AC1F5AF}" type="sibTrans" cxnId="{02DEBFF8-65C5-4047-92E2-9B6900D805EE}">
      <dgm:prSet/>
      <dgm:spPr/>
      <dgm:t>
        <a:bodyPr/>
        <a:lstStyle/>
        <a:p>
          <a:endParaRPr lang="en-US"/>
        </a:p>
      </dgm:t>
    </dgm:pt>
    <dgm:pt modelId="{146B7B3C-18B2-4518-8E1E-2A651A450C31}" type="pres">
      <dgm:prSet presAssocID="{BC1FBF51-9565-4D2A-B156-FC042EBD0465}" presName="root" presStyleCnt="0">
        <dgm:presLayoutVars>
          <dgm:dir/>
          <dgm:resizeHandles val="exact"/>
        </dgm:presLayoutVars>
      </dgm:prSet>
      <dgm:spPr/>
    </dgm:pt>
    <dgm:pt modelId="{50D0A24B-D341-48F6-BF76-858A2B2A8CBC}" type="pres">
      <dgm:prSet presAssocID="{A2786D7A-B837-4A5B-86C1-1B0B0271060D}" presName="compNode" presStyleCnt="0"/>
      <dgm:spPr/>
    </dgm:pt>
    <dgm:pt modelId="{412500C2-D263-46DA-8DA7-203A7B339AB3}" type="pres">
      <dgm:prSet presAssocID="{A2786D7A-B837-4A5B-86C1-1B0B0271060D}" presName="bgRect" presStyleLbl="bgShp" presStyleIdx="0" presStyleCnt="3"/>
      <dgm:spPr/>
    </dgm:pt>
    <dgm:pt modelId="{FC09879D-E563-4EB9-AE30-28E78926A52A}" type="pres">
      <dgm:prSet presAssocID="{A2786D7A-B837-4A5B-86C1-1B0B027106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68E9FF9-06F0-49DD-A3A2-79022147D69A}" type="pres">
      <dgm:prSet presAssocID="{A2786D7A-B837-4A5B-86C1-1B0B0271060D}" presName="spaceRect" presStyleCnt="0"/>
      <dgm:spPr/>
    </dgm:pt>
    <dgm:pt modelId="{E1B08774-9894-43CD-A3EA-237662731D1D}" type="pres">
      <dgm:prSet presAssocID="{A2786D7A-B837-4A5B-86C1-1B0B0271060D}" presName="parTx" presStyleLbl="revTx" presStyleIdx="0" presStyleCnt="3">
        <dgm:presLayoutVars>
          <dgm:chMax val="0"/>
          <dgm:chPref val="0"/>
        </dgm:presLayoutVars>
      </dgm:prSet>
      <dgm:spPr/>
    </dgm:pt>
    <dgm:pt modelId="{9A0B605E-7293-4B0E-97A0-B47B15D4F8C4}" type="pres">
      <dgm:prSet presAssocID="{FFE9E374-3F3A-4699-BC47-A30FD594729B}" presName="sibTrans" presStyleCnt="0"/>
      <dgm:spPr/>
    </dgm:pt>
    <dgm:pt modelId="{03413C39-C2C6-411A-B102-A41C0FA3E87D}" type="pres">
      <dgm:prSet presAssocID="{05E6AC0A-6013-4C6D-B5F5-C98A0303E5D7}" presName="compNode" presStyleCnt="0"/>
      <dgm:spPr/>
    </dgm:pt>
    <dgm:pt modelId="{BB84007B-659F-4D44-A8F2-BAA5ECBFDC83}" type="pres">
      <dgm:prSet presAssocID="{05E6AC0A-6013-4C6D-B5F5-C98A0303E5D7}" presName="bgRect" presStyleLbl="bgShp" presStyleIdx="1" presStyleCnt="3"/>
      <dgm:spPr/>
    </dgm:pt>
    <dgm:pt modelId="{2FB11D26-202E-461E-9C19-203F0A2D0E28}" type="pres">
      <dgm:prSet presAssocID="{05E6AC0A-6013-4C6D-B5F5-C98A0303E5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3DF4CAC-5B1F-4A9F-BFF8-2903BB03D245}" type="pres">
      <dgm:prSet presAssocID="{05E6AC0A-6013-4C6D-B5F5-C98A0303E5D7}" presName="spaceRect" presStyleCnt="0"/>
      <dgm:spPr/>
    </dgm:pt>
    <dgm:pt modelId="{7A458482-8B23-4604-AD6B-BF76E912626A}" type="pres">
      <dgm:prSet presAssocID="{05E6AC0A-6013-4C6D-B5F5-C98A0303E5D7}" presName="parTx" presStyleLbl="revTx" presStyleIdx="1" presStyleCnt="3">
        <dgm:presLayoutVars>
          <dgm:chMax val="0"/>
          <dgm:chPref val="0"/>
        </dgm:presLayoutVars>
      </dgm:prSet>
      <dgm:spPr/>
    </dgm:pt>
    <dgm:pt modelId="{B18B0605-BF2E-4321-B659-14A2ECD6E38A}" type="pres">
      <dgm:prSet presAssocID="{5D621EC9-DA5C-466C-88C2-AED83E9E1AC7}" presName="sibTrans" presStyleCnt="0"/>
      <dgm:spPr/>
    </dgm:pt>
    <dgm:pt modelId="{7EACF1B1-B15A-4A15-B3B3-5FB83DB7AB3A}" type="pres">
      <dgm:prSet presAssocID="{8C0EAF3A-F3B0-4526-8C28-60FFADA25E3E}" presName="compNode" presStyleCnt="0"/>
      <dgm:spPr/>
    </dgm:pt>
    <dgm:pt modelId="{33F64326-72AC-4A56-826E-DCB485AD31D5}" type="pres">
      <dgm:prSet presAssocID="{8C0EAF3A-F3B0-4526-8C28-60FFADA25E3E}" presName="bgRect" presStyleLbl="bgShp" presStyleIdx="2" presStyleCnt="3"/>
      <dgm:spPr/>
    </dgm:pt>
    <dgm:pt modelId="{390E6DC8-D63A-493C-88C3-F13B098EE35F}" type="pres">
      <dgm:prSet presAssocID="{8C0EAF3A-F3B0-4526-8C28-60FFADA25E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0F70011-A6C1-4A5B-BCD4-E955150FAEB1}" type="pres">
      <dgm:prSet presAssocID="{8C0EAF3A-F3B0-4526-8C28-60FFADA25E3E}" presName="spaceRect" presStyleCnt="0"/>
      <dgm:spPr/>
    </dgm:pt>
    <dgm:pt modelId="{20A97F0E-F261-4F1C-82F0-A8DC048E6A81}" type="pres">
      <dgm:prSet presAssocID="{8C0EAF3A-F3B0-4526-8C28-60FFADA25E3E}" presName="parTx" presStyleLbl="revTx" presStyleIdx="2" presStyleCnt="3">
        <dgm:presLayoutVars>
          <dgm:chMax val="0"/>
          <dgm:chPref val="0"/>
        </dgm:presLayoutVars>
      </dgm:prSet>
      <dgm:spPr/>
    </dgm:pt>
  </dgm:ptLst>
  <dgm:cxnLst>
    <dgm:cxn modelId="{FAD2E649-FC81-46E2-BE29-298280797ADD}" srcId="{BC1FBF51-9565-4D2A-B156-FC042EBD0465}" destId="{05E6AC0A-6013-4C6D-B5F5-C98A0303E5D7}" srcOrd="1" destOrd="0" parTransId="{5E8F95F8-6F3A-4519-BA23-17CB925658C3}" sibTransId="{5D621EC9-DA5C-466C-88C2-AED83E9E1AC7}"/>
    <dgm:cxn modelId="{F8806B54-AB83-4EB0-97EE-EA44CA2041BA}" type="presOf" srcId="{05E6AC0A-6013-4C6D-B5F5-C98A0303E5D7}" destId="{7A458482-8B23-4604-AD6B-BF76E912626A}" srcOrd="0" destOrd="0" presId="urn:microsoft.com/office/officeart/2018/2/layout/IconVerticalSolidList"/>
    <dgm:cxn modelId="{BDA5827D-E639-4F82-9698-784915B239C0}" type="presOf" srcId="{A2786D7A-B837-4A5B-86C1-1B0B0271060D}" destId="{E1B08774-9894-43CD-A3EA-237662731D1D}" srcOrd="0" destOrd="0" presId="urn:microsoft.com/office/officeart/2018/2/layout/IconVerticalSolidList"/>
    <dgm:cxn modelId="{CF6847A1-8E30-4408-8B61-56D4B5EF180C}" srcId="{BC1FBF51-9565-4D2A-B156-FC042EBD0465}" destId="{A2786D7A-B837-4A5B-86C1-1B0B0271060D}" srcOrd="0" destOrd="0" parTransId="{E41E098D-1B17-40A4-9EFA-E1C393B410C7}" sibTransId="{FFE9E374-3F3A-4699-BC47-A30FD594729B}"/>
    <dgm:cxn modelId="{76CEB4B4-6F9A-499F-9570-82B59896842E}" type="presOf" srcId="{BC1FBF51-9565-4D2A-B156-FC042EBD0465}" destId="{146B7B3C-18B2-4518-8E1E-2A651A450C31}" srcOrd="0" destOrd="0" presId="urn:microsoft.com/office/officeart/2018/2/layout/IconVerticalSolidList"/>
    <dgm:cxn modelId="{86CF3EE2-76F1-401D-A112-F6E8F69A3D54}" type="presOf" srcId="{8C0EAF3A-F3B0-4526-8C28-60FFADA25E3E}" destId="{20A97F0E-F261-4F1C-82F0-A8DC048E6A81}" srcOrd="0" destOrd="0" presId="urn:microsoft.com/office/officeart/2018/2/layout/IconVerticalSolidList"/>
    <dgm:cxn modelId="{02DEBFF8-65C5-4047-92E2-9B6900D805EE}" srcId="{BC1FBF51-9565-4D2A-B156-FC042EBD0465}" destId="{8C0EAF3A-F3B0-4526-8C28-60FFADA25E3E}" srcOrd="2" destOrd="0" parTransId="{D63BC8B0-FB1B-4826-89D7-C55ED2CA81F3}" sibTransId="{621102E0-0F39-492D-8B78-E68D0AC1F5AF}"/>
    <dgm:cxn modelId="{DF0BFCAD-A155-40BE-B57A-2354399DCC02}" type="presParOf" srcId="{146B7B3C-18B2-4518-8E1E-2A651A450C31}" destId="{50D0A24B-D341-48F6-BF76-858A2B2A8CBC}" srcOrd="0" destOrd="0" presId="urn:microsoft.com/office/officeart/2018/2/layout/IconVerticalSolidList"/>
    <dgm:cxn modelId="{AB52A9D4-BCA5-462A-A543-85D6F3C185F2}" type="presParOf" srcId="{50D0A24B-D341-48F6-BF76-858A2B2A8CBC}" destId="{412500C2-D263-46DA-8DA7-203A7B339AB3}" srcOrd="0" destOrd="0" presId="urn:microsoft.com/office/officeart/2018/2/layout/IconVerticalSolidList"/>
    <dgm:cxn modelId="{B6B6EBA9-BB2D-4E5A-A844-521F11E6CA6E}" type="presParOf" srcId="{50D0A24B-D341-48F6-BF76-858A2B2A8CBC}" destId="{FC09879D-E563-4EB9-AE30-28E78926A52A}" srcOrd="1" destOrd="0" presId="urn:microsoft.com/office/officeart/2018/2/layout/IconVerticalSolidList"/>
    <dgm:cxn modelId="{22909633-0DB2-4FC8-A7F2-C44EC0EF1272}" type="presParOf" srcId="{50D0A24B-D341-48F6-BF76-858A2B2A8CBC}" destId="{468E9FF9-06F0-49DD-A3A2-79022147D69A}" srcOrd="2" destOrd="0" presId="urn:microsoft.com/office/officeart/2018/2/layout/IconVerticalSolidList"/>
    <dgm:cxn modelId="{897C966D-F90B-4253-BCC9-F1142B0B9BA9}" type="presParOf" srcId="{50D0A24B-D341-48F6-BF76-858A2B2A8CBC}" destId="{E1B08774-9894-43CD-A3EA-237662731D1D}" srcOrd="3" destOrd="0" presId="urn:microsoft.com/office/officeart/2018/2/layout/IconVerticalSolidList"/>
    <dgm:cxn modelId="{48D14897-400F-4B8F-8DA4-B5E07D262AFD}" type="presParOf" srcId="{146B7B3C-18B2-4518-8E1E-2A651A450C31}" destId="{9A0B605E-7293-4B0E-97A0-B47B15D4F8C4}" srcOrd="1" destOrd="0" presId="urn:microsoft.com/office/officeart/2018/2/layout/IconVerticalSolidList"/>
    <dgm:cxn modelId="{6F37B9B6-979F-472C-89F1-E81571FAF16A}" type="presParOf" srcId="{146B7B3C-18B2-4518-8E1E-2A651A450C31}" destId="{03413C39-C2C6-411A-B102-A41C0FA3E87D}" srcOrd="2" destOrd="0" presId="urn:microsoft.com/office/officeart/2018/2/layout/IconVerticalSolidList"/>
    <dgm:cxn modelId="{9FDA74E4-D5D0-4053-BFAD-9DA874ABB431}" type="presParOf" srcId="{03413C39-C2C6-411A-B102-A41C0FA3E87D}" destId="{BB84007B-659F-4D44-A8F2-BAA5ECBFDC83}" srcOrd="0" destOrd="0" presId="urn:microsoft.com/office/officeart/2018/2/layout/IconVerticalSolidList"/>
    <dgm:cxn modelId="{6AA89618-D644-4136-8AF9-312F4BB796AD}" type="presParOf" srcId="{03413C39-C2C6-411A-B102-A41C0FA3E87D}" destId="{2FB11D26-202E-461E-9C19-203F0A2D0E28}" srcOrd="1" destOrd="0" presId="urn:microsoft.com/office/officeart/2018/2/layout/IconVerticalSolidList"/>
    <dgm:cxn modelId="{B91322E6-8068-45D1-8C95-0CD6A153C0ED}" type="presParOf" srcId="{03413C39-C2C6-411A-B102-A41C0FA3E87D}" destId="{53DF4CAC-5B1F-4A9F-BFF8-2903BB03D245}" srcOrd="2" destOrd="0" presId="urn:microsoft.com/office/officeart/2018/2/layout/IconVerticalSolidList"/>
    <dgm:cxn modelId="{D17287BC-1552-40ED-A668-57BC1E142221}" type="presParOf" srcId="{03413C39-C2C6-411A-B102-A41C0FA3E87D}" destId="{7A458482-8B23-4604-AD6B-BF76E912626A}" srcOrd="3" destOrd="0" presId="urn:microsoft.com/office/officeart/2018/2/layout/IconVerticalSolidList"/>
    <dgm:cxn modelId="{00DF7C82-1DC6-49F9-B114-2593C3E10491}" type="presParOf" srcId="{146B7B3C-18B2-4518-8E1E-2A651A450C31}" destId="{B18B0605-BF2E-4321-B659-14A2ECD6E38A}" srcOrd="3" destOrd="0" presId="urn:microsoft.com/office/officeart/2018/2/layout/IconVerticalSolidList"/>
    <dgm:cxn modelId="{5F604130-661B-4C7E-ACB6-E55A5DFC6134}" type="presParOf" srcId="{146B7B3C-18B2-4518-8E1E-2A651A450C31}" destId="{7EACF1B1-B15A-4A15-B3B3-5FB83DB7AB3A}" srcOrd="4" destOrd="0" presId="urn:microsoft.com/office/officeart/2018/2/layout/IconVerticalSolidList"/>
    <dgm:cxn modelId="{FB74366C-4922-4B17-944E-BE1B717C8516}" type="presParOf" srcId="{7EACF1B1-B15A-4A15-B3B3-5FB83DB7AB3A}" destId="{33F64326-72AC-4A56-826E-DCB485AD31D5}" srcOrd="0" destOrd="0" presId="urn:microsoft.com/office/officeart/2018/2/layout/IconVerticalSolidList"/>
    <dgm:cxn modelId="{6EE76A27-3907-49FF-B20E-1BA35725263D}" type="presParOf" srcId="{7EACF1B1-B15A-4A15-B3B3-5FB83DB7AB3A}" destId="{390E6DC8-D63A-493C-88C3-F13B098EE35F}" srcOrd="1" destOrd="0" presId="urn:microsoft.com/office/officeart/2018/2/layout/IconVerticalSolidList"/>
    <dgm:cxn modelId="{CE24BC2E-1C80-4184-AF76-6ED9BDBE3DC3}" type="presParOf" srcId="{7EACF1B1-B15A-4A15-B3B3-5FB83DB7AB3A}" destId="{10F70011-A6C1-4A5B-BCD4-E955150FAEB1}" srcOrd="2" destOrd="0" presId="urn:microsoft.com/office/officeart/2018/2/layout/IconVerticalSolidList"/>
    <dgm:cxn modelId="{1E29872A-0140-4B74-8794-50D3B67F78E2}" type="presParOf" srcId="{7EACF1B1-B15A-4A15-B3B3-5FB83DB7AB3A}" destId="{20A97F0E-F261-4F1C-82F0-A8DC048E6A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500C2-D263-46DA-8DA7-203A7B339AB3}">
      <dsp:nvSpPr>
        <dsp:cNvPr id="0" name=""/>
        <dsp:cNvSpPr/>
      </dsp:nvSpPr>
      <dsp:spPr>
        <a:xfrm>
          <a:off x="0" y="697"/>
          <a:ext cx="6096000" cy="16324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9879D-E563-4EB9-AE30-28E78926A52A}">
      <dsp:nvSpPr>
        <dsp:cNvPr id="0" name=""/>
        <dsp:cNvSpPr/>
      </dsp:nvSpPr>
      <dsp:spPr>
        <a:xfrm>
          <a:off x="493818" y="368000"/>
          <a:ext cx="897852" cy="897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08774-9894-43CD-A3EA-237662731D1D}">
      <dsp:nvSpPr>
        <dsp:cNvPr id="0" name=""/>
        <dsp:cNvSpPr/>
      </dsp:nvSpPr>
      <dsp:spPr>
        <a:xfrm>
          <a:off x="1885489" y="697"/>
          <a:ext cx="4210510" cy="163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68" tIns="172768" rIns="172768" bIns="172768" numCol="1" spcCol="1270" anchor="ctr" anchorCtr="0">
          <a:noAutofit/>
        </a:bodyPr>
        <a:lstStyle/>
        <a:p>
          <a:pPr marL="0" lvl="0" indent="0" algn="just" defTabSz="711200" rtl="0">
            <a:lnSpc>
              <a:spcPct val="90000"/>
            </a:lnSpc>
            <a:spcBef>
              <a:spcPct val="0"/>
            </a:spcBef>
            <a:spcAft>
              <a:spcPct val="35000"/>
            </a:spcAft>
            <a:buNone/>
          </a:pPr>
          <a:r>
            <a:rPr lang="en-US" sz="1600" kern="1200"/>
            <a:t>The "Malicious URL Detection" mini project's goal of creating a system to </a:t>
          </a:r>
          <a:r>
            <a:rPr lang="en-US" sz="1600" kern="1200">
              <a:latin typeface="Neue Haas Grotesk Text Pro"/>
            </a:rPr>
            <a:t>identify</a:t>
          </a:r>
          <a:r>
            <a:rPr lang="en-US" sz="1600" kern="1200"/>
            <a:t> malicious URLs and reduce their potential risks was successfully accomplished</a:t>
          </a:r>
        </a:p>
      </dsp:txBody>
      <dsp:txXfrm>
        <a:off x="1885489" y="697"/>
        <a:ext cx="4210510" cy="1632458"/>
      </dsp:txXfrm>
    </dsp:sp>
    <dsp:sp modelId="{BB84007B-659F-4D44-A8F2-BAA5ECBFDC83}">
      <dsp:nvSpPr>
        <dsp:cNvPr id="0" name=""/>
        <dsp:cNvSpPr/>
      </dsp:nvSpPr>
      <dsp:spPr>
        <a:xfrm>
          <a:off x="0" y="2041270"/>
          <a:ext cx="6096000" cy="16324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11D26-202E-461E-9C19-203F0A2D0E28}">
      <dsp:nvSpPr>
        <dsp:cNvPr id="0" name=""/>
        <dsp:cNvSpPr/>
      </dsp:nvSpPr>
      <dsp:spPr>
        <a:xfrm>
          <a:off x="493818" y="2408573"/>
          <a:ext cx="897852" cy="897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58482-8B23-4604-AD6B-BF76E912626A}">
      <dsp:nvSpPr>
        <dsp:cNvPr id="0" name=""/>
        <dsp:cNvSpPr/>
      </dsp:nvSpPr>
      <dsp:spPr>
        <a:xfrm>
          <a:off x="1885489" y="2041270"/>
          <a:ext cx="4210510" cy="163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68" tIns="172768" rIns="172768" bIns="172768" numCol="1" spcCol="1270" anchor="ctr" anchorCtr="0">
          <a:noAutofit/>
        </a:bodyPr>
        <a:lstStyle/>
        <a:p>
          <a:pPr marL="0" lvl="0" indent="0" algn="just" defTabSz="711200">
            <a:lnSpc>
              <a:spcPct val="90000"/>
            </a:lnSpc>
            <a:spcBef>
              <a:spcPct val="0"/>
            </a:spcBef>
            <a:spcAft>
              <a:spcPct val="35000"/>
            </a:spcAft>
            <a:buNone/>
          </a:pPr>
          <a:r>
            <a:rPr lang="en-US" sz="1600" kern="1200"/>
            <a:t>The goal of the project was to develop a graphical user interface and train a machine learning model to identify dangerous or safe URLs</a:t>
          </a:r>
        </a:p>
      </dsp:txBody>
      <dsp:txXfrm>
        <a:off x="1885489" y="2041270"/>
        <a:ext cx="4210510" cy="1632458"/>
      </dsp:txXfrm>
    </dsp:sp>
    <dsp:sp modelId="{33F64326-72AC-4A56-826E-DCB485AD31D5}">
      <dsp:nvSpPr>
        <dsp:cNvPr id="0" name=""/>
        <dsp:cNvSpPr/>
      </dsp:nvSpPr>
      <dsp:spPr>
        <a:xfrm>
          <a:off x="0" y="4081843"/>
          <a:ext cx="6096000" cy="16324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E6DC8-D63A-493C-88C3-F13B098EE35F}">
      <dsp:nvSpPr>
        <dsp:cNvPr id="0" name=""/>
        <dsp:cNvSpPr/>
      </dsp:nvSpPr>
      <dsp:spPr>
        <a:xfrm>
          <a:off x="493818" y="4449146"/>
          <a:ext cx="897852" cy="897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A97F0E-F261-4F1C-82F0-A8DC048E6A81}">
      <dsp:nvSpPr>
        <dsp:cNvPr id="0" name=""/>
        <dsp:cNvSpPr/>
      </dsp:nvSpPr>
      <dsp:spPr>
        <a:xfrm>
          <a:off x="1885489" y="4081843"/>
          <a:ext cx="4210510" cy="163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68" tIns="172768" rIns="172768" bIns="172768" numCol="1" spcCol="1270" anchor="ctr" anchorCtr="0">
          <a:noAutofit/>
        </a:bodyPr>
        <a:lstStyle/>
        <a:p>
          <a:pPr marL="0" lvl="0" indent="0" algn="just" defTabSz="711200">
            <a:lnSpc>
              <a:spcPct val="90000"/>
            </a:lnSpc>
            <a:spcBef>
              <a:spcPct val="0"/>
            </a:spcBef>
            <a:spcAft>
              <a:spcPct val="35000"/>
            </a:spcAft>
            <a:buNone/>
          </a:pPr>
          <a:r>
            <a:rPr lang="en-US" sz="1600" kern="1200"/>
            <a:t>The research provides a practical method for recognizing potential risks caused by malicious URLs by fusing the GUI software with the extremely precise machine learning model</a:t>
          </a:r>
        </a:p>
      </dsp:txBody>
      <dsp:txXfrm>
        <a:off x="1885489" y="4081843"/>
        <a:ext cx="4210510" cy="16324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376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6684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86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4528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7900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83694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4061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9270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967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6588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7/22/23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3811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7/22/23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576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243D86-12F0-453D-A6EB-74BDD2269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230787" y="3430394"/>
            <a:ext cx="5667879" cy="3029214"/>
          </a:xfrm>
        </p:spPr>
        <p:txBody>
          <a:bodyPr anchor="t">
            <a:normAutofit/>
          </a:bodyPr>
          <a:lstStyle/>
          <a:p>
            <a:r>
              <a:rPr lang="en-US" sz="4500" dirty="0"/>
              <a:t>Naman Gupta</a:t>
            </a:r>
            <a:br>
              <a:rPr lang="en-US" sz="4500" dirty="0"/>
            </a:br>
            <a:r>
              <a:rPr lang="en-US" sz="4500" dirty="0"/>
              <a:t>section - </a:t>
            </a:r>
            <a:r>
              <a:rPr lang="en-US" sz="4500" dirty="0">
                <a:solidFill>
                  <a:srgbClr val="0070C0"/>
                </a:solidFill>
              </a:rPr>
              <a:t>A</a:t>
            </a:r>
            <a:br>
              <a:rPr lang="en-US" sz="4500" dirty="0"/>
            </a:br>
            <a:r>
              <a:rPr lang="en-US" sz="4500" dirty="0"/>
              <a:t>Roll No - </a:t>
            </a:r>
            <a:r>
              <a:rPr lang="en-US" sz="4500" dirty="0">
                <a:solidFill>
                  <a:srgbClr val="0070C0"/>
                </a:solidFill>
              </a:rPr>
              <a:t>38</a:t>
            </a:r>
            <a:br>
              <a:rPr lang="en-US" sz="4500" dirty="0"/>
            </a:br>
            <a:r>
              <a:rPr lang="en-US" sz="4500" dirty="0"/>
              <a:t>University Roll no- </a:t>
            </a:r>
            <a:r>
              <a:rPr lang="en-US" sz="4500" dirty="0">
                <a:solidFill>
                  <a:srgbClr val="0070C0"/>
                </a:solidFill>
              </a:rPr>
              <a:t>2018951</a:t>
            </a:r>
          </a:p>
        </p:txBody>
      </p:sp>
      <p:pic>
        <p:nvPicPr>
          <p:cNvPr id="3" name="Picture 2">
            <a:extLst>
              <a:ext uri="{FF2B5EF4-FFF2-40B4-BE49-F238E27FC236}">
                <a16:creationId xmlns:a16="http://schemas.microsoft.com/office/drawing/2014/main" id="{B2DBFD2C-A9FE-C8A3-4212-246702739283}"/>
              </a:ext>
            </a:extLst>
          </p:cNvPr>
          <p:cNvPicPr>
            <a:picLocks noChangeAspect="1"/>
          </p:cNvPicPr>
          <p:nvPr/>
        </p:nvPicPr>
        <p:blipFill rotWithShape="1">
          <a:blip r:embed="rId2">
            <a:alphaModFix/>
          </a:blip>
          <a:srcRect t="25103" r="-2" b="38739"/>
          <a:stretch/>
        </p:blipFill>
        <p:spPr>
          <a:xfrm>
            <a:off x="20" y="-32761"/>
            <a:ext cx="12191979" cy="2938188"/>
          </a:xfrm>
          <a:prstGeom prst="rect">
            <a:avLst/>
          </a:prstGeom>
        </p:spPr>
      </p:pic>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3761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1DC33AA-0FAE-404B-4F94-64E237F323E0}"/>
              </a:ext>
            </a:extLst>
          </p:cNvPr>
          <p:cNvSpPr txBox="1"/>
          <p:nvPr/>
        </p:nvSpPr>
        <p:spPr>
          <a:xfrm>
            <a:off x="517864" y="1279864"/>
            <a:ext cx="1052003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b="1" dirty="0"/>
              <a:t>Malware Mitigation and Detection</a:t>
            </a:r>
            <a:endParaRPr lang="en-US" sz="5000"/>
          </a:p>
        </p:txBody>
      </p:sp>
      <p:sp>
        <p:nvSpPr>
          <p:cNvPr id="5" name="TextBox 4">
            <a:extLst>
              <a:ext uri="{FF2B5EF4-FFF2-40B4-BE49-F238E27FC236}">
                <a16:creationId xmlns:a16="http://schemas.microsoft.com/office/drawing/2014/main" id="{A1292A8F-164D-B9F8-6F69-BE6777E4390C}"/>
              </a:ext>
            </a:extLst>
          </p:cNvPr>
          <p:cNvSpPr txBox="1"/>
          <p:nvPr/>
        </p:nvSpPr>
        <p:spPr>
          <a:xfrm>
            <a:off x="251533" y="3965358"/>
            <a:ext cx="4498019"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UNDER MENTORSHIP OF : </a:t>
            </a:r>
          </a:p>
          <a:p>
            <a:r>
              <a:rPr lang="en-US" sz="4000" b="1" dirty="0"/>
              <a:t>NEHA TRIPATHI</a:t>
            </a:r>
            <a:endParaRPr lang="en-US" dirty="0"/>
          </a:p>
          <a:p>
            <a:r>
              <a:rPr lang="en-US" sz="2700" b="1" dirty="0">
                <a:solidFill>
                  <a:srgbClr val="0070C0"/>
                </a:solidFill>
              </a:rPr>
              <a:t>ASSISTANT PROFESSOR</a:t>
            </a:r>
          </a:p>
        </p:txBody>
      </p:sp>
    </p:spTree>
    <p:extLst>
      <p:ext uri="{BB962C8B-B14F-4D97-AF65-F5344CB8AC3E}">
        <p14:creationId xmlns:p14="http://schemas.microsoft.com/office/powerpoint/2010/main" val="259215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1203" y="1069848"/>
            <a:ext cx="6308775" cy="2049620"/>
          </a:xfrm>
        </p:spPr>
        <p:txBody>
          <a:bodyPr>
            <a:normAutofit/>
          </a:bodyPr>
          <a:lstStyle/>
          <a:p>
            <a:r>
              <a:rPr lang="en-US" sz="6000"/>
              <a:t>5.2     Future Work</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097280" y="3180522"/>
            <a:ext cx="6223996" cy="3105978"/>
          </a:xfrm>
        </p:spPr>
        <p:txBody>
          <a:bodyPr vert="horz" lIns="91440" tIns="45720" rIns="91440" bIns="45720" rtlCol="0" anchor="t">
            <a:normAutofit/>
          </a:bodyPr>
          <a:lstStyle/>
          <a:p>
            <a:pPr lvl="0" algn="just">
              <a:lnSpc>
                <a:spcPct val="120000"/>
              </a:lnSpc>
            </a:pPr>
            <a:r>
              <a:rPr lang="en-US" sz="1400" dirty="0"/>
              <a:t>Future research should concentrate on investigating sophisticated machine learning algorithms, creating reliable feature extraction approaches, and integrating dynamic analysis methods</a:t>
            </a:r>
            <a:endParaRPr lang="en-US"/>
          </a:p>
          <a:p>
            <a:pPr lvl="0" algn="just">
              <a:lnSpc>
                <a:spcPct val="120000"/>
              </a:lnSpc>
            </a:pPr>
            <a:r>
              <a:rPr lang="en-US" sz="1400" dirty="0"/>
              <a:t>Further research should be done on cooperative defense systems, malware detection that protects privacy, and real-time detection and mitigation techniques</a:t>
            </a:r>
          </a:p>
          <a:p>
            <a:pPr lvl="0" algn="just">
              <a:lnSpc>
                <a:spcPct val="120000"/>
              </a:lnSpc>
            </a:pPr>
            <a:r>
              <a:rPr lang="en-US" sz="1400" dirty="0"/>
              <a:t>The field of malware detection and mitigation can develop further by resolving these issues and exploring new research avenues, leading to the development of more potent defenses against the malware threat, which is always rising</a:t>
            </a:r>
          </a:p>
        </p:txBody>
      </p:sp>
      <p:pic>
        <p:nvPicPr>
          <p:cNvPr id="6" name="Picture 5" descr="Graph on document with pen">
            <a:extLst>
              <a:ext uri="{FF2B5EF4-FFF2-40B4-BE49-F238E27FC236}">
                <a16:creationId xmlns:a16="http://schemas.microsoft.com/office/drawing/2014/main" id="{A3EC0B1A-4892-482E-3537-3A9CE57AE201}"/>
              </a:ext>
            </a:extLst>
          </p:cNvPr>
          <p:cNvPicPr>
            <a:picLocks noChangeAspect="1"/>
          </p:cNvPicPr>
          <p:nvPr/>
        </p:nvPicPr>
        <p:blipFill rotWithShape="1">
          <a:blip r:embed="rId2"/>
          <a:srcRect l="39252" r="25200" b="-3"/>
          <a:stretch/>
        </p:blipFill>
        <p:spPr>
          <a:xfrm>
            <a:off x="8534400" y="10"/>
            <a:ext cx="3657601" cy="6857990"/>
          </a:xfrm>
          <a:prstGeom prst="rect">
            <a:avLst/>
          </a:prstGeom>
        </p:spPr>
      </p:pic>
    </p:spTree>
    <p:extLst>
      <p:ext uri="{BB962C8B-B14F-4D97-AF65-F5344CB8AC3E}">
        <p14:creationId xmlns:p14="http://schemas.microsoft.com/office/powerpoint/2010/main" val="47341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1203" y="1069848"/>
            <a:ext cx="6308775" cy="2049620"/>
          </a:xfrm>
        </p:spPr>
        <p:txBody>
          <a:bodyPr>
            <a:normAutofit/>
          </a:bodyPr>
          <a:lstStyle/>
          <a:p>
            <a:r>
              <a:rPr lang="en-US" sz="6000"/>
              <a:t>Malware</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993707" y="2825415"/>
            <a:ext cx="6223996" cy="3105978"/>
          </a:xfrm>
        </p:spPr>
        <p:txBody>
          <a:bodyPr vert="horz" lIns="91440" tIns="45720" rIns="91440" bIns="45720" rtlCol="0" anchor="t">
            <a:noAutofit/>
          </a:bodyPr>
          <a:lstStyle/>
          <a:p>
            <a:pPr lvl="0" algn="just">
              <a:lnSpc>
                <a:spcPct val="120000"/>
              </a:lnSpc>
            </a:pPr>
            <a:r>
              <a:rPr lang="en-US" sz="1600" dirty="0"/>
              <a:t>Malware, short for malicious software, is a general term for any software or code that has been created with the intent to compromise, harm, disrupt, or grant unauthorized access to computer systems, networks, or other technology</a:t>
            </a:r>
            <a:endParaRPr lang="en-US"/>
          </a:p>
          <a:p>
            <a:pPr lvl="0" algn="just">
              <a:lnSpc>
                <a:spcPct val="120000"/>
              </a:lnSpc>
            </a:pPr>
            <a:r>
              <a:rPr lang="en-US" sz="1600" dirty="0"/>
              <a:t>Malware can appear as viruses, worms, Trojan horses, ransomware, spyware, adware, and bots, among other things</a:t>
            </a:r>
          </a:p>
          <a:p>
            <a:pPr lvl="0" algn="just">
              <a:lnSpc>
                <a:spcPct val="120000"/>
              </a:lnSpc>
            </a:pPr>
            <a:r>
              <a:rPr lang="en-US" sz="1600" dirty="0"/>
              <a:t>Malware can carry out a number of malicious actions without the user's knowledge or agreement once it has been installed or activated on a device</a:t>
            </a:r>
          </a:p>
        </p:txBody>
      </p:sp>
      <p:pic>
        <p:nvPicPr>
          <p:cNvPr id="6" name="Picture 5" descr="Computer script on a screen">
            <a:extLst>
              <a:ext uri="{FF2B5EF4-FFF2-40B4-BE49-F238E27FC236}">
                <a16:creationId xmlns:a16="http://schemas.microsoft.com/office/drawing/2014/main" id="{4FCE3A79-E836-49A7-6002-A2AEEB97C32F}"/>
              </a:ext>
            </a:extLst>
          </p:cNvPr>
          <p:cNvPicPr>
            <a:picLocks noChangeAspect="1"/>
          </p:cNvPicPr>
          <p:nvPr/>
        </p:nvPicPr>
        <p:blipFill rotWithShape="1">
          <a:blip r:embed="rId2"/>
          <a:srcRect l="13736" r="50716" b="-3"/>
          <a:stretch/>
        </p:blipFill>
        <p:spPr>
          <a:xfrm>
            <a:off x="8534400" y="10"/>
            <a:ext cx="3657601" cy="6857990"/>
          </a:xfrm>
          <a:prstGeom prst="rect">
            <a:avLst/>
          </a:prstGeom>
        </p:spPr>
      </p:pic>
    </p:spTree>
    <p:extLst>
      <p:ext uri="{BB962C8B-B14F-4D97-AF65-F5344CB8AC3E}">
        <p14:creationId xmlns:p14="http://schemas.microsoft.com/office/powerpoint/2010/main" val="266493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1203" y="1069848"/>
            <a:ext cx="6308775" cy="2049620"/>
          </a:xfrm>
        </p:spPr>
        <p:txBody>
          <a:bodyPr>
            <a:normAutofit/>
          </a:bodyPr>
          <a:lstStyle/>
          <a:p>
            <a:r>
              <a:rPr lang="en-US" sz="6000"/>
              <a:t>Malware Mitigation</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097280" y="3180522"/>
            <a:ext cx="6223996" cy="3105978"/>
          </a:xfrm>
        </p:spPr>
        <p:txBody>
          <a:bodyPr vert="horz" lIns="91440" tIns="45720" rIns="91440" bIns="45720" rtlCol="0" anchor="t">
            <a:normAutofit/>
          </a:bodyPr>
          <a:lstStyle/>
          <a:p>
            <a:pPr lvl="0" algn="just"/>
            <a:r>
              <a:rPr lang="en-US" dirty="0"/>
              <a:t>Malware mitigation aims to avoid, identify, and lessen the effects of malware attacks on computer networks, devices, and systems</a:t>
            </a:r>
            <a:endParaRPr lang="en-US"/>
          </a:p>
          <a:p>
            <a:pPr lvl="0" algn="just"/>
            <a:r>
              <a:rPr lang="en-US" dirty="0"/>
              <a:t>It entails putting in place a number of safeguards and tactics to lessen the possibility of malware assaults and to restrict the harm that malicious software may do</a:t>
            </a:r>
          </a:p>
        </p:txBody>
      </p:sp>
      <p:pic>
        <p:nvPicPr>
          <p:cNvPr id="6" name="Picture 5" descr="Padlock on computer motherboard">
            <a:extLst>
              <a:ext uri="{FF2B5EF4-FFF2-40B4-BE49-F238E27FC236}">
                <a16:creationId xmlns:a16="http://schemas.microsoft.com/office/drawing/2014/main" id="{D72D79EE-7C15-0592-E2DA-BBBBA6CDB580}"/>
              </a:ext>
            </a:extLst>
          </p:cNvPr>
          <p:cNvPicPr>
            <a:picLocks noChangeAspect="1"/>
          </p:cNvPicPr>
          <p:nvPr/>
        </p:nvPicPr>
        <p:blipFill rotWithShape="1">
          <a:blip r:embed="rId2"/>
          <a:srcRect l="18146" r="46256" b="4"/>
          <a:stretch/>
        </p:blipFill>
        <p:spPr>
          <a:xfrm>
            <a:off x="8534400" y="10"/>
            <a:ext cx="3657601" cy="6857990"/>
          </a:xfrm>
          <a:prstGeom prst="rect">
            <a:avLst/>
          </a:prstGeom>
        </p:spPr>
      </p:pic>
    </p:spTree>
    <p:extLst>
      <p:ext uri="{BB962C8B-B14F-4D97-AF65-F5344CB8AC3E}">
        <p14:creationId xmlns:p14="http://schemas.microsoft.com/office/powerpoint/2010/main" val="349222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1203" y="1069848"/>
            <a:ext cx="6308775" cy="2049620"/>
          </a:xfrm>
        </p:spPr>
        <p:txBody>
          <a:bodyPr>
            <a:normAutofit/>
          </a:bodyPr>
          <a:lstStyle/>
          <a:p>
            <a:r>
              <a:rPr lang="en-US" sz="6000"/>
              <a:t>Literature Survey</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097280" y="3180522"/>
            <a:ext cx="6223996" cy="3105978"/>
          </a:xfrm>
        </p:spPr>
        <p:txBody>
          <a:bodyPr vert="horz" lIns="91440" tIns="45720" rIns="91440" bIns="45720" rtlCol="0" anchor="t">
            <a:normAutofit/>
          </a:bodyPr>
          <a:lstStyle/>
          <a:p>
            <a:pPr lvl="0" algn="just"/>
            <a:r>
              <a:rPr lang="en-US" dirty="0"/>
              <a:t>Malware detection and mitigation are essential for guaranteeing information security because malware, also known as malicious software, poses a serious danger to computer systems and networks</a:t>
            </a:r>
            <a:endParaRPr lang="en-US"/>
          </a:p>
          <a:p>
            <a:pPr lvl="0" algn="just"/>
            <a:r>
              <a:rPr lang="en-US" dirty="0"/>
              <a:t>An overview of the state of research and advancements in the field of malware detection and mitigation is provided by this literature review</a:t>
            </a:r>
          </a:p>
        </p:txBody>
      </p:sp>
      <p:pic>
        <p:nvPicPr>
          <p:cNvPr id="6" name="Picture 5" descr="Padlock on computer motherboard">
            <a:extLst>
              <a:ext uri="{FF2B5EF4-FFF2-40B4-BE49-F238E27FC236}">
                <a16:creationId xmlns:a16="http://schemas.microsoft.com/office/drawing/2014/main" id="{7087B335-9FEE-3AE8-B1B9-94D2CF2E6DD5}"/>
              </a:ext>
            </a:extLst>
          </p:cNvPr>
          <p:cNvPicPr>
            <a:picLocks noChangeAspect="1"/>
          </p:cNvPicPr>
          <p:nvPr/>
        </p:nvPicPr>
        <p:blipFill rotWithShape="1">
          <a:blip r:embed="rId2"/>
          <a:srcRect l="18146" r="46256" b="4"/>
          <a:stretch/>
        </p:blipFill>
        <p:spPr>
          <a:xfrm>
            <a:off x="8534400" y="10"/>
            <a:ext cx="3657601" cy="6857990"/>
          </a:xfrm>
          <a:prstGeom prst="rect">
            <a:avLst/>
          </a:prstGeom>
        </p:spPr>
      </p:pic>
    </p:spTree>
    <p:extLst>
      <p:ext uri="{BB962C8B-B14F-4D97-AF65-F5344CB8AC3E}">
        <p14:creationId xmlns:p14="http://schemas.microsoft.com/office/powerpoint/2010/main" val="217992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26147" y="233256"/>
            <a:ext cx="3930256" cy="3495365"/>
          </a:xfrm>
        </p:spPr>
        <p:txBody>
          <a:bodyPr anchor="t">
            <a:normAutofit/>
          </a:bodyPr>
          <a:lstStyle/>
          <a:p>
            <a:r>
              <a:rPr lang="en-US" sz="3700"/>
              <a:t>3.1 Program Development for GUI</a:t>
            </a:r>
          </a:p>
        </p:txBody>
      </p:sp>
      <p:cxnSp>
        <p:nvCxnSpPr>
          <p:cNvPr id="22" name="Straight Connector 21">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Computer script on a screen">
            <a:extLst>
              <a:ext uri="{FF2B5EF4-FFF2-40B4-BE49-F238E27FC236}">
                <a16:creationId xmlns:a16="http://schemas.microsoft.com/office/drawing/2014/main" id="{274E8FE3-9B60-32D3-A466-C0DA8A6F2942}"/>
              </a:ext>
            </a:extLst>
          </p:cNvPr>
          <p:cNvPicPr>
            <a:picLocks noChangeAspect="1"/>
          </p:cNvPicPr>
          <p:nvPr/>
        </p:nvPicPr>
        <p:blipFill rotWithShape="1">
          <a:blip r:embed="rId2"/>
          <a:srcRect r="35103" b="-2"/>
          <a:stretch/>
        </p:blipFill>
        <p:spPr>
          <a:xfrm>
            <a:off x="5524500" y="1"/>
            <a:ext cx="6667501" cy="6857999"/>
          </a:xfrm>
          <a:prstGeom prst="rect">
            <a:avLst/>
          </a:prstGeom>
        </p:spPr>
      </p:pic>
      <p:sp>
        <p:nvSpPr>
          <p:cNvPr id="3" name="TextBox 2">
            <a:extLst>
              <a:ext uri="{FF2B5EF4-FFF2-40B4-BE49-F238E27FC236}">
                <a16:creationId xmlns:a16="http://schemas.microsoft.com/office/drawing/2014/main" id="{4B125EAE-AF3A-C051-21AB-1B5E178A640C}"/>
              </a:ext>
            </a:extLst>
          </p:cNvPr>
          <p:cNvSpPr txBox="1"/>
          <p:nvPr/>
        </p:nvSpPr>
        <p:spPr>
          <a:xfrm>
            <a:off x="236737" y="1797727"/>
            <a:ext cx="4867922" cy="506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v"/>
            </a:pPr>
            <a:r>
              <a:rPr lang="en-US" sz="1900" dirty="0">
                <a:latin typeface="Times New Roman"/>
                <a:cs typeface="Times New Roman"/>
              </a:rPr>
              <a:t>Use Java frameworks like Java Swing or Java AWT to create the graphical user   interface (GUI).</a:t>
            </a:r>
            <a:endParaRPr lang="en-US" sz="1900"/>
          </a:p>
          <a:p>
            <a:pPr marL="285750" indent="-285750" algn="just">
              <a:buFont typeface="Wingdings"/>
              <a:buChar char="v"/>
            </a:pPr>
            <a:r>
              <a:rPr lang="en-US" sz="1900" dirty="0">
                <a:latin typeface="Times New Roman"/>
                <a:cs typeface="Times New Roman"/>
              </a:rPr>
              <a:t> Implement site upload capabilities to let users upload site names so that URLs can be checked for malware.</a:t>
            </a:r>
            <a:endParaRPr lang="en-US" sz="1900"/>
          </a:p>
          <a:p>
            <a:pPr marL="285750" indent="-285750" algn="just">
              <a:buFont typeface="Wingdings"/>
              <a:buChar char="v"/>
            </a:pPr>
            <a:r>
              <a:rPr lang="en-US" sz="1900" dirty="0">
                <a:latin typeface="Times New Roman"/>
                <a:cs typeface="Times New Roman"/>
              </a:rPr>
              <a:t>Offer users the ability to start the malware detection process and view the findings in the GUI.</a:t>
            </a:r>
            <a:endParaRPr lang="en-US" sz="1900"/>
          </a:p>
          <a:p>
            <a:pPr marL="285750" indent="-285750" algn="just">
              <a:buFont typeface="Wingdings"/>
              <a:buChar char="v"/>
            </a:pPr>
            <a:r>
              <a:rPr lang="en-US" sz="1900" dirty="0">
                <a:latin typeface="Times New Roman"/>
                <a:cs typeface="Times New Roman"/>
              </a:rPr>
              <a:t>Include interactive components so that the GUI may communicate with the primary machine learning software in Python and display the necessary messages/output later.</a:t>
            </a:r>
            <a:endParaRPr lang="en-US" sz="1900"/>
          </a:p>
          <a:p>
            <a:pPr marL="285750" indent="-285750" algn="just">
              <a:buFont typeface="Wingdings"/>
              <a:buChar char="v"/>
            </a:pPr>
            <a:r>
              <a:rPr lang="en-US" sz="1900" dirty="0">
                <a:latin typeface="Times New Roman"/>
                <a:cs typeface="Times New Roman"/>
              </a:rPr>
              <a:t>Ensure that the GUI is simple to use, intuitive, and offers detailed usage instructions.</a:t>
            </a:r>
            <a:endParaRPr lang="en-US" sz="1900"/>
          </a:p>
          <a:p>
            <a:pPr algn="just"/>
            <a:endParaRPr lang="en-US" sz="1900" dirty="0">
              <a:latin typeface="Times New Roman"/>
              <a:cs typeface="Times New Roman"/>
            </a:endParaRPr>
          </a:p>
        </p:txBody>
      </p:sp>
    </p:spTree>
    <p:extLst>
      <p:ext uri="{BB962C8B-B14F-4D97-AF65-F5344CB8AC3E}">
        <p14:creationId xmlns:p14="http://schemas.microsoft.com/office/powerpoint/2010/main" val="2153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54213" y="625965"/>
            <a:ext cx="6308775" cy="2049620"/>
          </a:xfrm>
        </p:spPr>
        <p:txBody>
          <a:bodyPr>
            <a:normAutofit/>
          </a:bodyPr>
          <a:lstStyle/>
          <a:p>
            <a:r>
              <a:rPr lang="en-US" sz="4700"/>
              <a:t>3.2 Machine Learning Algorithm used</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1097280" y="3180522"/>
            <a:ext cx="6223996" cy="3105978"/>
          </a:xfrm>
        </p:spPr>
        <p:txBody>
          <a:bodyPr vert="horz" lIns="91440" tIns="45720" rIns="91440" bIns="45720" rtlCol="0" anchor="t">
            <a:noAutofit/>
          </a:bodyPr>
          <a:lstStyle/>
          <a:p>
            <a:pPr lvl="0" algn="just">
              <a:lnSpc>
                <a:spcPct val="120000"/>
              </a:lnSpc>
            </a:pPr>
            <a:r>
              <a:rPr lang="en-US" sz="1700" dirty="0"/>
              <a:t>One of the most often used Machine Learning algorithms, within the category of Supervised Learning, is logistic regression</a:t>
            </a:r>
          </a:p>
          <a:p>
            <a:pPr lvl="0" algn="just">
              <a:lnSpc>
                <a:spcPct val="120000"/>
              </a:lnSpc>
            </a:pPr>
            <a:r>
              <a:rPr lang="en-US" sz="1700" dirty="0"/>
              <a:t>In logistic regression, we fit a "S" shaped logistic function, which predicts two maximum values , rather than a regression line</a:t>
            </a:r>
          </a:p>
          <a:p>
            <a:pPr lvl="0" algn="just">
              <a:lnSpc>
                <a:spcPct val="120000"/>
              </a:lnSpc>
            </a:pPr>
            <a:r>
              <a:rPr lang="en-US" sz="1700" dirty="0"/>
              <a:t>The logistic function's curve shows the possibility of several things, including whether or not the cells are malignant, whether or not a mouse is obese depending on its weight, etc</a:t>
            </a:r>
          </a:p>
        </p:txBody>
      </p:sp>
      <p:pic>
        <p:nvPicPr>
          <p:cNvPr id="6" name="Picture 5" descr="Financial graphs on a dark display">
            <a:extLst>
              <a:ext uri="{FF2B5EF4-FFF2-40B4-BE49-F238E27FC236}">
                <a16:creationId xmlns:a16="http://schemas.microsoft.com/office/drawing/2014/main" id="{CA0137C6-E323-3FF7-63C1-1323004CA8A1}"/>
              </a:ext>
            </a:extLst>
          </p:cNvPr>
          <p:cNvPicPr>
            <a:picLocks noChangeAspect="1"/>
          </p:cNvPicPr>
          <p:nvPr/>
        </p:nvPicPr>
        <p:blipFill rotWithShape="1">
          <a:blip r:embed="rId2"/>
          <a:srcRect l="30627" r="36040" b="4"/>
          <a:stretch/>
        </p:blipFill>
        <p:spPr>
          <a:xfrm>
            <a:off x="8534400" y="10"/>
            <a:ext cx="3657601" cy="6857990"/>
          </a:xfrm>
          <a:prstGeom prst="rect">
            <a:avLst/>
          </a:prstGeom>
        </p:spPr>
      </p:pic>
    </p:spTree>
    <p:extLst>
      <p:ext uri="{BB962C8B-B14F-4D97-AF65-F5344CB8AC3E}">
        <p14:creationId xmlns:p14="http://schemas.microsoft.com/office/powerpoint/2010/main" val="87244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27BDC9-FB18-487D-844E-9A6B39F8C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88136" y="2235210"/>
            <a:ext cx="3807714" cy="3352789"/>
          </a:xfrm>
        </p:spPr>
        <p:txBody>
          <a:bodyPr anchor="t">
            <a:normAutofit/>
          </a:bodyPr>
          <a:lstStyle/>
          <a:p>
            <a:r>
              <a:rPr lang="en-US" sz="4000" dirty="0"/>
              <a:t>4.1    Result</a:t>
            </a:r>
          </a:p>
        </p:txBody>
      </p:sp>
      <p:cxnSp>
        <p:nvCxnSpPr>
          <p:cNvPr id="12" name="Straight Connector 11">
            <a:extLst>
              <a:ext uri="{FF2B5EF4-FFF2-40B4-BE49-F238E27FC236}">
                <a16:creationId xmlns:a16="http://schemas.microsoft.com/office/drawing/2014/main" id="{25BE18DF-459C-485A-834C-292AA6BB1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F2044631-646C-051A-EACB-3E73A66843DD}"/>
              </a:ext>
            </a:extLst>
          </p:cNvPr>
          <p:cNvGraphicFramePr>
            <a:graphicFrameLocks noGrp="1"/>
          </p:cNvGraphicFramePr>
          <p:nvPr>
            <p:ph idx="1"/>
            <p:extLst>
              <p:ext uri="{D42A27DB-BD31-4B8C-83A1-F6EECF244321}">
                <p14:modId xmlns:p14="http://schemas.microsoft.com/office/powerpoint/2010/main" val="3951746453"/>
              </p:ext>
            </p:extLst>
          </p:nvPr>
        </p:nvGraphicFramePr>
        <p:xfrm>
          <a:off x="5524500" y="571500"/>
          <a:ext cx="6096000" cy="571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394A921-6101-BCB5-68BD-38620C7F7A63}"/>
              </a:ext>
            </a:extLst>
          </p:cNvPr>
          <p:cNvSpPr txBox="1"/>
          <p:nvPr/>
        </p:nvSpPr>
        <p:spPr>
          <a:xfrm>
            <a:off x="1331089" y="3429000"/>
            <a:ext cx="2500131" cy="369332"/>
          </a:xfrm>
          <a:prstGeom prst="rect">
            <a:avLst/>
          </a:prstGeom>
          <a:noFill/>
        </p:spPr>
        <p:txBody>
          <a:bodyPr wrap="square" rtlCol="0">
            <a:spAutoFit/>
          </a:bodyPr>
          <a:lstStyle/>
          <a:p>
            <a:r>
              <a:rPr lang="en-US" b="1" dirty="0">
                <a:solidFill>
                  <a:srgbClr val="0070C0"/>
                </a:solidFill>
              </a:rPr>
              <a:t>Accuracy – 99.7%</a:t>
            </a:r>
          </a:p>
        </p:txBody>
      </p:sp>
    </p:spTree>
    <p:extLst>
      <p:ext uri="{BB962C8B-B14F-4D97-AF65-F5344CB8AC3E}">
        <p14:creationId xmlns:p14="http://schemas.microsoft.com/office/powerpoint/2010/main" val="134939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1203" y="1069848"/>
            <a:ext cx="6308775" cy="2049620"/>
          </a:xfrm>
        </p:spPr>
        <p:txBody>
          <a:bodyPr>
            <a:normAutofit/>
          </a:bodyPr>
          <a:lstStyle/>
          <a:p>
            <a:r>
              <a:rPr lang="en-US" sz="6000"/>
              <a:t>4.2     Discussion</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919727" y="2277959"/>
            <a:ext cx="6223996" cy="3105978"/>
          </a:xfrm>
        </p:spPr>
        <p:txBody>
          <a:bodyPr vert="horz" lIns="91440" tIns="45720" rIns="91440" bIns="45720" rtlCol="0" anchor="t">
            <a:noAutofit/>
          </a:bodyPr>
          <a:lstStyle/>
          <a:p>
            <a:pPr lvl="0" algn="just">
              <a:lnSpc>
                <a:spcPct val="120000"/>
              </a:lnSpc>
            </a:pPr>
            <a:r>
              <a:rPr lang="en-US" sz="1600" dirty="0"/>
              <a:t>The "Malicious URL Detection" mini project was successful in creating a system that shows how machine learning can be used to recognize and reduce potential hazards brought on by malicious URLs</a:t>
            </a:r>
          </a:p>
          <a:p>
            <a:pPr lvl="0" algn="just">
              <a:lnSpc>
                <a:spcPct val="120000"/>
              </a:lnSpc>
            </a:pPr>
            <a:r>
              <a:rPr lang="en-US" sz="1600" dirty="0"/>
              <a:t>The model's ability to effectively categorize URLs as harmful or benign is demonstrated by the accuracy of 96.93% that was attained</a:t>
            </a:r>
          </a:p>
          <a:p>
            <a:pPr lvl="0" algn="just">
              <a:lnSpc>
                <a:spcPct val="120000"/>
              </a:lnSpc>
            </a:pPr>
            <a:r>
              <a:rPr lang="en-US" sz="1600" dirty="0"/>
              <a:t>Users' usability and accessibility are improved by the combination of the user-friendly GUI application and the trained machine learning model, making it simpler to identify and respond to potential hazards</a:t>
            </a:r>
          </a:p>
        </p:txBody>
      </p:sp>
      <p:pic>
        <p:nvPicPr>
          <p:cNvPr id="6" name="Picture 5" descr="Vaccine storage and manufacturing">
            <a:extLst>
              <a:ext uri="{FF2B5EF4-FFF2-40B4-BE49-F238E27FC236}">
                <a16:creationId xmlns:a16="http://schemas.microsoft.com/office/drawing/2014/main" id="{322E2A29-6182-4A78-22E0-B6D1342491FF}"/>
              </a:ext>
            </a:extLst>
          </p:cNvPr>
          <p:cNvPicPr>
            <a:picLocks noChangeAspect="1"/>
          </p:cNvPicPr>
          <p:nvPr/>
        </p:nvPicPr>
        <p:blipFill rotWithShape="1">
          <a:blip r:embed="rId2"/>
          <a:srcRect l="36466" r="27986" b="-3"/>
          <a:stretch/>
        </p:blipFill>
        <p:spPr>
          <a:xfrm>
            <a:off x="8534400" y="10"/>
            <a:ext cx="3657601" cy="6857990"/>
          </a:xfrm>
          <a:prstGeom prst="rect">
            <a:avLst/>
          </a:prstGeom>
        </p:spPr>
      </p:pic>
    </p:spTree>
    <p:extLst>
      <p:ext uri="{BB962C8B-B14F-4D97-AF65-F5344CB8AC3E}">
        <p14:creationId xmlns:p14="http://schemas.microsoft.com/office/powerpoint/2010/main" val="194685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1204" y="1091868"/>
            <a:ext cx="3785596" cy="2042160"/>
          </a:xfrm>
        </p:spPr>
        <p:txBody>
          <a:bodyPr>
            <a:normAutofit/>
          </a:bodyPr>
          <a:lstStyle/>
          <a:p>
            <a:r>
              <a:rPr lang="en-US" sz="3400"/>
              <a:t>5.1    Conclusion</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416660" y="1702949"/>
            <a:ext cx="4297262" cy="4385331"/>
          </a:xfrm>
        </p:spPr>
        <p:txBody>
          <a:bodyPr vert="horz" lIns="91440" tIns="45720" rIns="91440" bIns="45720" rtlCol="0" anchor="t">
            <a:noAutofit/>
          </a:bodyPr>
          <a:lstStyle/>
          <a:p>
            <a:pPr lvl="0" algn="just">
              <a:lnSpc>
                <a:spcPct val="120000"/>
              </a:lnSpc>
            </a:pPr>
            <a:r>
              <a:rPr lang="en-US" sz="1500" dirty="0"/>
              <a:t>Malware detection and mitigation still confront a number of difficulties in spite of substantial developments</a:t>
            </a:r>
            <a:endParaRPr lang="en-US"/>
          </a:p>
          <a:p>
            <a:pPr lvl="0" algn="just">
              <a:lnSpc>
                <a:spcPct val="120000"/>
              </a:lnSpc>
            </a:pPr>
            <a:r>
              <a:rPr lang="en-US" sz="1500" dirty="0"/>
              <a:t>Future study in this area may focus on investigating sophisticated machine learning algorithms, creating more reliable feature extraction approaches, using threat intelligence feeds, and implementing dynamic analysis methods like sandboxing and emulation</a:t>
            </a:r>
          </a:p>
          <a:p>
            <a:pPr lvl="0" algn="just">
              <a:lnSpc>
                <a:spcPct val="120000"/>
              </a:lnSpc>
            </a:pPr>
            <a:r>
              <a:rPr lang="en-US" sz="1500" dirty="0"/>
              <a:t>This research has investigated a number of ways for malware detection and mitigation, including conventional signature-based approaches, behavior-based strategies, machine learning algorithms, and hybrid methods</a:t>
            </a:r>
          </a:p>
        </p:txBody>
      </p:sp>
      <p:pic>
        <p:nvPicPr>
          <p:cNvPr id="6" name="Picture 5" descr="Graph on document with pen">
            <a:extLst>
              <a:ext uri="{FF2B5EF4-FFF2-40B4-BE49-F238E27FC236}">
                <a16:creationId xmlns:a16="http://schemas.microsoft.com/office/drawing/2014/main" id="{AF31DE5C-A950-F67C-2C3A-4775F2134EB0}"/>
              </a:ext>
            </a:extLst>
          </p:cNvPr>
          <p:cNvPicPr>
            <a:picLocks noChangeAspect="1"/>
          </p:cNvPicPr>
          <p:nvPr/>
        </p:nvPicPr>
        <p:blipFill rotWithShape="1">
          <a:blip r:embed="rId2"/>
          <a:srcRect l="24625" r="10573" b="-3"/>
          <a:stretch/>
        </p:blipFill>
        <p:spPr>
          <a:xfrm>
            <a:off x="5524500" y="10"/>
            <a:ext cx="6667501" cy="6857990"/>
          </a:xfrm>
          <a:prstGeom prst="rect">
            <a:avLst/>
          </a:prstGeom>
        </p:spPr>
      </p:pic>
    </p:spTree>
    <p:extLst>
      <p:ext uri="{BB962C8B-B14F-4D97-AF65-F5344CB8AC3E}">
        <p14:creationId xmlns:p14="http://schemas.microsoft.com/office/powerpoint/2010/main" val="2323144699"/>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1C2732"/>
      </a:dk2>
      <a:lt2>
        <a:srgbClr val="F1F3F0"/>
      </a:lt2>
      <a:accent1>
        <a:srgbClr val="A14DC3"/>
      </a:accent1>
      <a:accent2>
        <a:srgbClr val="613FB3"/>
      </a:accent2>
      <a:accent3>
        <a:srgbClr val="4D5BC3"/>
      </a:accent3>
      <a:accent4>
        <a:srgbClr val="3B7BB1"/>
      </a:accent4>
      <a:accent5>
        <a:srgbClr val="4BBABF"/>
      </a:accent5>
      <a:accent6>
        <a:srgbClr val="3BB185"/>
      </a:accent6>
      <a:hlink>
        <a:srgbClr val="3A96AE"/>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0</TotalTime>
  <Words>748</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Neue Haas Grotesk Text Pro</vt:lpstr>
      <vt:lpstr>Times New Roman</vt:lpstr>
      <vt:lpstr>Wingdings</vt:lpstr>
      <vt:lpstr>BjornVTI</vt:lpstr>
      <vt:lpstr>Naman Gupta section - A Roll No - 38 University Roll no- 2018951</vt:lpstr>
      <vt:lpstr>Malware</vt:lpstr>
      <vt:lpstr>Malware Mitigation</vt:lpstr>
      <vt:lpstr>Literature Survey</vt:lpstr>
      <vt:lpstr>3.1 Program Development for GUI</vt:lpstr>
      <vt:lpstr>3.2 Machine Learning Algorithm used</vt:lpstr>
      <vt:lpstr>4.1    Result</vt:lpstr>
      <vt:lpstr>4.2     Discussion</vt:lpstr>
      <vt:lpstr>5.1    Conclusion</vt:lpstr>
      <vt:lpstr>5.2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Naman Gupta</cp:lastModifiedBy>
  <cp:revision>95</cp:revision>
  <dcterms:created xsi:type="dcterms:W3CDTF">2023-07-18T14:39:35Z</dcterms:created>
  <dcterms:modified xsi:type="dcterms:W3CDTF">2023-07-22T07:23:06Z</dcterms:modified>
</cp:coreProperties>
</file>