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60" r:id="rId3"/>
    <p:sldId id="262" r:id="rId4"/>
    <p:sldId id="297" r:id="rId5"/>
    <p:sldId id="300" r:id="rId6"/>
    <p:sldId id="298" r:id="rId7"/>
    <p:sldId id="299" r:id="rId8"/>
    <p:sldId id="264" r:id="rId9"/>
    <p:sldId id="301" r:id="rId10"/>
    <p:sldId id="302" r:id="rId11"/>
    <p:sldId id="304" r:id="rId12"/>
    <p:sldId id="305" r:id="rId13"/>
    <p:sldId id="306" r:id="rId14"/>
    <p:sldId id="307" r:id="rId15"/>
    <p:sldId id="308" r:id="rId16"/>
    <p:sldId id="309" r:id="rId17"/>
    <p:sldId id="310" r:id="rId18"/>
    <p:sldId id="311" r:id="rId19"/>
    <p:sldId id="312" r:id="rId20"/>
    <p:sldId id="313" r:id="rId21"/>
    <p:sldId id="314" r:id="rId22"/>
    <p:sldId id="319" r:id="rId23"/>
    <p:sldId id="320" r:id="rId24"/>
    <p:sldId id="315" r:id="rId25"/>
    <p:sldId id="316" r:id="rId26"/>
    <p:sldId id="317" r:id="rId27"/>
    <p:sldId id="321" r:id="rId28"/>
    <p:sldId id="274" r:id="rId29"/>
    <p:sldId id="318"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Nunito" panose="020B0604020202020204" charset="0"/>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9667" autoAdjust="0"/>
  </p:normalViewPr>
  <p:slideViewPr>
    <p:cSldViewPr snapToGrid="0">
      <p:cViewPr varScale="1">
        <p:scale>
          <a:sx n="114" d="100"/>
          <a:sy n="114" d="100"/>
        </p:scale>
        <p:origin x="562" y="86"/>
      </p:cViewPr>
      <p:guideLst>
        <p:guide orient="horz" pos="159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1pPr>
            <a:lvl2pPr lvl="1">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2pPr>
            <a:lvl3pPr lvl="2">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3pPr>
            <a:lvl4pPr lvl="3">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4pPr>
            <a:lvl5pPr lvl="4">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5pPr>
            <a:lvl6pPr lvl="5">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6pPr>
            <a:lvl7pPr lvl="6">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7pPr>
            <a:lvl8pPr lvl="7">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8pPr>
            <a:lvl9pPr lvl="8">
              <a:spcBef>
                <a:spcPts val="0"/>
              </a:spcBef>
              <a:spcAft>
                <a:spcPts val="0"/>
              </a:spcAft>
              <a:buClr>
                <a:schemeClr val="lt1"/>
              </a:buClr>
              <a:buSzPts val="2800"/>
              <a:buFont typeface="Nunito" panose="00000500000000000000"/>
              <a:buNone/>
              <a:defRPr sz="2800">
                <a:solidFill>
                  <a:schemeClr val="lt1"/>
                </a:solidFill>
                <a:latin typeface="Nunito" panose="00000500000000000000"/>
                <a:ea typeface="Nunito" panose="00000500000000000000"/>
                <a:cs typeface="Nunito" panose="00000500000000000000"/>
                <a:sym typeface="Nunito" panose="00000500000000000000"/>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160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1600"/>
              </a:spcBef>
              <a:spcAft>
                <a:spcPts val="160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panose="00000500000000000000"/>
                <a:ea typeface="Nunito" panose="00000500000000000000"/>
                <a:cs typeface="Nunito" panose="00000500000000000000"/>
                <a:sym typeface="Nunito" panose="00000500000000000000"/>
              </a:defRPr>
            </a:lvl1pPr>
            <a:lvl2pPr lvl="1" algn="r">
              <a:buNone/>
              <a:defRPr sz="1000">
                <a:solidFill>
                  <a:schemeClr val="dk2"/>
                </a:solidFill>
                <a:latin typeface="Nunito" panose="00000500000000000000"/>
                <a:ea typeface="Nunito" panose="00000500000000000000"/>
                <a:cs typeface="Nunito" panose="00000500000000000000"/>
                <a:sym typeface="Nunito" panose="00000500000000000000"/>
              </a:defRPr>
            </a:lvl2pPr>
            <a:lvl3pPr lvl="2" algn="r">
              <a:buNone/>
              <a:defRPr sz="1000">
                <a:solidFill>
                  <a:schemeClr val="dk2"/>
                </a:solidFill>
                <a:latin typeface="Nunito" panose="00000500000000000000"/>
                <a:ea typeface="Nunito" panose="00000500000000000000"/>
                <a:cs typeface="Nunito" panose="00000500000000000000"/>
                <a:sym typeface="Nunito" panose="00000500000000000000"/>
              </a:defRPr>
            </a:lvl3pPr>
            <a:lvl4pPr lvl="3" algn="r">
              <a:buNone/>
              <a:defRPr sz="1000">
                <a:solidFill>
                  <a:schemeClr val="dk2"/>
                </a:solidFill>
                <a:latin typeface="Nunito" panose="00000500000000000000"/>
                <a:ea typeface="Nunito" panose="00000500000000000000"/>
                <a:cs typeface="Nunito" panose="00000500000000000000"/>
                <a:sym typeface="Nunito" panose="00000500000000000000"/>
              </a:defRPr>
            </a:lvl4pPr>
            <a:lvl5pPr lvl="4" algn="r">
              <a:buNone/>
              <a:defRPr sz="1000">
                <a:solidFill>
                  <a:schemeClr val="dk2"/>
                </a:solidFill>
                <a:latin typeface="Nunito" panose="00000500000000000000"/>
                <a:ea typeface="Nunito" panose="00000500000000000000"/>
                <a:cs typeface="Nunito" panose="00000500000000000000"/>
                <a:sym typeface="Nunito" panose="00000500000000000000"/>
              </a:defRPr>
            </a:lvl5pPr>
            <a:lvl6pPr lvl="5" algn="r">
              <a:buNone/>
              <a:defRPr sz="1000">
                <a:solidFill>
                  <a:schemeClr val="dk2"/>
                </a:solidFill>
                <a:latin typeface="Nunito" panose="00000500000000000000"/>
                <a:ea typeface="Nunito" panose="00000500000000000000"/>
                <a:cs typeface="Nunito" panose="00000500000000000000"/>
                <a:sym typeface="Nunito" panose="00000500000000000000"/>
              </a:defRPr>
            </a:lvl6pPr>
            <a:lvl7pPr lvl="6" algn="r">
              <a:buNone/>
              <a:defRPr sz="1000">
                <a:solidFill>
                  <a:schemeClr val="dk2"/>
                </a:solidFill>
                <a:latin typeface="Nunito" panose="00000500000000000000"/>
                <a:ea typeface="Nunito" panose="00000500000000000000"/>
                <a:cs typeface="Nunito" panose="00000500000000000000"/>
                <a:sym typeface="Nunito" panose="00000500000000000000"/>
              </a:defRPr>
            </a:lvl7pPr>
            <a:lvl8pPr lvl="7" algn="r">
              <a:buNone/>
              <a:defRPr sz="1000">
                <a:solidFill>
                  <a:schemeClr val="dk2"/>
                </a:solidFill>
                <a:latin typeface="Nunito" panose="00000500000000000000"/>
                <a:ea typeface="Nunito" panose="00000500000000000000"/>
                <a:cs typeface="Nunito" panose="00000500000000000000"/>
                <a:sym typeface="Nunito" panose="00000500000000000000"/>
              </a:defRPr>
            </a:lvl8pPr>
            <a:lvl9pPr lvl="8" algn="r">
              <a:buNone/>
              <a:defRPr sz="1000">
                <a:solidFill>
                  <a:schemeClr val="dk2"/>
                </a:solidFill>
                <a:latin typeface="Nunito" panose="00000500000000000000"/>
                <a:ea typeface="Nunito" panose="00000500000000000000"/>
                <a:cs typeface="Nunito" panose="00000500000000000000"/>
                <a:sym typeface="Nunito" panose="000005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8174" y="329609"/>
            <a:ext cx="5361300" cy="1839433"/>
          </a:xfrm>
          <a:prstGeom prst="rect">
            <a:avLst/>
          </a:prstGeom>
        </p:spPr>
        <p:txBody>
          <a:bodyPr spcFirstLastPara="1" wrap="square" lIns="91425" tIns="91425" rIns="91425" bIns="91425" anchor="ctr" anchorCtr="0">
            <a:noAutofit/>
          </a:bodyPr>
          <a:lstStyle/>
          <a:p>
            <a:r>
              <a:rPr lang="en-US" sz="2000" dirty="0">
                <a:solidFill>
                  <a:schemeClr val="accent6">
                    <a:lumMod val="75000"/>
                  </a:schemeClr>
                </a:solidFill>
              </a:rPr>
              <a:t>Final Year Project </a:t>
            </a:r>
            <a:br>
              <a:rPr lang="en-US" sz="2000" dirty="0">
                <a:solidFill>
                  <a:schemeClr val="accent6">
                    <a:lumMod val="75000"/>
                  </a:schemeClr>
                </a:solidFill>
              </a:rPr>
            </a:br>
            <a:r>
              <a:rPr lang="en-US" sz="2000" dirty="0">
                <a:solidFill>
                  <a:schemeClr val="accent6">
                    <a:lumMod val="75000"/>
                  </a:schemeClr>
                </a:solidFill>
              </a:rPr>
              <a:t>Presentation</a:t>
            </a:r>
            <a:br>
              <a:rPr lang="en-US" sz="2000" b="1" dirty="0"/>
            </a:br>
            <a:r>
              <a:rPr lang="en-US" sz="2000" dirty="0">
                <a:solidFill>
                  <a:schemeClr val="bg2">
                    <a:lumMod val="75000"/>
                  </a:schemeClr>
                </a:solidFill>
              </a:rPr>
              <a:t>On</a:t>
            </a:r>
            <a:br>
              <a:rPr lang="en-IN" dirty="0"/>
            </a:br>
            <a:r>
              <a:rPr lang="en-US" dirty="0"/>
              <a:t> </a:t>
            </a:r>
            <a:r>
              <a:rPr lang="en-US" sz="1200" b="1" dirty="0"/>
              <a:t>Soft Computing Techniques for Dengue Prediction </a:t>
            </a:r>
            <a:endParaRPr lang="en-US" sz="1600" b="1" dirty="0"/>
          </a:p>
        </p:txBody>
      </p:sp>
      <p:sp>
        <p:nvSpPr>
          <p:cNvPr id="129" name="Google Shape;129;p13"/>
          <p:cNvSpPr txBox="1">
            <a:spLocks noGrp="1"/>
          </p:cNvSpPr>
          <p:nvPr>
            <p:ph type="subTitle" idx="1"/>
          </p:nvPr>
        </p:nvSpPr>
        <p:spPr>
          <a:xfrm>
            <a:off x="3615593" y="3904361"/>
            <a:ext cx="2280240" cy="386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VIT VELLORE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815" y="2611226"/>
            <a:ext cx="2634018" cy="1401215"/>
          </a:xfrm>
          <a:prstGeom prst="rect">
            <a:avLst/>
          </a:prstGeom>
        </p:spPr>
      </p:pic>
      <p:sp>
        <p:nvSpPr>
          <p:cNvPr id="6" name="Google Shape;134;p14"/>
          <p:cNvSpPr txBox="1"/>
          <p:nvPr/>
        </p:nvSpPr>
        <p:spPr>
          <a:xfrm>
            <a:off x="5895834" y="2611226"/>
            <a:ext cx="2959182" cy="10326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1pPr>
            <a:lvl2pPr marR="0" lvl="1"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2pPr>
            <a:lvl3pPr marR="0" lvl="2"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3pPr>
            <a:lvl4pPr marR="0" lvl="3"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4pPr>
            <a:lvl5pPr marR="0" lvl="4"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5pPr>
            <a:lvl6pPr marR="0" lvl="5"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6pPr>
            <a:lvl7pPr marR="0" lvl="6"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7pPr>
            <a:lvl8pPr marR="0" lvl="7"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8pPr>
            <a:lvl9pPr marR="0" lvl="8" algn="ctr" rtl="0">
              <a:lnSpc>
                <a:spcPct val="100000"/>
              </a:lnSpc>
              <a:spcBef>
                <a:spcPts val="0"/>
              </a:spcBef>
              <a:spcAft>
                <a:spcPts val="0"/>
              </a:spcAft>
              <a:buClr>
                <a:schemeClr val="lt1"/>
              </a:buClr>
              <a:buSzPts val="3800"/>
              <a:buFont typeface="Nunito" panose="00000500000000000000"/>
              <a:buNone/>
              <a:defRPr sz="3800" b="0" i="0" u="none" strike="noStrike" cap="none">
                <a:solidFill>
                  <a:schemeClr val="lt1"/>
                </a:solidFill>
                <a:latin typeface="Nunito" panose="00000500000000000000"/>
                <a:ea typeface="Nunito" panose="00000500000000000000"/>
                <a:cs typeface="Nunito" panose="00000500000000000000"/>
                <a:sym typeface="Nunito" panose="00000500000000000000"/>
              </a:defRPr>
            </a:lvl9pPr>
          </a:lstStyle>
          <a:p>
            <a:r>
              <a:rPr lang="en-US" sz="2400" dirty="0">
                <a:solidFill>
                  <a:schemeClr val="tx2">
                    <a:lumMod val="25000"/>
                  </a:schemeClr>
                </a:solidFill>
              </a:rPr>
              <a:t>PRESENTED BY:</a:t>
            </a:r>
            <a:br>
              <a:rPr lang="en-US" dirty="0">
                <a:solidFill>
                  <a:schemeClr val="tx2">
                    <a:lumMod val="25000"/>
                  </a:schemeClr>
                </a:solidFill>
              </a:rPr>
            </a:br>
            <a:r>
              <a:rPr lang="en-IN" altLang="en-US" sz="1200" dirty="0">
                <a:solidFill>
                  <a:schemeClr val="bg2"/>
                </a:solidFill>
                <a:sym typeface="+mn-ea"/>
              </a:rPr>
              <a:t>Naman Anand   -  16BCE0960</a:t>
            </a:r>
            <a:br>
              <a:rPr lang="en-IN" altLang="en-US" sz="1200" dirty="0">
                <a:solidFill>
                  <a:schemeClr val="bg2"/>
                </a:solidFill>
                <a:sym typeface="+mn-ea"/>
              </a:rPr>
            </a:br>
            <a:r>
              <a:rPr lang="en-IN" altLang="en-US" sz="1200" dirty="0" err="1">
                <a:solidFill>
                  <a:schemeClr val="bg2"/>
                </a:solidFill>
                <a:sym typeface="+mn-ea"/>
              </a:rPr>
              <a:t>Sambeet</a:t>
            </a:r>
            <a:r>
              <a:rPr lang="en-IN" altLang="en-US" sz="1200" dirty="0">
                <a:solidFill>
                  <a:schemeClr val="bg2"/>
                </a:solidFill>
                <a:sym typeface="+mn-ea"/>
              </a:rPr>
              <a:t> </a:t>
            </a:r>
            <a:r>
              <a:rPr lang="en-IN" altLang="en-US" sz="1200" dirty="0" err="1">
                <a:solidFill>
                  <a:schemeClr val="bg2"/>
                </a:solidFill>
                <a:sym typeface="+mn-ea"/>
              </a:rPr>
              <a:t>kumar</a:t>
            </a:r>
            <a:r>
              <a:rPr lang="en-IN" altLang="en-US" sz="1200" dirty="0">
                <a:solidFill>
                  <a:schemeClr val="bg2"/>
                </a:solidFill>
                <a:sym typeface="+mn-ea"/>
              </a:rPr>
              <a:t> Pradhan - 16BCE2034</a:t>
            </a:r>
          </a:p>
          <a:p>
            <a:r>
              <a:rPr lang="en-IN" altLang="en-US" sz="1200" dirty="0" err="1">
                <a:solidFill>
                  <a:schemeClr val="bg2"/>
                </a:solidFill>
                <a:sym typeface="+mn-ea"/>
              </a:rPr>
              <a:t>Adweat</a:t>
            </a:r>
            <a:r>
              <a:rPr lang="en-IN" altLang="en-US" sz="1200" dirty="0">
                <a:solidFill>
                  <a:schemeClr val="bg2"/>
                </a:solidFill>
                <a:sym typeface="+mn-ea"/>
              </a:rPr>
              <a:t> Mishra – 16BCE2279</a:t>
            </a:r>
          </a:p>
        </p:txBody>
      </p:sp>
      <p:sp>
        <p:nvSpPr>
          <p:cNvPr id="7" name="Google Shape;134;p14"/>
          <p:cNvSpPr txBox="1"/>
          <p:nvPr/>
        </p:nvSpPr>
        <p:spPr>
          <a:xfrm>
            <a:off x="212651" y="2611226"/>
            <a:ext cx="2615610" cy="10326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1pPr>
            <a:lvl2pPr marR="0" lvl="1"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2pPr>
            <a:lvl3pPr marR="0" lvl="2"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3pPr>
            <a:lvl4pPr marR="0" lvl="3"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4pPr>
            <a:lvl5pPr marR="0" lvl="4"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5pPr>
            <a:lvl6pPr marR="0" lvl="5"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6pPr>
            <a:lvl7pPr marR="0" lvl="6"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7pPr>
            <a:lvl8pPr marR="0" lvl="7"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8pPr>
            <a:lvl9pPr marR="0" lvl="8" algn="l" rtl="0">
              <a:lnSpc>
                <a:spcPct val="100000"/>
              </a:lnSpc>
              <a:spcBef>
                <a:spcPts val="0"/>
              </a:spcBef>
              <a:spcAft>
                <a:spcPts val="0"/>
              </a:spcAft>
              <a:buClr>
                <a:schemeClr val="lt1"/>
              </a:buClr>
              <a:buSzPts val="3000"/>
              <a:buFont typeface="Nunito" panose="00000500000000000000"/>
              <a:buNone/>
              <a:defRPr sz="3000" b="0" i="0" u="none" strike="noStrike" cap="none">
                <a:solidFill>
                  <a:schemeClr val="lt1"/>
                </a:solidFill>
                <a:latin typeface="Nunito" panose="00000500000000000000"/>
                <a:ea typeface="Nunito" panose="00000500000000000000"/>
                <a:cs typeface="Nunito" panose="00000500000000000000"/>
                <a:sym typeface="Nunito" panose="00000500000000000000"/>
              </a:defRPr>
            </a:lvl9pPr>
          </a:lstStyle>
          <a:p>
            <a:r>
              <a:rPr lang="en-US" sz="2400" dirty="0">
                <a:solidFill>
                  <a:schemeClr val="tx2">
                    <a:lumMod val="25000"/>
                  </a:schemeClr>
                </a:solidFill>
              </a:rPr>
              <a:t>PROJECT GUIDE:</a:t>
            </a:r>
            <a:endParaRPr lang="en-IN" dirty="0"/>
          </a:p>
          <a:p>
            <a:r>
              <a:rPr lang="en-IN" dirty="0"/>
              <a:t> </a:t>
            </a:r>
            <a:r>
              <a:rPr lang="en-IN" sz="1200" dirty="0" err="1"/>
              <a:t>Dr.</a:t>
            </a:r>
            <a:r>
              <a:rPr lang="en-IN" sz="1200" dirty="0"/>
              <a:t> </a:t>
            </a:r>
            <a:r>
              <a:rPr lang="en-IN" sz="1200" dirty="0" err="1"/>
              <a:t>Dilip</a:t>
            </a:r>
            <a:r>
              <a:rPr lang="en-IN" sz="1200" dirty="0"/>
              <a:t> Kumar Choubey </a:t>
            </a:r>
            <a:endParaRPr lang="en-IN" altLang="en-US" sz="1200" dirty="0">
              <a:solidFill>
                <a:schemeClr val="tx2">
                  <a:lumMod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EEC12A-9E32-4DC0-9916-7C80D710D045}"/>
              </a:ext>
            </a:extLst>
          </p:cNvPr>
          <p:cNvSpPr>
            <a:spLocks noGrp="1"/>
          </p:cNvSpPr>
          <p:nvPr>
            <p:ph type="body" idx="1"/>
          </p:nvPr>
        </p:nvSpPr>
        <p:spPr>
          <a:xfrm>
            <a:off x="309185" y="263137"/>
            <a:ext cx="8479579" cy="4578578"/>
          </a:xfrm>
        </p:spPr>
        <p:txBody>
          <a:bodyPr/>
          <a:lstStyle/>
          <a:p>
            <a:pPr marL="146050" indent="0">
              <a:buNone/>
            </a:pPr>
            <a:r>
              <a:rPr lang="en-IN" dirty="0"/>
              <a:t>It does so by: </a:t>
            </a:r>
          </a:p>
          <a:p>
            <a:pPr marL="146050" indent="0">
              <a:buNone/>
            </a:pPr>
            <a:r>
              <a:rPr lang="en-IN" dirty="0"/>
              <a:t>	- Parallel tree building</a:t>
            </a:r>
          </a:p>
          <a:p>
            <a:pPr marL="146050" indent="0">
              <a:buNone/>
            </a:pPr>
            <a:r>
              <a:rPr lang="en-IN" dirty="0"/>
              <a:t>	- Tree pruning using depth first search</a:t>
            </a:r>
          </a:p>
          <a:p>
            <a:pPr marL="146050" indent="0">
              <a:buNone/>
            </a:pPr>
            <a:r>
              <a:rPr lang="en-IN" dirty="0"/>
              <a:t>	- Cache awareness</a:t>
            </a:r>
          </a:p>
          <a:p>
            <a:pPr marL="146050" indent="0">
              <a:buNone/>
            </a:pPr>
            <a:r>
              <a:rPr lang="en-IN" dirty="0"/>
              <a:t>	- Out of core computing</a:t>
            </a:r>
          </a:p>
          <a:p>
            <a:pPr marL="146050" indent="0">
              <a:buNone/>
            </a:pPr>
            <a:r>
              <a:rPr lang="en-IN" dirty="0"/>
              <a:t>	- Regularization for avoiding overfitting</a:t>
            </a:r>
          </a:p>
          <a:p>
            <a:pPr marL="146050" indent="0">
              <a:buNone/>
            </a:pPr>
            <a:r>
              <a:rPr lang="en-IN" dirty="0"/>
              <a:t>	- Efficient handling of missing data	</a:t>
            </a:r>
          </a:p>
          <a:p>
            <a:pPr marL="146050" indent="0">
              <a:buNone/>
            </a:pPr>
            <a:r>
              <a:rPr lang="en-IN" dirty="0"/>
              <a:t>	- In-built cross validation capability at each iteration</a:t>
            </a:r>
          </a:p>
          <a:p>
            <a:pPr marL="146050" indent="0">
              <a:buNone/>
            </a:pPr>
            <a:r>
              <a:rPr lang="en-IN" dirty="0"/>
              <a:t>Initial data pre-processing was done.</a:t>
            </a:r>
          </a:p>
          <a:p>
            <a:r>
              <a:rPr lang="en-IN" dirty="0"/>
              <a:t>Features which had low importance and had null values more than 20% were dropped.</a:t>
            </a:r>
            <a:endParaRPr lang="en-IN" sz="1050" dirty="0"/>
          </a:p>
          <a:p>
            <a:r>
              <a:rPr lang="en-IN" dirty="0"/>
              <a:t>Linear Interpolation was used to handle null values of the important features.</a:t>
            </a:r>
            <a:endParaRPr lang="en-IN" sz="1050" dirty="0"/>
          </a:p>
          <a:p>
            <a:r>
              <a:rPr lang="en-IN" dirty="0"/>
              <a:t>Outlier points were dropped.</a:t>
            </a:r>
            <a:endParaRPr lang="en-IN" sz="1050" dirty="0"/>
          </a:p>
          <a:p>
            <a:r>
              <a:rPr lang="en-IN" dirty="0"/>
              <a:t>Month was used as the feature by extracting it from week start date.</a:t>
            </a:r>
            <a:endParaRPr lang="en-IN" sz="1050" dirty="0"/>
          </a:p>
          <a:p>
            <a:r>
              <a:rPr lang="en-IN" dirty="0"/>
              <a:t>The data was standardized using a </a:t>
            </a:r>
            <a:r>
              <a:rPr lang="en-IN" dirty="0" err="1"/>
              <a:t>StandardScaler</a:t>
            </a:r>
            <a:r>
              <a:rPr lang="en-IN" dirty="0"/>
              <a:t>.</a:t>
            </a:r>
            <a:endParaRPr lang="en-IN" sz="1050" dirty="0"/>
          </a:p>
          <a:p>
            <a:r>
              <a:rPr lang="en-IN" dirty="0"/>
              <a:t>The month was then converted to one hot features.</a:t>
            </a:r>
            <a:endParaRPr lang="en-IN" sz="1050" dirty="0"/>
          </a:p>
          <a:p>
            <a:r>
              <a:rPr lang="en-IN" dirty="0"/>
              <a:t>The combined data was then separated into San Juan and Iquitos cities data.</a:t>
            </a:r>
            <a:endParaRPr lang="en-IN" sz="1050" dirty="0"/>
          </a:p>
          <a:p>
            <a:r>
              <a:rPr lang="en-IN" dirty="0"/>
              <a:t>The dataset was split into training and testing sets using the inbuilt function which randomly split and created the sets.</a:t>
            </a:r>
            <a:endParaRPr lang="en-IN" sz="1050" dirty="0"/>
          </a:p>
          <a:p>
            <a:pPr marL="146050" indent="0">
              <a:buNone/>
            </a:pPr>
            <a:endParaRPr lang="en-IN" dirty="0"/>
          </a:p>
        </p:txBody>
      </p:sp>
    </p:spTree>
    <p:extLst>
      <p:ext uri="{BB962C8B-B14F-4D97-AF65-F5344CB8AC3E}">
        <p14:creationId xmlns:p14="http://schemas.microsoft.com/office/powerpoint/2010/main" val="177771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CD5F20-1963-42C8-A5E7-5E0ADD0DEFDC}"/>
              </a:ext>
            </a:extLst>
          </p:cNvPr>
          <p:cNvSpPr>
            <a:spLocks noGrp="1"/>
          </p:cNvSpPr>
          <p:nvPr>
            <p:ph type="body" idx="1"/>
          </p:nvPr>
        </p:nvSpPr>
        <p:spPr>
          <a:xfrm>
            <a:off x="263137" y="335499"/>
            <a:ext cx="8061713" cy="4103226"/>
          </a:xfrm>
        </p:spPr>
        <p:txBody>
          <a:bodyPr/>
          <a:lstStyle/>
          <a:p>
            <a:r>
              <a:rPr lang="en-IN" dirty="0"/>
              <a:t>Random Model was built.</a:t>
            </a:r>
          </a:p>
          <a:p>
            <a:r>
              <a:rPr lang="en-IN" dirty="0"/>
              <a:t>Then the </a:t>
            </a:r>
            <a:r>
              <a:rPr lang="en-IN" dirty="0" err="1"/>
              <a:t>XGBoost</a:t>
            </a:r>
            <a:r>
              <a:rPr lang="en-IN" dirty="0"/>
              <a:t> Regressor model was built.</a:t>
            </a:r>
          </a:p>
          <a:p>
            <a:r>
              <a:rPr lang="en-IN" dirty="0"/>
              <a:t>A tuned </a:t>
            </a:r>
            <a:r>
              <a:rPr lang="en-IN" dirty="0" err="1"/>
              <a:t>XGBoost</a:t>
            </a:r>
            <a:r>
              <a:rPr lang="en-IN" dirty="0"/>
              <a:t> Regressor Model was built by tuning the parameters.</a:t>
            </a:r>
          </a:p>
          <a:p>
            <a:r>
              <a:rPr lang="en-IN" dirty="0"/>
              <a:t>Cross Validation scores calculated.</a:t>
            </a:r>
          </a:p>
          <a:p>
            <a:r>
              <a:rPr lang="en-IN" dirty="0"/>
              <a:t>Mean Absolute Error, Median Absolute Error and Root Mean Squared Error are calculated.</a:t>
            </a:r>
          </a:p>
          <a:p>
            <a:pPr marL="146050" indent="0">
              <a:buNone/>
            </a:pPr>
            <a:endParaRPr lang="en-IN" dirty="0"/>
          </a:p>
          <a:p>
            <a:pPr marL="146050" indent="0">
              <a:buNone/>
            </a:pPr>
            <a:r>
              <a:rPr lang="en-IN" b="1" u="sng" dirty="0"/>
              <a:t>Negative Binomial Regressor Model </a:t>
            </a:r>
            <a:endParaRPr lang="en-IN" b="1" dirty="0"/>
          </a:p>
          <a:p>
            <a:pPr marL="146050" indent="0">
              <a:buNone/>
            </a:pPr>
            <a:r>
              <a:rPr lang="en-IN" dirty="0"/>
              <a:t>Negative Binomial Regression is a predictive analysis method modelled around a skewed dataset </a:t>
            </a:r>
            <a:r>
              <a:rPr lang="en-IN" dirty="0" err="1"/>
              <a:t>i.e</a:t>
            </a:r>
            <a:r>
              <a:rPr lang="en-IN" dirty="0"/>
              <a:t> wherein the variance is much higher than the mean of the data. Therefore, negative binomial regression (NB2) model performs well on data with over-dispersion. The NB2 model is based on the Poisson-Gamma mixture distribution </a:t>
            </a:r>
            <a:r>
              <a:rPr lang="en-IN" dirty="0" err="1"/>
              <a:t>i.e</a:t>
            </a:r>
            <a:r>
              <a:rPr lang="en-IN" dirty="0"/>
              <a:t> it models the Poisson heterogeneity using a gamma distribution.</a:t>
            </a:r>
          </a:p>
          <a:p>
            <a:pPr marL="146050" indent="0">
              <a:buNone/>
            </a:pPr>
            <a:r>
              <a:rPr lang="en-IN" sz="1400" dirty="0"/>
              <a:t>Initial data pre-processing was done.</a:t>
            </a:r>
            <a:r>
              <a:rPr lang="en-IN" sz="1200" dirty="0"/>
              <a:t> </a:t>
            </a:r>
          </a:p>
          <a:p>
            <a:r>
              <a:rPr lang="en-IN" dirty="0"/>
              <a:t>Features which had low importance and had null values more than 20% were dropped.</a:t>
            </a:r>
            <a:endParaRPr lang="en-IN" sz="1050" dirty="0"/>
          </a:p>
          <a:p>
            <a:r>
              <a:rPr lang="en-IN" dirty="0"/>
              <a:t>Linear Interpolation was used to handle null values of the important features.</a:t>
            </a:r>
          </a:p>
          <a:p>
            <a:r>
              <a:rPr lang="en-IN" dirty="0"/>
              <a:t>Outlier points were dropped.</a:t>
            </a:r>
          </a:p>
          <a:p>
            <a:r>
              <a:rPr lang="en-IN" dirty="0"/>
              <a:t>Month was used as the feature by extracting it from week start date.</a:t>
            </a:r>
          </a:p>
          <a:p>
            <a:r>
              <a:rPr lang="en-IN" dirty="0"/>
              <a:t>The data was standardized using a </a:t>
            </a:r>
            <a:r>
              <a:rPr lang="en-IN" dirty="0" err="1"/>
              <a:t>StandardScaler</a:t>
            </a:r>
            <a:r>
              <a:rPr lang="en-IN" dirty="0"/>
              <a:t>.</a:t>
            </a:r>
            <a:endParaRPr lang="en-IN" sz="1050" dirty="0"/>
          </a:p>
          <a:p>
            <a:pPr marL="146050" indent="0">
              <a:buNone/>
            </a:pPr>
            <a:endParaRPr lang="en-IN" dirty="0"/>
          </a:p>
        </p:txBody>
      </p:sp>
    </p:spTree>
    <p:extLst>
      <p:ext uri="{BB962C8B-B14F-4D97-AF65-F5344CB8AC3E}">
        <p14:creationId xmlns:p14="http://schemas.microsoft.com/office/powerpoint/2010/main" val="417898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477B2-BA66-45EE-B4B8-770EC7F3421D}"/>
              </a:ext>
            </a:extLst>
          </p:cNvPr>
          <p:cNvSpPr>
            <a:spLocks noGrp="1"/>
          </p:cNvSpPr>
          <p:nvPr>
            <p:ph type="body" idx="1"/>
          </p:nvPr>
        </p:nvSpPr>
        <p:spPr>
          <a:xfrm>
            <a:off x="296029" y="269714"/>
            <a:ext cx="8551942" cy="4585157"/>
          </a:xfrm>
        </p:spPr>
        <p:txBody>
          <a:bodyPr/>
          <a:lstStyle/>
          <a:p>
            <a:r>
              <a:rPr lang="en-IN" sz="1400" dirty="0"/>
              <a:t>The month was then converted to one hot features. </a:t>
            </a:r>
          </a:p>
          <a:p>
            <a:r>
              <a:rPr lang="en-IN" sz="1400" dirty="0"/>
              <a:t>The combined data was then separated into San Juan and Iquitos cities data. </a:t>
            </a:r>
          </a:p>
          <a:p>
            <a:r>
              <a:rPr lang="en-IN" sz="1400" dirty="0"/>
              <a:t>The dataset was split into training and testing sets using the inbuilt function which randomly split and created the sets.</a:t>
            </a:r>
          </a:p>
          <a:p>
            <a:endParaRPr lang="en-IN" sz="1400" dirty="0"/>
          </a:p>
          <a:p>
            <a:r>
              <a:rPr lang="en-IN" dirty="0"/>
              <a:t>K best features have been selected using the </a:t>
            </a:r>
            <a:r>
              <a:rPr lang="en-IN" dirty="0" err="1"/>
              <a:t>selectkbest</a:t>
            </a:r>
            <a:r>
              <a:rPr lang="en-IN" dirty="0"/>
              <a:t> feature selection technique.</a:t>
            </a:r>
          </a:p>
          <a:p>
            <a:r>
              <a:rPr lang="en-IN" dirty="0"/>
              <a:t>Hyperparameter tuning was done by tuning the alpha and link parameters.</a:t>
            </a:r>
          </a:p>
          <a:p>
            <a:r>
              <a:rPr lang="en-IN" dirty="0"/>
              <a:t>Negative Binomial Regressor Model was built.</a:t>
            </a:r>
          </a:p>
          <a:p>
            <a:r>
              <a:rPr lang="en-IN" dirty="0"/>
              <a:t>Mean Absolute Error, Median Absolute Error and Root Mean Squared Error are calculated</a:t>
            </a:r>
          </a:p>
          <a:p>
            <a:endParaRPr lang="en-IN" dirty="0"/>
          </a:p>
          <a:p>
            <a:pPr marL="146050" indent="0">
              <a:buNone/>
            </a:pPr>
            <a:r>
              <a:rPr lang="en-IN" b="1" u="sng" dirty="0"/>
              <a:t>Decision Tree Regressor Model</a:t>
            </a:r>
            <a:endParaRPr lang="en-IN" u="sng" dirty="0"/>
          </a:p>
          <a:p>
            <a:pPr marL="146050" indent="0">
              <a:buNone/>
            </a:pPr>
            <a:r>
              <a:rPr lang="en-IN" dirty="0"/>
              <a:t>Decision Tree Regressor is a predictive analysis model which predicts target variable values in a non-linear fashion by observing features of an object and trains the model in form of a tree structure. It is a supervised machine learning model. The value obtained by the terminal node in the dataset is the mean response of observation falling in that region. An unseen data point which may fall in the region can be predicted with the mean value.</a:t>
            </a:r>
          </a:p>
          <a:p>
            <a:r>
              <a:rPr lang="en-IN" dirty="0"/>
              <a:t>Initial data pre-processing was done.</a:t>
            </a:r>
          </a:p>
          <a:p>
            <a:pPr lvl="0"/>
            <a:r>
              <a:rPr lang="en-IN" dirty="0"/>
              <a:t>Features which had low importance and had null values more than 20% were dropped.</a:t>
            </a:r>
          </a:p>
          <a:p>
            <a:pPr lvl="0"/>
            <a:r>
              <a:rPr lang="en-IN" dirty="0"/>
              <a:t>Forward fill was used to handle null values of the important features.</a:t>
            </a:r>
          </a:p>
          <a:p>
            <a:pPr lvl="0"/>
            <a:r>
              <a:rPr lang="en-IN" dirty="0"/>
              <a:t>Outlier points were dropped.</a:t>
            </a:r>
          </a:p>
          <a:p>
            <a:pPr marL="146050" indent="0">
              <a:buNone/>
            </a:pPr>
            <a:endParaRPr lang="en-IN" dirty="0"/>
          </a:p>
        </p:txBody>
      </p:sp>
    </p:spTree>
    <p:extLst>
      <p:ext uri="{BB962C8B-B14F-4D97-AF65-F5344CB8AC3E}">
        <p14:creationId xmlns:p14="http://schemas.microsoft.com/office/powerpoint/2010/main" val="295001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3CF1F5-16BC-4F53-9AB7-B366A0EE103B}"/>
              </a:ext>
            </a:extLst>
          </p:cNvPr>
          <p:cNvSpPr>
            <a:spLocks noGrp="1"/>
          </p:cNvSpPr>
          <p:nvPr>
            <p:ph type="body" idx="1"/>
          </p:nvPr>
        </p:nvSpPr>
        <p:spPr>
          <a:xfrm>
            <a:off x="263137" y="269715"/>
            <a:ext cx="8624305" cy="3782590"/>
          </a:xfrm>
        </p:spPr>
        <p:txBody>
          <a:bodyPr/>
          <a:lstStyle/>
          <a:p>
            <a:r>
              <a:rPr lang="en-IN" dirty="0"/>
              <a:t>Month was used as the feature by extracting it from week start date.</a:t>
            </a:r>
          </a:p>
          <a:p>
            <a:pPr lvl="0"/>
            <a:r>
              <a:rPr lang="en-IN" dirty="0"/>
              <a:t>The data was standardized using a </a:t>
            </a:r>
            <a:r>
              <a:rPr lang="en-IN" dirty="0" err="1"/>
              <a:t>StandardScaler</a:t>
            </a:r>
            <a:r>
              <a:rPr lang="en-IN" dirty="0"/>
              <a:t>.</a:t>
            </a:r>
          </a:p>
          <a:p>
            <a:pPr lvl="0"/>
            <a:r>
              <a:rPr lang="en-IN" dirty="0"/>
              <a:t>The month was then converted to one hot features.</a:t>
            </a:r>
          </a:p>
          <a:p>
            <a:pPr lvl="0"/>
            <a:r>
              <a:rPr lang="en-IN" dirty="0"/>
              <a:t>The combined data was then separated into San Juan and Iquitos cities data.</a:t>
            </a:r>
          </a:p>
          <a:p>
            <a:pPr lvl="0"/>
            <a:r>
              <a:rPr lang="en-IN" dirty="0"/>
              <a:t>The dataset was split into training and testing sets using the inbuilt function which randomly split and created the sets.</a:t>
            </a:r>
          </a:p>
          <a:p>
            <a:pPr marL="146050" lvl="0" indent="0">
              <a:buNone/>
            </a:pPr>
            <a:endParaRPr lang="en-IN" dirty="0"/>
          </a:p>
          <a:p>
            <a:r>
              <a:rPr lang="en-IN" dirty="0"/>
              <a:t>A grid search cross validation was carried to get the tuned the parameters.</a:t>
            </a:r>
          </a:p>
          <a:p>
            <a:r>
              <a:rPr lang="en-IN" dirty="0"/>
              <a:t>The importance of the features for the above estimation was ranked.</a:t>
            </a:r>
          </a:p>
          <a:p>
            <a:r>
              <a:rPr lang="en-IN" dirty="0"/>
              <a:t>Features with low correlation are dropped.</a:t>
            </a:r>
          </a:p>
          <a:p>
            <a:r>
              <a:rPr lang="en-IN" dirty="0"/>
              <a:t>Features with high correlation are used.</a:t>
            </a:r>
          </a:p>
          <a:p>
            <a:r>
              <a:rPr lang="en-IN" dirty="0"/>
              <a:t>A grid search cross validation was carried to get the tuned the parameters.</a:t>
            </a:r>
          </a:p>
          <a:p>
            <a:r>
              <a:rPr lang="en-IN" dirty="0"/>
              <a:t>The importance of the features for the above estimation was ranked.</a:t>
            </a:r>
          </a:p>
          <a:p>
            <a:r>
              <a:rPr lang="en-IN" dirty="0"/>
              <a:t>The tuned Decision Tree Regressor Model is thus built.</a:t>
            </a:r>
          </a:p>
          <a:p>
            <a:r>
              <a:rPr lang="en-IN" dirty="0"/>
              <a:t>Mean Absolute Error, Median Absolute Error and Root Mean Squared Error are calculated.</a:t>
            </a:r>
          </a:p>
          <a:p>
            <a:endParaRPr lang="en-IN" b="1" dirty="0"/>
          </a:p>
          <a:p>
            <a:endParaRPr lang="en-IN" dirty="0"/>
          </a:p>
          <a:p>
            <a:pPr marL="146050" indent="0">
              <a:buNone/>
            </a:pPr>
            <a:r>
              <a:rPr lang="en-IN" dirty="0"/>
              <a:t> </a:t>
            </a:r>
          </a:p>
          <a:p>
            <a:endParaRPr lang="en-IN" dirty="0"/>
          </a:p>
        </p:txBody>
      </p:sp>
    </p:spTree>
    <p:extLst>
      <p:ext uri="{BB962C8B-B14F-4D97-AF65-F5344CB8AC3E}">
        <p14:creationId xmlns:p14="http://schemas.microsoft.com/office/powerpoint/2010/main" val="120014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38C2B1-7BC9-45D1-B12D-0AF9EDCF90C0}"/>
              </a:ext>
            </a:extLst>
          </p:cNvPr>
          <p:cNvSpPr>
            <a:spLocks noGrp="1"/>
          </p:cNvSpPr>
          <p:nvPr>
            <p:ph type="body" idx="1"/>
          </p:nvPr>
        </p:nvSpPr>
        <p:spPr>
          <a:xfrm>
            <a:off x="335499" y="296028"/>
            <a:ext cx="8486159" cy="4532529"/>
          </a:xfrm>
        </p:spPr>
        <p:txBody>
          <a:bodyPr/>
          <a:lstStyle/>
          <a:p>
            <a:pPr marL="146050" indent="0">
              <a:buNone/>
            </a:pPr>
            <a:r>
              <a:rPr lang="en-IN" b="1" dirty="0"/>
              <a:t>ARIMA Model </a:t>
            </a:r>
          </a:p>
          <a:p>
            <a:r>
              <a:rPr lang="en-IN" dirty="0"/>
              <a:t>Autor-Regressive Integrated Moving Average is predictive analysis model that is used for prediction of time series data. It works on data, where the time series is not stationary </a:t>
            </a:r>
            <a:r>
              <a:rPr lang="en-IN" dirty="0" err="1"/>
              <a:t>i.e</a:t>
            </a:r>
            <a:r>
              <a:rPr lang="en-IN" dirty="0"/>
              <a:t> non-stationarity of the time series which means that the time series doesn’t have a constant mean and there is seasonality of the variance over time. Before the implementation of the ARIMA Model we need to know about time series data.</a:t>
            </a:r>
          </a:p>
          <a:p>
            <a:pPr marL="146050" indent="0">
              <a:buNone/>
            </a:pPr>
            <a:r>
              <a:rPr lang="en-IN" dirty="0"/>
              <a:t>Time Series Data – </a:t>
            </a:r>
          </a:p>
          <a:p>
            <a:pPr marL="146050" indent="0">
              <a:buNone/>
            </a:pPr>
            <a:r>
              <a:rPr lang="en-IN" dirty="0"/>
              <a:t>It is a sequence of data points collected at constant time intervals over an ordered period of time. Time series data let us </a:t>
            </a:r>
            <a:r>
              <a:rPr lang="en-IN" dirty="0" err="1"/>
              <a:t>analyze</a:t>
            </a:r>
            <a:r>
              <a:rPr lang="en-IN" dirty="0"/>
              <a:t> the past, monitor the present and predict the future.</a:t>
            </a:r>
          </a:p>
          <a:p>
            <a:pPr marL="146050" indent="0">
              <a:buNone/>
            </a:pPr>
            <a:endParaRPr lang="en-IN" dirty="0"/>
          </a:p>
          <a:p>
            <a:pPr marL="146050" indent="0">
              <a:buNone/>
            </a:pPr>
            <a:r>
              <a:rPr lang="en-IN" dirty="0"/>
              <a:t>Components of a Time Series –</a:t>
            </a:r>
          </a:p>
          <a:p>
            <a:r>
              <a:rPr lang="en-IN" dirty="0"/>
              <a:t>Trend</a:t>
            </a:r>
          </a:p>
          <a:p>
            <a:r>
              <a:rPr lang="en-IN" dirty="0"/>
              <a:t>Seasonality</a:t>
            </a:r>
          </a:p>
          <a:p>
            <a:r>
              <a:rPr lang="en-IN" dirty="0"/>
              <a:t>Irregularity</a:t>
            </a:r>
          </a:p>
          <a:p>
            <a:r>
              <a:rPr lang="en-IN" dirty="0"/>
              <a:t>Cyclic</a:t>
            </a:r>
          </a:p>
          <a:p>
            <a:pPr marL="146050" indent="0">
              <a:buNone/>
            </a:pPr>
            <a:r>
              <a:rPr lang="en-IN" dirty="0"/>
              <a:t>Time Series (TS) always needs the data to be stationary since most of TS models work on the stationarity of the TS. The stationarity of a data is established by:</a:t>
            </a:r>
          </a:p>
          <a:p>
            <a:r>
              <a:rPr lang="en-IN" dirty="0"/>
              <a:t>Constant mean</a:t>
            </a:r>
          </a:p>
          <a:p>
            <a:r>
              <a:rPr lang="en-IN" dirty="0"/>
              <a:t>Constant Variance</a:t>
            </a:r>
          </a:p>
          <a:p>
            <a:r>
              <a:rPr lang="en-IN" dirty="0"/>
              <a:t>Auto co-variance doesn’t depend on time</a:t>
            </a:r>
          </a:p>
          <a:p>
            <a:endParaRPr lang="en-IN" dirty="0"/>
          </a:p>
          <a:p>
            <a:pPr marL="146050" indent="0">
              <a:buNone/>
            </a:pPr>
            <a:endParaRPr lang="en-IN" dirty="0"/>
          </a:p>
        </p:txBody>
      </p:sp>
    </p:spTree>
    <p:extLst>
      <p:ext uri="{BB962C8B-B14F-4D97-AF65-F5344CB8AC3E}">
        <p14:creationId xmlns:p14="http://schemas.microsoft.com/office/powerpoint/2010/main" val="93977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2FE0B-95F2-4E31-B9C6-131530615736}"/>
              </a:ext>
            </a:extLst>
          </p:cNvPr>
          <p:cNvSpPr>
            <a:spLocks noGrp="1"/>
          </p:cNvSpPr>
          <p:nvPr>
            <p:ph type="body" idx="1"/>
          </p:nvPr>
        </p:nvSpPr>
        <p:spPr>
          <a:xfrm>
            <a:off x="335500" y="282872"/>
            <a:ext cx="8486158" cy="4512794"/>
          </a:xfrm>
        </p:spPr>
        <p:txBody>
          <a:bodyPr/>
          <a:lstStyle/>
          <a:p>
            <a:pPr marL="146050" indent="0">
              <a:buNone/>
            </a:pPr>
            <a:r>
              <a:rPr lang="en-IN" dirty="0"/>
              <a:t>To check stationarity of the TS:</a:t>
            </a:r>
          </a:p>
          <a:p>
            <a:r>
              <a:rPr lang="en-IN" dirty="0"/>
              <a:t>Plot Rolling Statistics – Plot the rolling mean or rolling variance or the rolling standard deviation to see whether it moves with time. It is a visual technique.</a:t>
            </a:r>
          </a:p>
          <a:p>
            <a:r>
              <a:rPr lang="en-IN" dirty="0"/>
              <a:t>Dicky Fuller Test – This is a statistical tool for the test of stationarity. The null hypothesis (H</a:t>
            </a:r>
            <a:r>
              <a:rPr lang="en-IN" baseline="-25000" dirty="0"/>
              <a:t>o</a:t>
            </a:r>
            <a:r>
              <a:rPr lang="en-IN" dirty="0"/>
              <a:t>) is that the TS is non stationary and the alternative hypothesis (H</a:t>
            </a:r>
            <a:r>
              <a:rPr lang="en-IN" baseline="-25000" dirty="0"/>
              <a:t>1</a:t>
            </a:r>
            <a:r>
              <a:rPr lang="en-IN" dirty="0"/>
              <a:t>) is that the TS is stationary. The test result yields a Test statistic and some critical values for different confidence levels. If the test statistic is less than 0.5 ideally and  the critical values, we reject H</a:t>
            </a:r>
            <a:r>
              <a:rPr lang="en-IN" baseline="-25000" dirty="0"/>
              <a:t>o </a:t>
            </a:r>
            <a:r>
              <a:rPr lang="en-IN" dirty="0"/>
              <a:t>and accept the H</a:t>
            </a:r>
            <a:r>
              <a:rPr lang="en-IN" baseline="-25000" dirty="0"/>
              <a:t>1</a:t>
            </a:r>
            <a:r>
              <a:rPr lang="en-IN" dirty="0"/>
              <a:t> which says that the TS is stationary.</a:t>
            </a:r>
          </a:p>
          <a:p>
            <a:pPr marL="146050" indent="0">
              <a:buNone/>
            </a:pPr>
            <a:endParaRPr lang="en-IN" dirty="0"/>
          </a:p>
          <a:p>
            <a:pPr marL="146050" indent="0">
              <a:buNone/>
            </a:pPr>
            <a:r>
              <a:rPr lang="en-IN" dirty="0"/>
              <a:t>Next the statistical stationarity of the time series is established</a:t>
            </a:r>
          </a:p>
          <a:p>
            <a:r>
              <a:rPr lang="en-IN" dirty="0"/>
              <a:t>Whether the mean is stationary.</a:t>
            </a:r>
          </a:p>
          <a:p>
            <a:r>
              <a:rPr lang="en-IN" dirty="0"/>
              <a:t>Whether the median is stationary.</a:t>
            </a:r>
          </a:p>
          <a:p>
            <a:r>
              <a:rPr lang="en-IN" dirty="0"/>
              <a:t>Whether the auto-co-relation is stationary.</a:t>
            </a:r>
          </a:p>
          <a:p>
            <a:pPr marL="146050" indent="0">
              <a:buNone/>
            </a:pPr>
            <a:endParaRPr lang="en-IN" dirty="0"/>
          </a:p>
          <a:p>
            <a:pPr marL="146050" indent="0">
              <a:buNone/>
            </a:pPr>
            <a:r>
              <a:rPr lang="en-IN" dirty="0"/>
              <a:t>To establish stationarity ADCF test is used and for visual representation the moving statistics of the data are plotted.</a:t>
            </a:r>
          </a:p>
          <a:p>
            <a:pPr marL="146050" indent="0">
              <a:buNone/>
            </a:pPr>
            <a:r>
              <a:rPr lang="en-IN" dirty="0"/>
              <a:t>To eliminate trend methods such as Differencing and Decomposition are applied post the log transformation of the time series data.</a:t>
            </a:r>
          </a:p>
          <a:p>
            <a:endParaRPr lang="en-IN" dirty="0"/>
          </a:p>
          <a:p>
            <a:endParaRPr lang="en-IN" dirty="0"/>
          </a:p>
        </p:txBody>
      </p:sp>
    </p:spTree>
    <p:extLst>
      <p:ext uri="{BB962C8B-B14F-4D97-AF65-F5344CB8AC3E}">
        <p14:creationId xmlns:p14="http://schemas.microsoft.com/office/powerpoint/2010/main" val="160872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CAAA45-5853-4D38-8FD3-8F3A8944E92D}"/>
              </a:ext>
            </a:extLst>
          </p:cNvPr>
          <p:cNvSpPr>
            <a:spLocks noGrp="1"/>
          </p:cNvSpPr>
          <p:nvPr>
            <p:ph type="body" idx="1"/>
          </p:nvPr>
        </p:nvSpPr>
        <p:spPr>
          <a:xfrm>
            <a:off x="309186" y="315764"/>
            <a:ext cx="8558520" cy="4532529"/>
          </a:xfrm>
        </p:spPr>
        <p:txBody>
          <a:bodyPr/>
          <a:lstStyle/>
          <a:p>
            <a:r>
              <a:rPr lang="en-IN" dirty="0"/>
              <a:t>ARIMA is one of the strongest known models to work with TS data. It is a combination of two models - Auto Regressive and Moving Average models and bind by the Integrated part which is the shifts.</a:t>
            </a:r>
          </a:p>
          <a:p>
            <a:r>
              <a:rPr lang="en-IN" dirty="0"/>
              <a:t>AR – It is the correlation of the previous time period to the current. The model uses the dependent relationships between the observation and its lagged observations.</a:t>
            </a:r>
          </a:p>
          <a:p>
            <a:r>
              <a:rPr lang="en-IN" dirty="0"/>
              <a:t>I – The model uses differencing and decomposition to make the TS stationary. </a:t>
            </a:r>
          </a:p>
          <a:p>
            <a:r>
              <a:rPr lang="en-IN" dirty="0"/>
              <a:t>MA – Since the TS is always accompanied by some noise and irregularities, we need to average them out </a:t>
            </a:r>
            <a:r>
              <a:rPr lang="en-IN" dirty="0" err="1"/>
              <a:t>i.e</a:t>
            </a:r>
            <a:r>
              <a:rPr lang="en-IN" dirty="0"/>
              <a:t> smoothen it up by taking the average. The model uses the dependency between an observation and a residual error from a moving average model applied to the lagged observations.</a:t>
            </a:r>
          </a:p>
          <a:p>
            <a:pPr marL="146050" indent="0">
              <a:buNone/>
            </a:pPr>
            <a:r>
              <a:rPr lang="en-IN" dirty="0"/>
              <a:t>Parameters of the ARIMA model are:</a:t>
            </a:r>
          </a:p>
          <a:p>
            <a:r>
              <a:rPr lang="en-IN" dirty="0"/>
              <a:t>p – The number of autoregressive lags included in the model and also known as the log order. Associated with the AR part of the model. Determined by the Partial Auto Correlation Function (PACF)  </a:t>
            </a:r>
          </a:p>
          <a:p>
            <a:r>
              <a:rPr lang="en-IN" dirty="0"/>
              <a:t>d – The number of times the raw observations are differenced and also known as the order of differentiation.</a:t>
            </a:r>
          </a:p>
          <a:p>
            <a:r>
              <a:rPr lang="en-IN" dirty="0"/>
              <a:t>q – It is the size of moving average window and also known as the order of moving average. Associated with the MA part of the model. Determined by Correlation Function (ACF).</a:t>
            </a:r>
          </a:p>
          <a:p>
            <a:endParaRPr lang="en-IN" dirty="0"/>
          </a:p>
          <a:p>
            <a:pPr marL="146050" indent="0">
              <a:buNone/>
            </a:pPr>
            <a:r>
              <a:rPr lang="en-IN" dirty="0"/>
              <a:t>Initial data pre-processing for this model was done differently. Here we intend to fit the model on a time series. The time series would be the total cases every week. So, the important and only feature we are going to use is the week start date. The week start date is the time object. Therefore, the rest of the features wouldn’t be used. </a:t>
            </a:r>
          </a:p>
          <a:p>
            <a:endParaRPr lang="en-IN" dirty="0"/>
          </a:p>
        </p:txBody>
      </p:sp>
    </p:spTree>
    <p:extLst>
      <p:ext uri="{BB962C8B-B14F-4D97-AF65-F5344CB8AC3E}">
        <p14:creationId xmlns:p14="http://schemas.microsoft.com/office/powerpoint/2010/main" val="218361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DAE794-7483-402C-934C-7BD4D1E734A1}"/>
              </a:ext>
            </a:extLst>
          </p:cNvPr>
          <p:cNvSpPr>
            <a:spLocks noGrp="1"/>
          </p:cNvSpPr>
          <p:nvPr>
            <p:ph type="body" idx="1"/>
          </p:nvPr>
        </p:nvSpPr>
        <p:spPr>
          <a:xfrm>
            <a:off x="335499" y="302607"/>
            <a:ext cx="8466423" cy="4466746"/>
          </a:xfrm>
        </p:spPr>
        <p:txBody>
          <a:bodyPr/>
          <a:lstStyle/>
          <a:p>
            <a:pPr marL="146050" indent="0">
              <a:buNone/>
            </a:pPr>
            <a:r>
              <a:rPr lang="en-IN" dirty="0"/>
              <a:t>We then convert the week start date feature into a date time </a:t>
            </a:r>
            <a:r>
              <a:rPr lang="en-IN" dirty="0" err="1"/>
              <a:t>dataframe</a:t>
            </a:r>
            <a:r>
              <a:rPr lang="en-IN" dirty="0"/>
              <a:t>. Then the week start date </a:t>
            </a:r>
            <a:r>
              <a:rPr lang="en-IN" dirty="0" err="1"/>
              <a:t>dataframe</a:t>
            </a:r>
            <a:r>
              <a:rPr lang="en-IN" dirty="0"/>
              <a:t> is converted into month </a:t>
            </a:r>
            <a:r>
              <a:rPr lang="en-IN" dirty="0" err="1"/>
              <a:t>dataframe</a:t>
            </a:r>
            <a:r>
              <a:rPr lang="en-IN" dirty="0"/>
              <a:t> and used as a feature. The missing values were handled by using the forward fill method. The stationarity of the time series was check using a function which contained:</a:t>
            </a:r>
          </a:p>
          <a:p>
            <a:endParaRPr lang="en-IN" dirty="0"/>
          </a:p>
          <a:p>
            <a:pPr marL="488950" indent="-342900">
              <a:buAutoNum type="arabicPeriod"/>
            </a:pPr>
            <a:r>
              <a:rPr lang="en-IN" dirty="0"/>
              <a:t>Rolling Statistics</a:t>
            </a:r>
          </a:p>
          <a:p>
            <a:pPr marL="488950" indent="-342900">
              <a:buAutoNum type="arabicPeriod" startAt="2"/>
            </a:pPr>
            <a:r>
              <a:rPr lang="en-IN" dirty="0"/>
              <a:t>Augmented Dicky Fuller Test</a:t>
            </a:r>
          </a:p>
          <a:p>
            <a:pPr marL="146050" indent="0">
              <a:buNone/>
            </a:pPr>
            <a:endParaRPr lang="en-IN" dirty="0"/>
          </a:p>
          <a:p>
            <a:pPr marL="146050" indent="0">
              <a:buNone/>
            </a:pPr>
            <a:r>
              <a:rPr lang="en-IN" dirty="0"/>
              <a:t>For eliminating the trend in data a log transformation was used. Again, the above function was run. Next the moving average of the log transformed data was calculated. This was then subtracted from the log transformed data which gave the log transformed data moving average. Again, the above function was run. Differencing was used to shift the data.</a:t>
            </a:r>
          </a:p>
          <a:p>
            <a:pPr marL="146050" indent="0">
              <a:buNone/>
            </a:pPr>
            <a:r>
              <a:rPr lang="en-IN" dirty="0"/>
              <a:t>This (shift=1) gave us the value of d in the ARIMA parameters. Then the stationary time series data was decomposed </a:t>
            </a:r>
            <a:r>
              <a:rPr lang="en-IN" dirty="0" err="1"/>
              <a:t>i.e</a:t>
            </a:r>
            <a:r>
              <a:rPr lang="en-IN" dirty="0"/>
              <a:t> the trend and seasonality were removed and we got the residual. Next, for forecasting data ARIMA model parameters are defined. We plot the partial autocorrelation graph, which when shuts-off gives us the value of p. We plot the autocorrelation graph, which when tapers, gives us the value of q. Then the ARIMA Model is built and its statistics which are the AIC, BIC, HIQC are also printed. Now for prediction, the originally log transformed data is again transformed into its original form. Forecast using the model is found. Mean Absolute Error, Median Absolute Error and Root Mean Squared Error are calculated.</a:t>
            </a:r>
          </a:p>
          <a:p>
            <a:pPr marL="146050" indent="0">
              <a:buNone/>
            </a:pPr>
            <a:endParaRPr lang="en-IN" dirty="0"/>
          </a:p>
          <a:p>
            <a:endParaRPr lang="en-IN" dirty="0"/>
          </a:p>
        </p:txBody>
      </p:sp>
    </p:spTree>
    <p:extLst>
      <p:ext uri="{BB962C8B-B14F-4D97-AF65-F5344CB8AC3E}">
        <p14:creationId xmlns:p14="http://schemas.microsoft.com/office/powerpoint/2010/main" val="359875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3777-AD75-4A84-8C9B-684DB42F1BB5}"/>
              </a:ext>
            </a:extLst>
          </p:cNvPr>
          <p:cNvSpPr>
            <a:spLocks noGrp="1"/>
          </p:cNvSpPr>
          <p:nvPr>
            <p:ph type="title"/>
          </p:nvPr>
        </p:nvSpPr>
        <p:spPr>
          <a:xfrm>
            <a:off x="819150" y="845600"/>
            <a:ext cx="7505700" cy="529289"/>
          </a:xfrm>
        </p:spPr>
        <p:txBody>
          <a:bodyPr/>
          <a:lstStyle/>
          <a:p>
            <a:r>
              <a:rPr lang="en-IN" dirty="0">
                <a:solidFill>
                  <a:schemeClr val="bg2"/>
                </a:solidFill>
              </a:rPr>
              <a:t>Constraints</a:t>
            </a:r>
            <a:br>
              <a:rPr lang="en-IN" dirty="0"/>
            </a:br>
            <a:endParaRPr lang="en-IN" dirty="0">
              <a:solidFill>
                <a:schemeClr val="bg2"/>
              </a:solidFill>
            </a:endParaRPr>
          </a:p>
        </p:txBody>
      </p:sp>
      <p:sp>
        <p:nvSpPr>
          <p:cNvPr id="3" name="Text Placeholder 2">
            <a:extLst>
              <a:ext uri="{FF2B5EF4-FFF2-40B4-BE49-F238E27FC236}">
                <a16:creationId xmlns:a16="http://schemas.microsoft.com/office/drawing/2014/main" id="{795FADA5-BB80-42B5-9122-17CB4FC5BD76}"/>
              </a:ext>
            </a:extLst>
          </p:cNvPr>
          <p:cNvSpPr>
            <a:spLocks noGrp="1"/>
          </p:cNvSpPr>
          <p:nvPr>
            <p:ph type="body" idx="1"/>
          </p:nvPr>
        </p:nvSpPr>
        <p:spPr>
          <a:xfrm>
            <a:off x="819150" y="1611712"/>
            <a:ext cx="7505700" cy="2827013"/>
          </a:xfrm>
        </p:spPr>
        <p:txBody>
          <a:bodyPr/>
          <a:lstStyle/>
          <a:p>
            <a:pPr marL="146050" indent="0">
              <a:buNone/>
            </a:pPr>
            <a:r>
              <a:rPr lang="en-IN" dirty="0"/>
              <a:t>The major constraint during the implementation of the project was that although the dataset contains detailed information and has a number of climatic of climatic features, which at one’s disposal would definitely give rise to better prediction but the dataset is geographically </a:t>
            </a:r>
            <a:r>
              <a:rPr lang="en-IN" dirty="0" err="1"/>
              <a:t>limited.The</a:t>
            </a:r>
            <a:r>
              <a:rPr lang="en-IN" dirty="0"/>
              <a:t> dataset contains data from San Juan and Iquitos cities in the US and these would have a completely different climatic conditions than any other tropical or sub-tropical city. Therefore, the findings may not be geographically independent.</a:t>
            </a:r>
          </a:p>
          <a:p>
            <a:endParaRPr lang="en-IN" dirty="0"/>
          </a:p>
        </p:txBody>
      </p:sp>
    </p:spTree>
    <p:extLst>
      <p:ext uri="{BB962C8B-B14F-4D97-AF65-F5344CB8AC3E}">
        <p14:creationId xmlns:p14="http://schemas.microsoft.com/office/powerpoint/2010/main" val="1157253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D6A6-7299-4BC3-B4AD-745264BD8120}"/>
              </a:ext>
            </a:extLst>
          </p:cNvPr>
          <p:cNvSpPr>
            <a:spLocks noGrp="1"/>
          </p:cNvSpPr>
          <p:nvPr>
            <p:ph type="title"/>
          </p:nvPr>
        </p:nvSpPr>
        <p:spPr>
          <a:xfrm>
            <a:off x="421019" y="187758"/>
            <a:ext cx="7890674" cy="595073"/>
          </a:xfrm>
        </p:spPr>
        <p:txBody>
          <a:bodyPr/>
          <a:lstStyle/>
          <a:p>
            <a:r>
              <a:rPr lang="en-IN" dirty="0">
                <a:solidFill>
                  <a:schemeClr val="bg2"/>
                </a:solidFill>
              </a:rPr>
              <a:t>Alternatives</a:t>
            </a:r>
          </a:p>
        </p:txBody>
      </p:sp>
      <p:sp>
        <p:nvSpPr>
          <p:cNvPr id="3" name="Text Placeholder 2">
            <a:extLst>
              <a:ext uri="{FF2B5EF4-FFF2-40B4-BE49-F238E27FC236}">
                <a16:creationId xmlns:a16="http://schemas.microsoft.com/office/drawing/2014/main" id="{7F1E3B5A-37DA-4EBE-A52B-0177F165F7F3}"/>
              </a:ext>
            </a:extLst>
          </p:cNvPr>
          <p:cNvSpPr>
            <a:spLocks noGrp="1"/>
          </p:cNvSpPr>
          <p:nvPr>
            <p:ph type="body" idx="1"/>
          </p:nvPr>
        </p:nvSpPr>
        <p:spPr>
          <a:xfrm>
            <a:off x="243401" y="631527"/>
            <a:ext cx="8565100" cy="4229923"/>
          </a:xfrm>
        </p:spPr>
        <p:txBody>
          <a:bodyPr/>
          <a:lstStyle/>
          <a:p>
            <a:pPr marL="146050" indent="0" algn="just">
              <a:buNone/>
            </a:pPr>
            <a:r>
              <a:rPr lang="en-IN" dirty="0"/>
              <a:t>We could have used different techniques to handle missing data, although enough importance has been given to the choice of techniques while creating different models to attain robust methods. We have used forward fill, </a:t>
            </a:r>
            <a:r>
              <a:rPr lang="en-IN" dirty="0" err="1"/>
              <a:t>dropna</a:t>
            </a:r>
            <a:r>
              <a:rPr lang="en-IN" dirty="0"/>
              <a:t>, </a:t>
            </a:r>
            <a:r>
              <a:rPr lang="en-IN" dirty="0" err="1"/>
              <a:t>fillna</a:t>
            </a:r>
            <a:r>
              <a:rPr lang="en-IN" dirty="0"/>
              <a:t>, linear interpolation as and when </a:t>
            </a:r>
            <a:r>
              <a:rPr lang="en-IN" dirty="0" err="1"/>
              <a:t>required.In</a:t>
            </a:r>
            <a:r>
              <a:rPr lang="en-IN" dirty="0"/>
              <a:t> all the modules to implement the algorithms we have one hot encoding for the month data and it yielded us better results and robust models, although different technique like using the month data as a discrete could have been used. We have used the </a:t>
            </a:r>
            <a:r>
              <a:rPr lang="en-IN" dirty="0" err="1"/>
              <a:t>StandardScaler</a:t>
            </a:r>
            <a:r>
              <a:rPr lang="en-IN" dirty="0"/>
              <a:t> method to standardize the data and we believe it yielded us better results as we have already dealt and removed the outliers and therefore it guarantees a balanced features scale, although different data standardizing techniques like the </a:t>
            </a:r>
            <a:r>
              <a:rPr lang="en-IN" dirty="0" err="1"/>
              <a:t>MinMaxScaler</a:t>
            </a:r>
            <a:r>
              <a:rPr lang="en-IN" dirty="0"/>
              <a:t>, </a:t>
            </a:r>
            <a:r>
              <a:rPr lang="en-IN" dirty="0" err="1"/>
              <a:t>MaxAbsScaler</a:t>
            </a:r>
            <a:r>
              <a:rPr lang="en-IN" dirty="0"/>
              <a:t>, </a:t>
            </a:r>
            <a:r>
              <a:rPr lang="en-IN" dirty="0" err="1"/>
              <a:t>RobustScaler</a:t>
            </a:r>
            <a:r>
              <a:rPr lang="en-IN" dirty="0"/>
              <a:t> could have been used. We have used feature selection techniques like the wrapper method RFE, </a:t>
            </a:r>
            <a:r>
              <a:rPr lang="en-IN" dirty="0" err="1"/>
              <a:t>SelectKBest</a:t>
            </a:r>
            <a:r>
              <a:rPr lang="en-IN" dirty="0"/>
              <a:t> and also selection of features with high correlation and dropping of features low on importance and correlation and we believe they were best suited for the models they were applied to, although we could have gone for statistical feature selection techniques like the filter based Pearson correlation technique, Chi-squared technique or some tree based feature selection technique like </a:t>
            </a:r>
            <a:r>
              <a:rPr lang="en-IN" dirty="0" err="1"/>
              <a:t>RandomForest</a:t>
            </a:r>
            <a:r>
              <a:rPr lang="en-IN" dirty="0"/>
              <a:t> technique. We have used the common metric of Mean Absolute Error to find the accuracy of each algorithms and to compare the performances of the algorithms, although we could have also used Mean Squared Error, Mean Bias Error, Sensitivity Values, Specificity Values or Accuracy Values. Although since the algorithms we have used for comparison don’t take much computation power we could have calculated the training speed by using Epoch and CPU speed to evaluate and compare the performances of the algorithms. We have used the default </a:t>
            </a:r>
            <a:r>
              <a:rPr lang="en-IN" dirty="0" err="1"/>
              <a:t>test_train_split</a:t>
            </a:r>
            <a:r>
              <a:rPr lang="en-IN" dirty="0"/>
              <a:t> function which by default splits the data into testing and training data, although we could have defined the split into testing and training data by passing a argument of test size in the </a:t>
            </a:r>
            <a:r>
              <a:rPr lang="en-IN" dirty="0" err="1"/>
              <a:t>test_train_split</a:t>
            </a:r>
            <a:r>
              <a:rPr lang="en-IN" dirty="0"/>
              <a:t> function.</a:t>
            </a:r>
          </a:p>
          <a:p>
            <a:endParaRPr lang="en-IN" dirty="0"/>
          </a:p>
        </p:txBody>
      </p:sp>
    </p:spTree>
    <p:extLst>
      <p:ext uri="{BB962C8B-B14F-4D97-AF65-F5344CB8AC3E}">
        <p14:creationId xmlns:p14="http://schemas.microsoft.com/office/powerpoint/2010/main" val="210657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327546"/>
            <a:ext cx="7505700" cy="655093"/>
          </a:xfrm>
        </p:spPr>
        <p:txBody>
          <a:bodyPr/>
          <a:lstStyle/>
          <a:p>
            <a:r>
              <a:rPr lang="en-IN" altLang="en-US" dirty="0">
                <a:solidFill>
                  <a:schemeClr val="tx2">
                    <a:lumMod val="25000"/>
                  </a:schemeClr>
                </a:solidFill>
              </a:rPr>
              <a:t>Contents</a:t>
            </a:r>
          </a:p>
        </p:txBody>
      </p:sp>
      <p:sp>
        <p:nvSpPr>
          <p:cNvPr id="3" name="Text Placeholder 2"/>
          <p:cNvSpPr>
            <a:spLocks noGrp="1"/>
          </p:cNvSpPr>
          <p:nvPr>
            <p:ph type="body" idx="1"/>
          </p:nvPr>
        </p:nvSpPr>
        <p:spPr>
          <a:xfrm>
            <a:off x="819149" y="996286"/>
            <a:ext cx="7587871" cy="3575713"/>
          </a:xfrm>
        </p:spPr>
        <p:txBody>
          <a:bodyPr/>
          <a:lstStyle/>
          <a:p>
            <a:r>
              <a:rPr lang="en-IN" altLang="en-US" sz="1600" dirty="0">
                <a:solidFill>
                  <a:schemeClr val="accent3">
                    <a:lumMod val="75000"/>
                  </a:schemeClr>
                </a:solidFill>
              </a:rPr>
              <a:t>Introduction</a:t>
            </a:r>
          </a:p>
          <a:p>
            <a:r>
              <a:rPr lang="en-IN" altLang="en-US" sz="1600" dirty="0">
                <a:solidFill>
                  <a:schemeClr val="accent3">
                    <a:lumMod val="75000"/>
                  </a:schemeClr>
                </a:solidFill>
              </a:rPr>
              <a:t>Motivation</a:t>
            </a:r>
          </a:p>
          <a:p>
            <a:r>
              <a:rPr lang="en-IN" altLang="en-US" sz="1600" dirty="0">
                <a:solidFill>
                  <a:schemeClr val="accent3">
                    <a:lumMod val="75000"/>
                  </a:schemeClr>
                </a:solidFill>
              </a:rPr>
              <a:t>Problem Statement</a:t>
            </a:r>
          </a:p>
          <a:p>
            <a:r>
              <a:rPr lang="en-IN" altLang="en-US" sz="1600" dirty="0">
                <a:solidFill>
                  <a:schemeClr val="accent3">
                    <a:lumMod val="75000"/>
                  </a:schemeClr>
                </a:solidFill>
              </a:rPr>
              <a:t>Literature Review</a:t>
            </a:r>
          </a:p>
          <a:p>
            <a:r>
              <a:rPr lang="en-IN" altLang="en-US" sz="1600">
                <a:solidFill>
                  <a:schemeClr val="accent3">
                    <a:lumMod val="75000"/>
                  </a:schemeClr>
                </a:solidFill>
              </a:rPr>
              <a:t>Gaps Identified *****</a:t>
            </a:r>
            <a:endParaRPr lang="en-IN" altLang="en-US" sz="1600" dirty="0">
              <a:solidFill>
                <a:schemeClr val="accent3">
                  <a:lumMod val="75000"/>
                </a:schemeClr>
              </a:solidFill>
            </a:endParaRPr>
          </a:p>
          <a:p>
            <a:r>
              <a:rPr lang="en-IN" altLang="en-US" sz="1600" dirty="0">
                <a:solidFill>
                  <a:schemeClr val="accent3">
                    <a:lumMod val="75000"/>
                  </a:schemeClr>
                </a:solidFill>
              </a:rPr>
              <a:t>Proposed Methodology</a:t>
            </a:r>
          </a:p>
          <a:p>
            <a:r>
              <a:rPr lang="en-IN" altLang="en-US" sz="1600" dirty="0">
                <a:solidFill>
                  <a:schemeClr val="accent3">
                    <a:lumMod val="75000"/>
                  </a:schemeClr>
                </a:solidFill>
              </a:rPr>
              <a:t>Constraints , Alternatives , Trade offs</a:t>
            </a:r>
          </a:p>
          <a:p>
            <a:r>
              <a:rPr lang="en-IN" altLang="en-US" sz="1600" dirty="0">
                <a:solidFill>
                  <a:schemeClr val="accent3">
                    <a:lumMod val="75000"/>
                  </a:schemeClr>
                </a:solidFill>
              </a:rPr>
              <a:t>Experimental Results</a:t>
            </a:r>
          </a:p>
          <a:p>
            <a:r>
              <a:rPr lang="en-IN" altLang="en-US" sz="1600" dirty="0">
                <a:solidFill>
                  <a:schemeClr val="accent3">
                    <a:lumMod val="75000"/>
                  </a:schemeClr>
                </a:solidFill>
              </a:rPr>
              <a:t>Conclusion</a:t>
            </a:r>
          </a:p>
          <a:p>
            <a:r>
              <a:rPr lang="en-IN" altLang="en-US" sz="1600" dirty="0">
                <a:solidFill>
                  <a:schemeClr val="accent3">
                    <a:lumMod val="75000"/>
                  </a:schemeClr>
                </a:solidFill>
              </a:rPr>
              <a:t>Future Work </a:t>
            </a:r>
          </a:p>
          <a:p>
            <a:r>
              <a:rPr lang="en-IN" altLang="en-US" sz="1600" dirty="0">
                <a:solidFill>
                  <a:schemeClr val="accent3">
                    <a:lumMod val="75000"/>
                  </a:schemeClr>
                </a:solidFill>
              </a:rPr>
              <a:t>List of Publication</a:t>
            </a:r>
          </a:p>
          <a:p>
            <a:r>
              <a:rPr lang="en-IN" altLang="en-US" sz="1600" dirty="0">
                <a:solidFill>
                  <a:schemeClr val="accent3">
                    <a:lumMod val="75000"/>
                  </a:schemeClr>
                </a:solidFill>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2F41-743E-4946-8DAC-C6DF46BFD40D}"/>
              </a:ext>
            </a:extLst>
          </p:cNvPr>
          <p:cNvSpPr>
            <a:spLocks noGrp="1"/>
          </p:cNvSpPr>
          <p:nvPr>
            <p:ph type="title"/>
          </p:nvPr>
        </p:nvSpPr>
        <p:spPr>
          <a:xfrm>
            <a:off x="292876" y="227475"/>
            <a:ext cx="7505700" cy="477300"/>
          </a:xfrm>
        </p:spPr>
        <p:txBody>
          <a:bodyPr/>
          <a:lstStyle/>
          <a:p>
            <a:r>
              <a:rPr lang="en-IN" dirty="0">
                <a:solidFill>
                  <a:schemeClr val="bg2"/>
                </a:solidFill>
              </a:rPr>
              <a:t>Trade Offs</a:t>
            </a:r>
            <a:br>
              <a:rPr lang="en-IN" dirty="0"/>
            </a:br>
            <a:endParaRPr lang="en-IN" dirty="0"/>
          </a:p>
        </p:txBody>
      </p:sp>
      <p:sp>
        <p:nvSpPr>
          <p:cNvPr id="3" name="Text Placeholder 2">
            <a:extLst>
              <a:ext uri="{FF2B5EF4-FFF2-40B4-BE49-F238E27FC236}">
                <a16:creationId xmlns:a16="http://schemas.microsoft.com/office/drawing/2014/main" id="{76E12EE9-9046-47B0-9742-230AA2F638CA}"/>
              </a:ext>
            </a:extLst>
          </p:cNvPr>
          <p:cNvSpPr>
            <a:spLocks noGrp="1"/>
          </p:cNvSpPr>
          <p:nvPr>
            <p:ph type="body" idx="1"/>
          </p:nvPr>
        </p:nvSpPr>
        <p:spPr>
          <a:xfrm>
            <a:off x="261560" y="1027506"/>
            <a:ext cx="8620879" cy="4115994"/>
          </a:xfrm>
        </p:spPr>
        <p:txBody>
          <a:bodyPr/>
          <a:lstStyle/>
          <a:p>
            <a:r>
              <a:rPr lang="en-IN" dirty="0"/>
              <a:t>Although metric for testing the accuracy and comparing the performances of the algorithms was Mean Absolute Error but in the case of ARIMA Model we have overpassed it. The ARIMA model was found to have the lowest Mean Absolute Error which would mean that it should be the best performing model or algorithm but we chose to oversee it due it being unable to predict far into the future decades and which would give faulty predictions or forecast. The ARIMA model could give optimal results up until 260 weeks and attained minimum Mean Absolute Error during that phase. Therefore, owing to this trade-off between the accuracy (Mean Absolute Error, Median Absolute Error, Root Mean </a:t>
            </a:r>
            <a:r>
              <a:rPr lang="en-IN" dirty="0" err="1"/>
              <a:t>Sqaure</a:t>
            </a:r>
            <a:r>
              <a:rPr lang="en-IN" dirty="0"/>
              <a:t> Error) and time into which it can predict optimally, given it is a time series model, the ARIMA model was not the best performing algorithm.</a:t>
            </a:r>
          </a:p>
          <a:p>
            <a:r>
              <a:rPr lang="en-IN" dirty="0"/>
              <a:t>In the case of </a:t>
            </a:r>
            <a:r>
              <a:rPr lang="en-IN" dirty="0" err="1"/>
              <a:t>XGBoost</a:t>
            </a:r>
            <a:r>
              <a:rPr lang="en-IN" dirty="0"/>
              <a:t> Model we also had to delve deep to have drawn conclusions from the low Mean Absolute Error. The tuned  </a:t>
            </a:r>
            <a:r>
              <a:rPr lang="en-IN" dirty="0" err="1"/>
              <a:t>XGBoost</a:t>
            </a:r>
            <a:r>
              <a:rPr lang="en-IN" dirty="0"/>
              <a:t> model was found to have shown significant improvement over the general </a:t>
            </a:r>
            <a:r>
              <a:rPr lang="en-IN" dirty="0" err="1"/>
              <a:t>XGBoost</a:t>
            </a:r>
            <a:r>
              <a:rPr lang="en-IN" dirty="0"/>
              <a:t> model and had achieved a low Mean Absolute Error but upon looking at the cross-validation scores (which is inbuilt with </a:t>
            </a:r>
            <a:r>
              <a:rPr lang="en-IN" dirty="0" err="1"/>
              <a:t>XGBoost</a:t>
            </a:r>
            <a:r>
              <a:rPr lang="en-IN" dirty="0"/>
              <a:t> model), revealed a very huge variance and pointed that the accuracy attained in the tuned </a:t>
            </a:r>
            <a:r>
              <a:rPr lang="en-IN" dirty="0" err="1"/>
              <a:t>XGBoost</a:t>
            </a:r>
            <a:r>
              <a:rPr lang="en-IN" dirty="0"/>
              <a:t> model could be a result of the overfitting. Therefore, owing to this trade-off between the accuracy (Mean Absolute Error, Median Absolute Error and Root Mean Square Error) and the variance (Time based cross validation scores), the </a:t>
            </a:r>
            <a:r>
              <a:rPr lang="en-IN" dirty="0" err="1"/>
              <a:t>XGBoost</a:t>
            </a:r>
            <a:r>
              <a:rPr lang="en-IN" dirty="0"/>
              <a:t> model was not the best performing model. </a:t>
            </a:r>
          </a:p>
          <a:p>
            <a:endParaRPr lang="en-IN" dirty="0"/>
          </a:p>
        </p:txBody>
      </p:sp>
    </p:spTree>
    <p:extLst>
      <p:ext uri="{BB962C8B-B14F-4D97-AF65-F5344CB8AC3E}">
        <p14:creationId xmlns:p14="http://schemas.microsoft.com/office/powerpoint/2010/main" val="3436957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1161-0448-4D03-83E0-63DA986A8CB6}"/>
              </a:ext>
            </a:extLst>
          </p:cNvPr>
          <p:cNvSpPr>
            <a:spLocks noGrp="1"/>
          </p:cNvSpPr>
          <p:nvPr>
            <p:ph type="title"/>
          </p:nvPr>
        </p:nvSpPr>
        <p:spPr>
          <a:xfrm>
            <a:off x="240250" y="279856"/>
            <a:ext cx="7505700" cy="516132"/>
          </a:xfrm>
        </p:spPr>
        <p:txBody>
          <a:bodyPr/>
          <a:lstStyle/>
          <a:p>
            <a:r>
              <a:rPr lang="en-IN" dirty="0">
                <a:solidFill>
                  <a:schemeClr val="bg2"/>
                </a:solidFill>
              </a:rPr>
              <a:t>RESULTS AND DISCUSSION</a:t>
            </a:r>
          </a:p>
        </p:txBody>
      </p:sp>
      <p:sp>
        <p:nvSpPr>
          <p:cNvPr id="3" name="Text Placeholder 2">
            <a:extLst>
              <a:ext uri="{FF2B5EF4-FFF2-40B4-BE49-F238E27FC236}">
                <a16:creationId xmlns:a16="http://schemas.microsoft.com/office/drawing/2014/main" id="{F2FA9B31-0C68-49F3-859D-40D1C5C46A8B}"/>
              </a:ext>
            </a:extLst>
          </p:cNvPr>
          <p:cNvSpPr>
            <a:spLocks noGrp="1"/>
          </p:cNvSpPr>
          <p:nvPr>
            <p:ph type="body" idx="1"/>
          </p:nvPr>
        </p:nvSpPr>
        <p:spPr>
          <a:xfrm>
            <a:off x="240250" y="795988"/>
            <a:ext cx="8663500" cy="4067656"/>
          </a:xfrm>
        </p:spPr>
        <p:txBody>
          <a:bodyPr/>
          <a:lstStyle/>
          <a:p>
            <a:pPr marL="146050" indent="0">
              <a:buNone/>
            </a:pPr>
            <a:r>
              <a:rPr lang="en-IN" dirty="0"/>
              <a:t>Some general discussions:</a:t>
            </a:r>
          </a:p>
          <a:p>
            <a:pPr marL="146050" indent="0">
              <a:buNone/>
            </a:pPr>
            <a:r>
              <a:rPr lang="en-IN" dirty="0"/>
              <a:t>To create the month data from week-start date provided results. The results have been best obtained by using different models for both the cities. It also gives a better insight into the statistics of the cities. Hyper-parameter tuning proved very helpful in tuning and upgrading the performance of the models.</a:t>
            </a:r>
          </a:p>
          <a:p>
            <a:r>
              <a:rPr lang="en-IN" b="1" dirty="0"/>
              <a:t>Module – Exploratory Data Analysis</a:t>
            </a:r>
            <a:endParaRPr lang="en-IN" dirty="0"/>
          </a:p>
          <a:p>
            <a:pPr marL="146050" indent="0">
              <a:buNone/>
            </a:pPr>
            <a:endParaRPr lang="en-IN" dirty="0"/>
          </a:p>
          <a:p>
            <a:pPr marL="146050" indent="0">
              <a:buNone/>
            </a:pPr>
            <a:r>
              <a:rPr lang="en-IN" dirty="0"/>
              <a:t>	Features shape - (1456, 21)</a:t>
            </a:r>
          </a:p>
          <a:p>
            <a:pPr marL="146050" indent="0">
              <a:buNone/>
            </a:pPr>
            <a:r>
              <a:rPr lang="en-IN" dirty="0"/>
              <a:t>	Labels shape – (1456,4)</a:t>
            </a:r>
          </a:p>
          <a:p>
            <a:pPr marL="146050" indent="0">
              <a:buNone/>
            </a:pPr>
            <a:endParaRPr lang="en-IN" dirty="0"/>
          </a:p>
          <a:p>
            <a:pPr marL="146050" indent="0">
              <a:buNone/>
            </a:pPr>
            <a:endParaRPr lang="en-IN" dirty="0"/>
          </a:p>
          <a:p>
            <a:endParaRPr lang="en-IN" dirty="0"/>
          </a:p>
          <a:p>
            <a:endParaRPr lang="en-IN" dirty="0"/>
          </a:p>
          <a:p>
            <a:endParaRPr lang="en-IN" dirty="0"/>
          </a:p>
          <a:p>
            <a:endParaRPr lang="en-IN" dirty="0"/>
          </a:p>
        </p:txBody>
      </p:sp>
      <p:graphicFrame>
        <p:nvGraphicFramePr>
          <p:cNvPr id="4" name="Table 3">
            <a:extLst>
              <a:ext uri="{FF2B5EF4-FFF2-40B4-BE49-F238E27FC236}">
                <a16:creationId xmlns:a16="http://schemas.microsoft.com/office/drawing/2014/main" id="{B1CA1C2F-6F93-473A-A65A-877486898583}"/>
              </a:ext>
            </a:extLst>
          </p:cNvPr>
          <p:cNvGraphicFramePr>
            <a:graphicFrameLocks noGrp="1"/>
          </p:cNvGraphicFramePr>
          <p:nvPr>
            <p:extLst>
              <p:ext uri="{D42A27DB-BD31-4B8C-83A1-F6EECF244321}">
                <p14:modId xmlns:p14="http://schemas.microsoft.com/office/powerpoint/2010/main" val="3817257114"/>
              </p:ext>
            </p:extLst>
          </p:nvPr>
        </p:nvGraphicFramePr>
        <p:xfrm>
          <a:off x="564775" y="2842562"/>
          <a:ext cx="5725160" cy="673419"/>
        </p:xfrm>
        <a:graphic>
          <a:graphicData uri="http://schemas.openxmlformats.org/drawingml/2006/table">
            <a:tbl>
              <a:tblPr firstRow="1" firstCol="1" bandRow="1">
                <a:tableStyleId>{5C22544A-7EE6-4342-B048-85BDC9FD1C3A}</a:tableStyleId>
              </a:tblPr>
              <a:tblGrid>
                <a:gridCol w="1908175">
                  <a:extLst>
                    <a:ext uri="{9D8B030D-6E8A-4147-A177-3AD203B41FA5}">
                      <a16:colId xmlns:a16="http://schemas.microsoft.com/office/drawing/2014/main" val="332505913"/>
                    </a:ext>
                  </a:extLst>
                </a:gridCol>
                <a:gridCol w="1908175">
                  <a:extLst>
                    <a:ext uri="{9D8B030D-6E8A-4147-A177-3AD203B41FA5}">
                      <a16:colId xmlns:a16="http://schemas.microsoft.com/office/drawing/2014/main" val="2200571356"/>
                    </a:ext>
                  </a:extLst>
                </a:gridCol>
                <a:gridCol w="1908810">
                  <a:extLst>
                    <a:ext uri="{9D8B030D-6E8A-4147-A177-3AD203B41FA5}">
                      <a16:colId xmlns:a16="http://schemas.microsoft.com/office/drawing/2014/main" val="3947653508"/>
                    </a:ext>
                  </a:extLst>
                </a:gridCol>
              </a:tblGrid>
              <a:tr h="0">
                <a:tc>
                  <a:txBody>
                    <a:bodyPr/>
                    <a:lstStyle/>
                    <a:p>
                      <a:pPr>
                        <a:lnSpc>
                          <a:spcPct val="115000"/>
                        </a:lnSpc>
                        <a:spcAft>
                          <a:spcPts val="0"/>
                        </a:spcAft>
                      </a:pPr>
                      <a:r>
                        <a:rPr lang="en-IN" dirty="0"/>
                        <a:t> </a:t>
                      </a:r>
                    </a:p>
                  </a:txBody>
                  <a:tcPr marL="0" marR="0" marT="0" marB="0">
                    <a:solidFill>
                      <a:schemeClr val="bg2"/>
                    </a:solidFill>
                  </a:tcPr>
                </a:tc>
                <a:tc>
                  <a:txBody>
                    <a:bodyPr/>
                    <a:lstStyle/>
                    <a:p>
                      <a:pPr>
                        <a:lnSpc>
                          <a:spcPct val="115000"/>
                        </a:lnSpc>
                        <a:spcAft>
                          <a:spcPts val="0"/>
                        </a:spcAft>
                      </a:pPr>
                      <a:r>
                        <a:rPr lang="en-IN" sz="1200" dirty="0">
                          <a:effectLst/>
                        </a:rPr>
                        <a:t>SJ City</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chemeClr val="bg2"/>
                    </a:solidFill>
                  </a:tcPr>
                </a:tc>
                <a:tc>
                  <a:txBody>
                    <a:bodyPr/>
                    <a:lstStyle/>
                    <a:p>
                      <a:pPr>
                        <a:lnSpc>
                          <a:spcPct val="115000"/>
                        </a:lnSpc>
                        <a:spcAft>
                          <a:spcPts val="0"/>
                        </a:spcAft>
                      </a:pPr>
                      <a:r>
                        <a:rPr lang="en-IN" sz="1200">
                          <a:effectLst/>
                        </a:rPr>
                        <a:t>Iq City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chemeClr val="bg2"/>
                    </a:solidFill>
                  </a:tcPr>
                </a:tc>
                <a:extLst>
                  <a:ext uri="{0D108BD9-81ED-4DB2-BD59-A6C34878D82A}">
                    <a16:rowId xmlns:a16="http://schemas.microsoft.com/office/drawing/2014/main" val="3931003426"/>
                  </a:ext>
                </a:extLst>
              </a:tr>
              <a:tr h="0">
                <a:tc>
                  <a:txBody>
                    <a:bodyPr/>
                    <a:lstStyle/>
                    <a:p>
                      <a:pPr>
                        <a:lnSpc>
                          <a:spcPct val="115000"/>
                        </a:lnSpc>
                        <a:spcAft>
                          <a:spcPts val="0"/>
                        </a:spcAft>
                      </a:pPr>
                      <a:r>
                        <a:rPr lang="en-IN" dirty="0"/>
                        <a:t>Mean</a:t>
                      </a:r>
                    </a:p>
                  </a:txBody>
                  <a:tcPr marL="0" marR="0" marT="0" marB="0">
                    <a:solidFill>
                      <a:schemeClr val="bg2"/>
                    </a:solidFill>
                  </a:tcPr>
                </a:tc>
                <a:tc>
                  <a:txBody>
                    <a:bodyPr/>
                    <a:lstStyle/>
                    <a:p>
                      <a:pPr>
                        <a:lnSpc>
                          <a:spcPct val="115000"/>
                        </a:lnSpc>
                        <a:spcAft>
                          <a:spcPts val="0"/>
                        </a:spcAft>
                      </a:pPr>
                      <a:r>
                        <a:rPr lang="en-IN" sz="1200">
                          <a:effectLst/>
                        </a:rPr>
                        <a:t>34.18055555555556</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chemeClr val="bg2"/>
                    </a:solidFill>
                  </a:tcPr>
                </a:tc>
                <a:tc>
                  <a:txBody>
                    <a:bodyPr/>
                    <a:lstStyle/>
                    <a:p>
                      <a:pPr>
                        <a:lnSpc>
                          <a:spcPct val="115000"/>
                        </a:lnSpc>
                        <a:spcAft>
                          <a:spcPts val="0"/>
                        </a:spcAft>
                      </a:pPr>
                      <a:r>
                        <a:rPr lang="en-IN" sz="1200">
                          <a:effectLst/>
                        </a:rPr>
                        <a:t>7.565384615384615</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chemeClr val="bg2"/>
                    </a:solidFill>
                  </a:tcPr>
                </a:tc>
                <a:extLst>
                  <a:ext uri="{0D108BD9-81ED-4DB2-BD59-A6C34878D82A}">
                    <a16:rowId xmlns:a16="http://schemas.microsoft.com/office/drawing/2014/main" val="3102404035"/>
                  </a:ext>
                </a:extLst>
              </a:tr>
              <a:tr h="0">
                <a:tc>
                  <a:txBody>
                    <a:bodyPr/>
                    <a:lstStyle/>
                    <a:p>
                      <a:pPr>
                        <a:lnSpc>
                          <a:spcPct val="115000"/>
                        </a:lnSpc>
                        <a:spcAft>
                          <a:spcPts val="0"/>
                        </a:spcAft>
                      </a:pPr>
                      <a:r>
                        <a:rPr lang="en-IN" dirty="0"/>
                        <a:t>Variance</a:t>
                      </a:r>
                    </a:p>
                  </a:txBody>
                  <a:tcPr marL="0" marR="0" marT="0" marB="0">
                    <a:solidFill>
                      <a:schemeClr val="bg2"/>
                    </a:solidFill>
                  </a:tcPr>
                </a:tc>
                <a:tc>
                  <a:txBody>
                    <a:bodyPr/>
                    <a:lstStyle/>
                    <a:p>
                      <a:pPr>
                        <a:lnSpc>
                          <a:spcPct val="115000"/>
                        </a:lnSpc>
                        <a:spcAft>
                          <a:spcPts val="0"/>
                        </a:spcAft>
                      </a:pPr>
                      <a:r>
                        <a:rPr lang="en-IN" sz="1200" dirty="0">
                          <a:effectLst/>
                        </a:rPr>
                        <a:t>2640.045439691045</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chemeClr val="bg2"/>
                    </a:solidFill>
                  </a:tcPr>
                </a:tc>
                <a:tc>
                  <a:txBody>
                    <a:bodyPr/>
                    <a:lstStyle/>
                    <a:p>
                      <a:pPr>
                        <a:lnSpc>
                          <a:spcPct val="115000"/>
                        </a:lnSpc>
                        <a:spcAft>
                          <a:spcPts val="0"/>
                        </a:spcAft>
                      </a:pPr>
                      <a:r>
                        <a:rPr lang="en-IN" sz="1200" dirty="0">
                          <a:effectLst/>
                        </a:rPr>
                        <a:t>115.8955239365642</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chemeClr val="bg2"/>
                    </a:solidFill>
                  </a:tcPr>
                </a:tc>
                <a:extLst>
                  <a:ext uri="{0D108BD9-81ED-4DB2-BD59-A6C34878D82A}">
                    <a16:rowId xmlns:a16="http://schemas.microsoft.com/office/drawing/2014/main" val="1150540742"/>
                  </a:ext>
                </a:extLst>
              </a:tr>
            </a:tbl>
          </a:graphicData>
        </a:graphic>
      </p:graphicFrame>
    </p:spTree>
    <p:extLst>
      <p:ext uri="{BB962C8B-B14F-4D97-AF65-F5344CB8AC3E}">
        <p14:creationId xmlns:p14="http://schemas.microsoft.com/office/powerpoint/2010/main" val="6536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E4042719-E3CF-402A-B16E-251AFAD3B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05" y="1411239"/>
            <a:ext cx="3335255" cy="240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F7DF9D86-E4F1-439D-9B0D-B5EF04BF454C}"/>
              </a:ext>
            </a:extLst>
          </p:cNvPr>
          <p:cNvGraphicFramePr>
            <a:graphicFrameLocks noGrp="1"/>
          </p:cNvGraphicFramePr>
          <p:nvPr>
            <p:extLst>
              <p:ext uri="{D42A27DB-BD31-4B8C-83A1-F6EECF244321}">
                <p14:modId xmlns:p14="http://schemas.microsoft.com/office/powerpoint/2010/main" val="1255943403"/>
              </p:ext>
            </p:extLst>
          </p:nvPr>
        </p:nvGraphicFramePr>
        <p:xfrm>
          <a:off x="4848296" y="1598554"/>
          <a:ext cx="3335255" cy="2032731"/>
        </p:xfrm>
        <a:graphic>
          <a:graphicData uri="http://schemas.openxmlformats.org/drawingml/2006/table">
            <a:tbl>
              <a:tblPr firstRow="1" firstCol="1" bandRow="1">
                <a:tableStyleId>{5C22544A-7EE6-4342-B048-85BDC9FD1C3A}</a:tableStyleId>
              </a:tblPr>
              <a:tblGrid>
                <a:gridCol w="752597">
                  <a:extLst>
                    <a:ext uri="{9D8B030D-6E8A-4147-A177-3AD203B41FA5}">
                      <a16:colId xmlns:a16="http://schemas.microsoft.com/office/drawing/2014/main" val="4145301075"/>
                    </a:ext>
                  </a:extLst>
                </a:gridCol>
                <a:gridCol w="912323">
                  <a:extLst>
                    <a:ext uri="{9D8B030D-6E8A-4147-A177-3AD203B41FA5}">
                      <a16:colId xmlns:a16="http://schemas.microsoft.com/office/drawing/2014/main" val="945130678"/>
                    </a:ext>
                  </a:extLst>
                </a:gridCol>
                <a:gridCol w="912323">
                  <a:extLst>
                    <a:ext uri="{9D8B030D-6E8A-4147-A177-3AD203B41FA5}">
                      <a16:colId xmlns:a16="http://schemas.microsoft.com/office/drawing/2014/main" val="3445814066"/>
                    </a:ext>
                  </a:extLst>
                </a:gridCol>
                <a:gridCol w="758012">
                  <a:extLst>
                    <a:ext uri="{9D8B030D-6E8A-4147-A177-3AD203B41FA5}">
                      <a16:colId xmlns:a16="http://schemas.microsoft.com/office/drawing/2014/main" val="4118255378"/>
                    </a:ext>
                  </a:extLst>
                </a:gridCol>
              </a:tblGrid>
              <a:tr h="806078">
                <a:tc>
                  <a:txBody>
                    <a:bodyPr/>
                    <a:lstStyle/>
                    <a:p>
                      <a:pPr algn="just">
                        <a:spcAft>
                          <a:spcPts val="0"/>
                        </a:spcAft>
                      </a:pPr>
                      <a:r>
                        <a:rPr lang="en-US" sz="1100">
                          <a:effectLst/>
                        </a:rPr>
                        <a:t> </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dirty="0">
                          <a:effectLst/>
                        </a:rPr>
                        <a:t>Mean Absolute Error</a:t>
                      </a:r>
                      <a:endParaRPr lang="en-IN" sz="1000" dirty="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Median</a:t>
                      </a:r>
                      <a:endParaRPr lang="en-IN" sz="1000">
                        <a:effectLst/>
                      </a:endParaRPr>
                    </a:p>
                    <a:p>
                      <a:pPr algn="just">
                        <a:spcAft>
                          <a:spcPts val="0"/>
                        </a:spcAft>
                      </a:pPr>
                      <a:r>
                        <a:rPr lang="en-US" sz="1100">
                          <a:effectLst/>
                        </a:rPr>
                        <a:t>Absolute</a:t>
                      </a:r>
                      <a:endParaRPr lang="en-IN" sz="1000">
                        <a:effectLst/>
                      </a:endParaRPr>
                    </a:p>
                    <a:p>
                      <a:pPr algn="just">
                        <a:spcAft>
                          <a:spcPts val="0"/>
                        </a:spcAft>
                      </a:pPr>
                      <a:r>
                        <a:rPr lang="en-US" sz="1100">
                          <a:effectLst/>
                        </a:rPr>
                        <a:t>Error </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Root Mean Square Error</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extLst>
                  <a:ext uri="{0D108BD9-81ED-4DB2-BD59-A6C34878D82A}">
                    <a16:rowId xmlns:a16="http://schemas.microsoft.com/office/drawing/2014/main" val="2193378844"/>
                  </a:ext>
                </a:extLst>
              </a:tr>
              <a:tr h="439343">
                <a:tc>
                  <a:txBody>
                    <a:bodyPr/>
                    <a:lstStyle/>
                    <a:p>
                      <a:pPr algn="just">
                        <a:spcAft>
                          <a:spcPts val="0"/>
                        </a:spcAft>
                      </a:pPr>
                      <a:r>
                        <a:rPr lang="en-US" sz="1100" dirty="0">
                          <a:effectLst/>
                        </a:rPr>
                        <a:t>Tuned XBR</a:t>
                      </a:r>
                      <a:endParaRPr lang="en-IN" sz="1000" dirty="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19.071</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28.872</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12.0</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extLst>
                  <a:ext uri="{0D108BD9-81ED-4DB2-BD59-A6C34878D82A}">
                    <a16:rowId xmlns:a16="http://schemas.microsoft.com/office/drawing/2014/main" val="564622155"/>
                  </a:ext>
                </a:extLst>
              </a:tr>
              <a:tr h="201520">
                <a:tc>
                  <a:txBody>
                    <a:bodyPr/>
                    <a:lstStyle/>
                    <a:p>
                      <a:pPr algn="just">
                        <a:spcAft>
                          <a:spcPts val="0"/>
                        </a:spcAft>
                      </a:pPr>
                      <a:r>
                        <a:rPr lang="en-US" sz="1100">
                          <a:effectLst/>
                        </a:rPr>
                        <a:t>NBR</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18.452</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38.942</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8.0</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extLst>
                  <a:ext uri="{0D108BD9-81ED-4DB2-BD59-A6C34878D82A}">
                    <a16:rowId xmlns:a16="http://schemas.microsoft.com/office/drawing/2014/main" val="1951224402"/>
                  </a:ext>
                </a:extLst>
              </a:tr>
              <a:tr h="292895">
                <a:tc>
                  <a:txBody>
                    <a:bodyPr/>
                    <a:lstStyle/>
                    <a:p>
                      <a:pPr algn="just">
                        <a:spcAft>
                          <a:spcPts val="0"/>
                        </a:spcAft>
                      </a:pPr>
                      <a:r>
                        <a:rPr lang="en-US" sz="1100">
                          <a:effectLst/>
                        </a:rPr>
                        <a:t>DTR</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21.194</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41.646</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13.566</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extLst>
                  <a:ext uri="{0D108BD9-81ED-4DB2-BD59-A6C34878D82A}">
                    <a16:rowId xmlns:a16="http://schemas.microsoft.com/office/drawing/2014/main" val="1111838196"/>
                  </a:ext>
                </a:extLst>
              </a:tr>
              <a:tr h="292895">
                <a:tc>
                  <a:txBody>
                    <a:bodyPr/>
                    <a:lstStyle/>
                    <a:p>
                      <a:pPr algn="just">
                        <a:spcAft>
                          <a:spcPts val="0"/>
                        </a:spcAft>
                      </a:pPr>
                      <a:r>
                        <a:rPr lang="en-US" sz="1100">
                          <a:effectLst/>
                        </a:rPr>
                        <a:t>ARIMA</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4.272</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a:effectLst/>
                        </a:rPr>
                        <a:t>2.3477</a:t>
                      </a:r>
                      <a:endParaRPr lang="en-IN" sz="1000">
                        <a:effectLst/>
                        <a:latin typeface="Times New Roman" panose="02020603050405020304" pitchFamily="18" charset="0"/>
                        <a:ea typeface="SimSun" panose="02010600030101010101" pitchFamily="2" charset="-122"/>
                      </a:endParaRPr>
                    </a:p>
                  </a:txBody>
                  <a:tcPr marL="68580" marR="68580" marT="0" marB="0">
                    <a:solidFill>
                      <a:schemeClr val="bg2"/>
                    </a:solidFill>
                  </a:tcPr>
                </a:tc>
                <a:tc>
                  <a:txBody>
                    <a:bodyPr/>
                    <a:lstStyle/>
                    <a:p>
                      <a:pPr algn="just">
                        <a:spcAft>
                          <a:spcPts val="0"/>
                        </a:spcAft>
                      </a:pPr>
                      <a:r>
                        <a:rPr lang="en-US" sz="1100" dirty="0">
                          <a:effectLst/>
                        </a:rPr>
                        <a:t>8.184</a:t>
                      </a:r>
                      <a:endParaRPr lang="en-IN" sz="1000" dirty="0">
                        <a:effectLst/>
                        <a:latin typeface="Times New Roman" panose="02020603050405020304" pitchFamily="18" charset="0"/>
                        <a:ea typeface="SimSun" panose="02010600030101010101" pitchFamily="2" charset="-122"/>
                      </a:endParaRPr>
                    </a:p>
                  </a:txBody>
                  <a:tcPr marL="68580" marR="68580" marT="0" marB="0">
                    <a:solidFill>
                      <a:schemeClr val="bg2"/>
                    </a:solidFill>
                  </a:tcPr>
                </a:tc>
                <a:extLst>
                  <a:ext uri="{0D108BD9-81ED-4DB2-BD59-A6C34878D82A}">
                    <a16:rowId xmlns:a16="http://schemas.microsoft.com/office/drawing/2014/main" val="2970750131"/>
                  </a:ext>
                </a:extLst>
              </a:tr>
            </a:tbl>
          </a:graphicData>
        </a:graphic>
      </p:graphicFrame>
    </p:spTree>
    <p:extLst>
      <p:ext uri="{BB962C8B-B14F-4D97-AF65-F5344CB8AC3E}">
        <p14:creationId xmlns:p14="http://schemas.microsoft.com/office/powerpoint/2010/main" val="3821726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532B99-DC36-46CD-A3B3-61C7BA8DE100}"/>
              </a:ext>
            </a:extLst>
          </p:cNvPr>
          <p:cNvSpPr>
            <a:spLocks noGrp="1"/>
          </p:cNvSpPr>
          <p:nvPr>
            <p:ph type="body" idx="1"/>
          </p:nvPr>
        </p:nvSpPr>
        <p:spPr>
          <a:xfrm>
            <a:off x="365239" y="379012"/>
            <a:ext cx="8423525" cy="3219381"/>
          </a:xfrm>
        </p:spPr>
        <p:txBody>
          <a:bodyPr/>
          <a:lstStyle/>
          <a:p>
            <a:r>
              <a:rPr lang="en-US" dirty="0"/>
              <a:t>From the above given statistics, we obtain a very low Mean Absolute Error and Median Absolute Error scores for the ARIMA model but unable to predict far into the future decades and which would give faulty predictions or forecast. Therefore, owing to this trade-off between the accuracy (Mean Absolute Error, Median Absolute Error) and time into which it can predict optimally, given it is a time series model, the ARIMA model was not the best performing algorithm.</a:t>
            </a:r>
            <a:endParaRPr lang="en-IN" dirty="0"/>
          </a:p>
          <a:p>
            <a:pPr marL="146050" indent="0">
              <a:buNone/>
            </a:pPr>
            <a:endParaRPr lang="en-IN" dirty="0"/>
          </a:p>
          <a:p>
            <a:r>
              <a:rPr lang="en-US" dirty="0"/>
              <a:t>Therefore, taking into consideration the type of dataset and its distribution, the MAE values and the trade-offs Negative Binomial Regressor is the best performing model. This is majorly due the NBR model fitting perfectly to skewed distributions and during the exploratory data analysis we found that our labels in the dataset are a negatively skewed distribution.</a:t>
            </a:r>
            <a:endParaRPr lang="en-IN" dirty="0"/>
          </a:p>
          <a:p>
            <a:endParaRPr lang="en-IN" dirty="0"/>
          </a:p>
        </p:txBody>
      </p:sp>
    </p:spTree>
    <p:extLst>
      <p:ext uri="{BB962C8B-B14F-4D97-AF65-F5344CB8AC3E}">
        <p14:creationId xmlns:p14="http://schemas.microsoft.com/office/powerpoint/2010/main" val="18446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9C59-7452-4213-B883-D856C40A3739}"/>
              </a:ext>
            </a:extLst>
          </p:cNvPr>
          <p:cNvSpPr>
            <a:spLocks noGrp="1"/>
          </p:cNvSpPr>
          <p:nvPr>
            <p:ph type="title"/>
          </p:nvPr>
        </p:nvSpPr>
        <p:spPr>
          <a:xfrm>
            <a:off x="431023" y="621934"/>
            <a:ext cx="7505700" cy="496397"/>
          </a:xfrm>
        </p:spPr>
        <p:txBody>
          <a:bodyPr/>
          <a:lstStyle/>
          <a:p>
            <a:r>
              <a:rPr lang="en-IN" dirty="0">
                <a:solidFill>
                  <a:schemeClr val="bg2"/>
                </a:solidFill>
              </a:rPr>
              <a:t>CONCLUSION</a:t>
            </a:r>
          </a:p>
        </p:txBody>
      </p:sp>
      <p:sp>
        <p:nvSpPr>
          <p:cNvPr id="3" name="Text Placeholder 2">
            <a:extLst>
              <a:ext uri="{FF2B5EF4-FFF2-40B4-BE49-F238E27FC236}">
                <a16:creationId xmlns:a16="http://schemas.microsoft.com/office/drawing/2014/main" id="{EE9A8104-6DD7-4A8D-BEBB-138558A993CC}"/>
              </a:ext>
            </a:extLst>
          </p:cNvPr>
          <p:cNvSpPr>
            <a:spLocks noGrp="1"/>
          </p:cNvSpPr>
          <p:nvPr>
            <p:ph type="body" idx="1"/>
          </p:nvPr>
        </p:nvSpPr>
        <p:spPr>
          <a:xfrm>
            <a:off x="431023" y="1247364"/>
            <a:ext cx="7505700" cy="2448000"/>
          </a:xfrm>
        </p:spPr>
        <p:txBody>
          <a:bodyPr/>
          <a:lstStyle/>
          <a:p>
            <a:pPr marL="146050" indent="0">
              <a:buNone/>
            </a:pPr>
            <a:r>
              <a:rPr lang="en-IN" dirty="0"/>
              <a:t>We have been able to find the algorithm which predicts the dengue disease with best accuracy. We used </a:t>
            </a:r>
            <a:r>
              <a:rPr lang="en-IN" dirty="0" err="1"/>
              <a:t>XGBoost</a:t>
            </a:r>
            <a:r>
              <a:rPr lang="en-IN" dirty="0"/>
              <a:t> because now most of the times in predictive analysis, this algorithm has been used very widely. Then we used Decision tree Regressor but it was soon found that it is not suitable for the predictive analysis as its </a:t>
            </a:r>
            <a:r>
              <a:rPr lang="en-IN" dirty="0" err="1"/>
              <a:t>doesnot</a:t>
            </a:r>
            <a:r>
              <a:rPr lang="en-IN" dirty="0"/>
              <a:t> adapt itself according to time. The Negative binomial regressor was used to predict the disease and we obtained considerably good results. Finally, we used ARIMA algorithm, which we presumed to be having the best fit model but it failed to do so as it cannot predict far into the future. Although we obtained considerably low MAE, RMSE and Median Absolute Error but the AIC values were very large and it gave us a hint that the model is not that powerful and cannot be applicable for the long period series. It only predicted accurately till 250 weeks. </a:t>
            </a:r>
          </a:p>
          <a:p>
            <a:endParaRPr lang="en-IN" dirty="0"/>
          </a:p>
        </p:txBody>
      </p:sp>
    </p:spTree>
    <p:extLst>
      <p:ext uri="{BB962C8B-B14F-4D97-AF65-F5344CB8AC3E}">
        <p14:creationId xmlns:p14="http://schemas.microsoft.com/office/powerpoint/2010/main" val="3265377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7FA5-9FFC-40C7-A30F-829BFB4123CD}"/>
              </a:ext>
            </a:extLst>
          </p:cNvPr>
          <p:cNvSpPr>
            <a:spLocks noGrp="1"/>
          </p:cNvSpPr>
          <p:nvPr>
            <p:ph type="title"/>
          </p:nvPr>
        </p:nvSpPr>
        <p:spPr/>
        <p:txBody>
          <a:bodyPr/>
          <a:lstStyle/>
          <a:p>
            <a:r>
              <a:rPr lang="en-IN" dirty="0">
                <a:solidFill>
                  <a:schemeClr val="bg2"/>
                </a:solidFill>
              </a:rPr>
              <a:t>FUTURE DIRECTION</a:t>
            </a:r>
          </a:p>
        </p:txBody>
      </p:sp>
      <p:sp>
        <p:nvSpPr>
          <p:cNvPr id="3" name="Text Placeholder 2">
            <a:extLst>
              <a:ext uri="{FF2B5EF4-FFF2-40B4-BE49-F238E27FC236}">
                <a16:creationId xmlns:a16="http://schemas.microsoft.com/office/drawing/2014/main" id="{500FA2F1-C939-4636-8661-93F2749E3D3A}"/>
              </a:ext>
            </a:extLst>
          </p:cNvPr>
          <p:cNvSpPr>
            <a:spLocks noGrp="1"/>
          </p:cNvSpPr>
          <p:nvPr>
            <p:ph type="body" idx="1"/>
          </p:nvPr>
        </p:nvSpPr>
        <p:spPr>
          <a:xfrm>
            <a:off x="700738" y="1800200"/>
            <a:ext cx="7505700" cy="2448000"/>
          </a:xfrm>
        </p:spPr>
        <p:txBody>
          <a:bodyPr/>
          <a:lstStyle/>
          <a:p>
            <a:pPr marL="146050" indent="0">
              <a:buNone/>
            </a:pPr>
            <a:r>
              <a:rPr lang="en-IN" dirty="0"/>
              <a:t>We feel that the data collected is a geographical dataset </a:t>
            </a:r>
            <a:r>
              <a:rPr lang="en-IN" dirty="0" err="1"/>
              <a:t>i.e</a:t>
            </a:r>
            <a:r>
              <a:rPr lang="en-IN" dirty="0"/>
              <a:t> of the climatic conditions and Dengue cases in the cities of San Juan and Iquitos and the findings of the study may-not be geographically independent. So, we intend to test the models built on various datasets so as to prove geographical independence of the findings of the study. Also, we believe that collection of more data over longer periods of time would be beneficial. We the authors, had a lot of hope from the ARIMA model while modelling it but the model wasn’t powerful enough to forecast deeper into the future. Hence, in the future we intend to build a much more powerful ARIMA model upon collection of more data as be believe it has immense scope of very precise forecasting.</a:t>
            </a:r>
          </a:p>
          <a:p>
            <a:endParaRPr lang="en-IN" dirty="0"/>
          </a:p>
        </p:txBody>
      </p:sp>
    </p:spTree>
    <p:extLst>
      <p:ext uri="{BB962C8B-B14F-4D97-AF65-F5344CB8AC3E}">
        <p14:creationId xmlns:p14="http://schemas.microsoft.com/office/powerpoint/2010/main" val="3243458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63E2-6F91-4016-ACD5-7953D25ACA48}"/>
              </a:ext>
            </a:extLst>
          </p:cNvPr>
          <p:cNvSpPr>
            <a:spLocks noGrp="1"/>
          </p:cNvSpPr>
          <p:nvPr>
            <p:ph type="title"/>
          </p:nvPr>
        </p:nvSpPr>
        <p:spPr>
          <a:xfrm>
            <a:off x="431023" y="595620"/>
            <a:ext cx="7505700" cy="529289"/>
          </a:xfrm>
        </p:spPr>
        <p:txBody>
          <a:bodyPr/>
          <a:lstStyle/>
          <a:p>
            <a:r>
              <a:rPr lang="en-IN" dirty="0">
                <a:solidFill>
                  <a:schemeClr val="bg2"/>
                </a:solidFill>
              </a:rPr>
              <a:t>LIST OF PUBLICATIONS</a:t>
            </a:r>
          </a:p>
        </p:txBody>
      </p:sp>
      <p:sp>
        <p:nvSpPr>
          <p:cNvPr id="3" name="Text Placeholder 2">
            <a:extLst>
              <a:ext uri="{FF2B5EF4-FFF2-40B4-BE49-F238E27FC236}">
                <a16:creationId xmlns:a16="http://schemas.microsoft.com/office/drawing/2014/main" id="{6774C7F7-B191-4620-BE19-4962C816871C}"/>
              </a:ext>
            </a:extLst>
          </p:cNvPr>
          <p:cNvSpPr>
            <a:spLocks noGrp="1"/>
          </p:cNvSpPr>
          <p:nvPr>
            <p:ph type="body" idx="1"/>
          </p:nvPr>
        </p:nvSpPr>
        <p:spPr>
          <a:xfrm>
            <a:off x="549435" y="1644670"/>
            <a:ext cx="7505700" cy="2448000"/>
          </a:xfrm>
        </p:spPr>
        <p:txBody>
          <a:bodyPr/>
          <a:lstStyle/>
          <a:p>
            <a:r>
              <a:rPr lang="en-US" dirty="0" err="1"/>
              <a:t>Adweat</a:t>
            </a:r>
            <a:r>
              <a:rPr lang="en-US" dirty="0"/>
              <a:t> Mishra, </a:t>
            </a:r>
            <a:r>
              <a:rPr lang="en-US" dirty="0" err="1"/>
              <a:t>Sambeet</a:t>
            </a:r>
            <a:r>
              <a:rPr lang="en-US" dirty="0"/>
              <a:t> Kumar Pradhan, Naman Anand, </a:t>
            </a:r>
            <a:r>
              <a:rPr lang="en-US" dirty="0" err="1"/>
              <a:t>Dilip</a:t>
            </a:r>
            <a:r>
              <a:rPr lang="en-US" dirty="0"/>
              <a:t> Kumar Choubey, “Soft Computing Techniques for Dengue Detection: A Review”, 5th International Conference on Microelectronics, Computing &amp; Communication Systems (MCCS-2020), during 11-12 July, 2020 at ARTTC, BSNL near Jumar River Bridge, </a:t>
            </a:r>
            <a:r>
              <a:rPr lang="en-US" dirty="0" err="1"/>
              <a:t>Hazaribag</a:t>
            </a:r>
            <a:r>
              <a:rPr lang="en-US" dirty="0"/>
              <a:t> Road, Ranchi. </a:t>
            </a:r>
            <a:r>
              <a:rPr lang="en-US" b="1" dirty="0"/>
              <a:t>[Accepted, Scopus Indexed].</a:t>
            </a:r>
            <a:endParaRPr lang="en-IN" dirty="0"/>
          </a:p>
          <a:p>
            <a:endParaRPr lang="en-IN" dirty="0"/>
          </a:p>
        </p:txBody>
      </p:sp>
    </p:spTree>
    <p:extLst>
      <p:ext uri="{BB962C8B-B14F-4D97-AF65-F5344CB8AC3E}">
        <p14:creationId xmlns:p14="http://schemas.microsoft.com/office/powerpoint/2010/main" val="540912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BFFAA8-6773-4EAC-964A-F759D2982A94}"/>
              </a:ext>
            </a:extLst>
          </p:cNvPr>
          <p:cNvPicPr>
            <a:picLocks noChangeAspect="1"/>
          </p:cNvPicPr>
          <p:nvPr/>
        </p:nvPicPr>
        <p:blipFill rotWithShape="1">
          <a:blip r:embed="rId2"/>
          <a:srcRect l="16912" t="25297" r="1471" b="6405"/>
          <a:stretch/>
        </p:blipFill>
        <p:spPr>
          <a:xfrm>
            <a:off x="340499" y="579976"/>
            <a:ext cx="8463001" cy="3983548"/>
          </a:xfrm>
          <a:prstGeom prst="rect">
            <a:avLst/>
          </a:prstGeom>
        </p:spPr>
      </p:pic>
    </p:spTree>
    <p:extLst>
      <p:ext uri="{BB962C8B-B14F-4D97-AF65-F5344CB8AC3E}">
        <p14:creationId xmlns:p14="http://schemas.microsoft.com/office/powerpoint/2010/main" val="246204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391198"/>
            <a:ext cx="7505700" cy="444261"/>
          </a:xfrm>
        </p:spPr>
        <p:txBody>
          <a:bodyPr/>
          <a:lstStyle/>
          <a:p>
            <a:r>
              <a:rPr lang="en-IN" altLang="en-US" dirty="0">
                <a:solidFill>
                  <a:schemeClr val="bg2"/>
                </a:solidFill>
              </a:rPr>
              <a:t>References</a:t>
            </a:r>
          </a:p>
        </p:txBody>
      </p:sp>
      <p:sp>
        <p:nvSpPr>
          <p:cNvPr id="3" name="Text Placeholder 2"/>
          <p:cNvSpPr>
            <a:spLocks noGrp="1"/>
          </p:cNvSpPr>
          <p:nvPr>
            <p:ph type="body" idx="1"/>
          </p:nvPr>
        </p:nvSpPr>
        <p:spPr>
          <a:xfrm>
            <a:off x="499549" y="1148446"/>
            <a:ext cx="7505700" cy="3482760"/>
          </a:xfrm>
        </p:spPr>
        <p:txBody>
          <a:bodyPr/>
          <a:lstStyle/>
          <a:p>
            <a:pPr marL="146050" lvl="0" indent="0">
              <a:buNone/>
            </a:pPr>
            <a:r>
              <a:rPr lang="en-IN" dirty="0"/>
              <a:t>1.Faisal, T.F. &amp; </a:t>
            </a:r>
            <a:r>
              <a:rPr lang="en-IN" dirty="0" err="1"/>
              <a:t>Taib</a:t>
            </a:r>
            <a:r>
              <a:rPr lang="en-IN" dirty="0"/>
              <a:t>, M.N., (2008) “Analysis of significant factors for dengue infection prognosis using the self organizing map”, 2008 30th Annual International Conference of the IEEE Engineering in Medicine and Biology Society , IEEE 2008 , pp: 5140-5143. </a:t>
            </a:r>
          </a:p>
          <a:p>
            <a:pPr marL="146050" lvl="0" indent="0">
              <a:buNone/>
            </a:pPr>
            <a:r>
              <a:rPr lang="en-IN" dirty="0"/>
              <a:t>2.Bakar, A.A., </a:t>
            </a:r>
            <a:r>
              <a:rPr lang="en-IN" dirty="0" err="1"/>
              <a:t>Kefli</a:t>
            </a:r>
            <a:r>
              <a:rPr lang="en-IN" dirty="0"/>
              <a:t>, Z., Abdullah, S. &amp; </a:t>
            </a:r>
            <a:r>
              <a:rPr lang="en-IN" dirty="0" err="1"/>
              <a:t>Sahani</a:t>
            </a:r>
            <a:r>
              <a:rPr lang="en-IN" dirty="0"/>
              <a:t>, M., (2011) “Predictive Models for Dengue Outbreak Using Multiple </a:t>
            </a:r>
            <a:r>
              <a:rPr lang="en-IN" dirty="0" err="1"/>
              <a:t>Rulebase</a:t>
            </a:r>
            <a:r>
              <a:rPr lang="en-IN" dirty="0"/>
              <a:t> Classifiers,” Proceedings of the International Conference on Electrical Engineering and Informatics. </a:t>
            </a:r>
          </a:p>
          <a:p>
            <a:pPr marL="146050" lvl="0" indent="0">
              <a:buNone/>
            </a:pPr>
            <a:r>
              <a:rPr lang="en-IN" dirty="0"/>
              <a:t>3.Yusof, Y. &amp; </a:t>
            </a:r>
            <a:r>
              <a:rPr lang="en-IN" dirty="0" err="1"/>
              <a:t>Mustaffa</a:t>
            </a:r>
            <a:r>
              <a:rPr lang="en-IN" dirty="0"/>
              <a:t>, Z., (2011) “Dengue Outbreak Prediction: A Least Squares Support Vector Machines Approach”, International Journal of Computer Theory and Engineering, Vol. 3, No. 4, August 2011.</a:t>
            </a:r>
          </a:p>
          <a:p>
            <a:pPr marL="146050" lvl="0" indent="0">
              <a:buNone/>
            </a:pPr>
            <a:r>
              <a:rPr lang="en-IN" dirty="0"/>
              <a:t>4.Fathima, S. &amp; </a:t>
            </a:r>
            <a:r>
              <a:rPr lang="en-IN" dirty="0" err="1"/>
              <a:t>Hundewale</a:t>
            </a:r>
            <a:r>
              <a:rPr lang="en-IN" dirty="0"/>
              <a:t>, N., (2011) "Comparison of classification techniques-SVM and </a:t>
            </a:r>
            <a:r>
              <a:rPr lang="en-IN" dirty="0" err="1"/>
              <a:t>naives</a:t>
            </a:r>
            <a:r>
              <a:rPr lang="en-IN" dirty="0"/>
              <a:t> </a:t>
            </a:r>
            <a:r>
              <a:rPr lang="en-IN" dirty="0" err="1"/>
              <a:t>bayes</a:t>
            </a:r>
            <a:r>
              <a:rPr lang="en-IN" dirty="0"/>
              <a:t> to predict the Arboviral disease-Dengue," 2011 IEEE International Conference on Bioinformatics and Biomedicine Workshops (BIBMW), Atlanta, GA, 2011, pp. 538-539.</a:t>
            </a:r>
          </a:p>
          <a:p>
            <a:pPr marL="146050" lvl="0" indent="0">
              <a:buNone/>
            </a:pPr>
            <a:r>
              <a:rPr lang="en-IN" dirty="0"/>
              <a:t>5.Rao, V.S.H. &amp; Kumar, M.N., (2012) "A New Intelligence-Based Approach for Computer-Aided Diagnosis of Dengue Fever," in IEEE Transactions on Information Technology in Biomedicine, vol. 16, Jan. 2012, pp. 112-118.</a:t>
            </a:r>
          </a:p>
          <a:p>
            <a:pPr marL="146050" indent="0">
              <a:buNone/>
            </a:pPr>
            <a:endParaRPr lang="en-I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599D4E-79DA-477A-BCBB-EDEAA82DA86D}"/>
              </a:ext>
            </a:extLst>
          </p:cNvPr>
          <p:cNvSpPr>
            <a:spLocks noGrp="1"/>
          </p:cNvSpPr>
          <p:nvPr>
            <p:ph type="body" idx="1"/>
          </p:nvPr>
        </p:nvSpPr>
        <p:spPr>
          <a:xfrm>
            <a:off x="319190" y="411905"/>
            <a:ext cx="8344586" cy="3864066"/>
          </a:xfrm>
        </p:spPr>
        <p:txBody>
          <a:bodyPr/>
          <a:lstStyle/>
          <a:p>
            <a:pPr marL="146050" lvl="0" indent="0">
              <a:buNone/>
            </a:pPr>
            <a:r>
              <a:rPr lang="en-IN" dirty="0"/>
              <a:t>6.Razak, T.R.B., Wahab, R.A. &amp; Ramli, M.H., (2013) "Dengue notification system using fuzzy logic," 2013 International Conference on Computer, Control, Informatics and Its Applications (IC3INA), Jakarta, IEEE 2013, pp. 231-235.</a:t>
            </a:r>
          </a:p>
          <a:p>
            <a:pPr marL="146050" lvl="0" indent="0">
              <a:buNone/>
            </a:pPr>
            <a:r>
              <a:rPr lang="en-IN" dirty="0"/>
              <a:t>7.Tarmizi, N.D.A., Jamaluddin, F., Bakar, A.A., Othman, Z.A. &amp; Hamdan, A.R., (2013) “Classification of Dengue Outbreak Using Data Mining Models”, Research Notes in Information Science (RNIS), Volume12, April 2013.</a:t>
            </a:r>
          </a:p>
          <a:p>
            <a:pPr marL="146050" lvl="0" indent="0">
              <a:buNone/>
            </a:pPr>
            <a:r>
              <a:rPr lang="en-IN" dirty="0"/>
              <a:t>8.Mohsin, M. F., Abu Bakar, A. &amp; Hamdan, A. R., (2014) “Outbreak detection model based </a:t>
            </a:r>
            <a:r>
              <a:rPr lang="en-IN" dirty="0" err="1"/>
              <a:t>hion</a:t>
            </a:r>
            <a:r>
              <a:rPr lang="en-IN" dirty="0"/>
              <a:t> danger theory”, Applied Soft Computing, vol. 24, November 2014, pp: 612–622.</a:t>
            </a:r>
          </a:p>
          <a:p>
            <a:pPr marL="146050" lvl="0" indent="0">
              <a:buNone/>
            </a:pPr>
            <a:r>
              <a:rPr lang="en-IN" dirty="0"/>
              <a:t>9.Choubey, D.K. &amp; Paul, S., (2016) “Classification techniques for diagnosis of diabetes: a review”, International Journal of Biomedical Engineering and Technology (IJBET), </a:t>
            </a:r>
            <a:r>
              <a:rPr lang="en-IN" dirty="0" err="1"/>
              <a:t>Inderscience</a:t>
            </a:r>
            <a:r>
              <a:rPr lang="en-IN" dirty="0"/>
              <a:t>, Vol. 21, No. 1, pp. 15-39. </a:t>
            </a:r>
          </a:p>
          <a:p>
            <a:pPr marL="146050" lvl="0" indent="0">
              <a:buNone/>
            </a:pPr>
            <a:r>
              <a:rPr lang="en-IN" dirty="0"/>
              <a:t>10.Choubey, D.K. &amp; Paul, S., (2017) “GA_RBF NN: A Classification System for Diabetes”, International Journal of Biomedical Engineering and Technology (IJBET), </a:t>
            </a:r>
            <a:r>
              <a:rPr lang="en-IN" dirty="0" err="1"/>
              <a:t>Inderscience</a:t>
            </a:r>
            <a:r>
              <a:rPr lang="en-IN" dirty="0"/>
              <a:t>, Vol. 23, No. 1, pp. 71-93. </a:t>
            </a:r>
          </a:p>
          <a:p>
            <a:endParaRPr lang="en-IN" dirty="0"/>
          </a:p>
        </p:txBody>
      </p:sp>
    </p:spTree>
    <p:extLst>
      <p:ext uri="{BB962C8B-B14F-4D97-AF65-F5344CB8AC3E}">
        <p14:creationId xmlns:p14="http://schemas.microsoft.com/office/powerpoint/2010/main" val="294345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450376"/>
            <a:ext cx="7505700" cy="682388"/>
          </a:xfrm>
        </p:spPr>
        <p:txBody>
          <a:bodyPr/>
          <a:lstStyle/>
          <a:p>
            <a:r>
              <a:rPr lang="en-IN" altLang="en-US" dirty="0">
                <a:solidFill>
                  <a:schemeClr val="bg2"/>
                </a:solidFill>
              </a:rPr>
              <a:t>Introduction</a:t>
            </a:r>
          </a:p>
        </p:txBody>
      </p:sp>
      <p:sp>
        <p:nvSpPr>
          <p:cNvPr id="3" name="Text Placeholder 2"/>
          <p:cNvSpPr>
            <a:spLocks noGrp="1"/>
          </p:cNvSpPr>
          <p:nvPr>
            <p:ph type="body" idx="1"/>
          </p:nvPr>
        </p:nvSpPr>
        <p:spPr>
          <a:xfrm>
            <a:off x="819150" y="1214755"/>
            <a:ext cx="7505700" cy="3515360"/>
          </a:xfrm>
        </p:spPr>
        <p:txBody>
          <a:bodyPr/>
          <a:lstStyle/>
          <a:p>
            <a:pPr marL="146050" indent="0">
              <a:buNone/>
            </a:pPr>
            <a:r>
              <a:rPr lang="en-IN" b="1" dirty="0"/>
              <a:t>Dengue </a:t>
            </a:r>
            <a:r>
              <a:rPr lang="en-IN" dirty="0"/>
              <a:t>is a viral mosquito borne disease carried by the Aedes mosquitoes and spread through its bite from an infected to a healthy person post the incubation of the virus. The magnitude of illness caused by the disease varies from sub-clinical disease </a:t>
            </a:r>
            <a:r>
              <a:rPr lang="en-IN" dirty="0" err="1"/>
              <a:t>i.e</a:t>
            </a:r>
            <a:r>
              <a:rPr lang="en-IN" dirty="0"/>
              <a:t> no signs or symptoms to severe dengue which is marked by severe complications like severe bleeding, drastic fall in platelet count, organ impairment and or plasma leakage.</a:t>
            </a:r>
            <a:r>
              <a:rPr lang="en-IN" sz="1400" dirty="0">
                <a:latin typeface="Times New Roman" panose="02020603050405020304" charset="0"/>
                <a:cs typeface="Times New Roman" panose="02020603050405020304" charset="0"/>
              </a:rPr>
              <a:t> </a:t>
            </a:r>
            <a:r>
              <a:rPr lang="en-IN" dirty="0"/>
              <a:t>The disease requires medical attention in these cases and may turn out to be fatal if not treated properly or a delay in treatment is reported . </a:t>
            </a:r>
          </a:p>
          <a:p>
            <a:pPr marL="146050" indent="0">
              <a:buNone/>
            </a:pPr>
            <a:r>
              <a:rPr lang="en-IN" b="1" dirty="0"/>
              <a:t>Soft computing </a:t>
            </a:r>
            <a:r>
              <a:rPr lang="en-IN" dirty="0"/>
              <a:t>is the use of appropriate calculations to provide vague but working solutions to complex computational problems. The approach enables solutions for problems that may be either unresolvable or time consuming to solve with current hardware. It is often referred to as computational intelligence. Soft computing is an emerging approach for computing that gives remarkable ability of the human mind to argue and learn in the atmosphere of uncertainty and </a:t>
            </a:r>
            <a:r>
              <a:rPr lang="en-IN" dirty="0" err="1"/>
              <a:t>wariness.Soft</a:t>
            </a:r>
            <a:r>
              <a:rPr lang="en-IN" dirty="0"/>
              <a:t> computing is based on biological induced methods such as genetics, development, ant behaviour, the warm of particles, the human nervous system, etc.</a:t>
            </a:r>
          </a:p>
          <a:p>
            <a:pPr marL="146050" indent="0">
              <a:buNone/>
            </a:pPr>
            <a:endParaRPr lang="en-IN" dirty="0"/>
          </a:p>
          <a:p>
            <a:pPr marL="146050" indent="0">
              <a:buNone/>
            </a:pPr>
            <a:endParaRPr lang="en-IN" dirty="0"/>
          </a:p>
          <a:p>
            <a:pPr marL="146050" indent="0">
              <a:buNone/>
            </a:pPr>
            <a:endParaRPr lang="en-IN" dirty="0"/>
          </a:p>
          <a:p>
            <a:pPr marL="146050" indent="0">
              <a:buNone/>
            </a:pPr>
            <a:endParaRPr lang="en-IN" altLang="en-US" dirty="0"/>
          </a:p>
          <a:p>
            <a:endParaRPr lang="en-IN" altLang="en-US" dirty="0"/>
          </a:p>
          <a:p>
            <a:pPr>
              <a:buNone/>
            </a:pP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7A90-11D0-4F92-B3AA-44BCF9FEBF43}"/>
              </a:ext>
            </a:extLst>
          </p:cNvPr>
          <p:cNvSpPr>
            <a:spLocks noGrp="1"/>
          </p:cNvSpPr>
          <p:nvPr>
            <p:ph type="title"/>
          </p:nvPr>
        </p:nvSpPr>
        <p:spPr>
          <a:xfrm>
            <a:off x="819150" y="423684"/>
            <a:ext cx="7505700" cy="562181"/>
          </a:xfrm>
        </p:spPr>
        <p:txBody>
          <a:bodyPr/>
          <a:lstStyle/>
          <a:p>
            <a:r>
              <a:rPr lang="en-US" dirty="0">
                <a:solidFill>
                  <a:schemeClr val="bg2"/>
                </a:solidFill>
              </a:rPr>
              <a:t>Motivation</a:t>
            </a:r>
            <a:endParaRPr lang="en-IN" dirty="0">
              <a:solidFill>
                <a:schemeClr val="bg2"/>
              </a:solidFill>
            </a:endParaRPr>
          </a:p>
        </p:txBody>
      </p:sp>
      <p:sp>
        <p:nvSpPr>
          <p:cNvPr id="3" name="Text Placeholder 2">
            <a:extLst>
              <a:ext uri="{FF2B5EF4-FFF2-40B4-BE49-F238E27FC236}">
                <a16:creationId xmlns:a16="http://schemas.microsoft.com/office/drawing/2014/main" id="{A3EE5D06-F630-40B2-88A5-B47F85BFD252}"/>
              </a:ext>
            </a:extLst>
          </p:cNvPr>
          <p:cNvSpPr>
            <a:spLocks noGrp="1"/>
          </p:cNvSpPr>
          <p:nvPr>
            <p:ph type="body" idx="1"/>
          </p:nvPr>
        </p:nvSpPr>
        <p:spPr>
          <a:xfrm>
            <a:off x="819150" y="1089169"/>
            <a:ext cx="7505700" cy="3410467"/>
          </a:xfrm>
        </p:spPr>
        <p:txBody>
          <a:bodyPr/>
          <a:lstStyle/>
          <a:p>
            <a:pPr marL="146050" indent="0">
              <a:buNone/>
            </a:pPr>
            <a:r>
              <a:rPr lang="en-IN" dirty="0"/>
              <a:t>The incidences of Dengue have increased vastly recently and much more than the reported cases due to rise in asymptomatic cases. According to reports from the WHO, the total number of cases of Dengue reported to WHO have increased 15 folds in the last two decades with reported deaths also increasing 4.5 times. And at major risks are people in sub-tropical and tropical countries which often are characterized by breeding grounds for contagious diseases and poor healthcare facilities. Therefore, looking at the gravity of situation it is extremely important that early detection of the Dengue disease is made possible given the amount of people at risk. The official figures at risk according to WHO are 390 million people worldwide with about 70% of them in Asia. Therefore, given the sheer number of people at risk, a need for a robust, efficient and accurate prediction technique is </a:t>
            </a:r>
            <a:r>
              <a:rPr lang="en-IN" dirty="0" err="1"/>
              <a:t>imminent.Soft</a:t>
            </a:r>
            <a:r>
              <a:rPr lang="en-IN" dirty="0"/>
              <a:t> computing is an emergent computer science field which is tolerant to the idea of the partial truth in order to achieve approximate, robust and low-cost solutions to uncertain problems. The number of techniques encompassing the realm of soft computing provides us with immense possibility of deploying a wide range of tools in our study. The soft computing techniques are hence forth used in the medical field so as to facilitate medical disease prediction, detection and medical diagnosis decision systems.</a:t>
            </a:r>
          </a:p>
          <a:p>
            <a:endParaRPr lang="en-IN" dirty="0"/>
          </a:p>
        </p:txBody>
      </p:sp>
    </p:spTree>
    <p:extLst>
      <p:ext uri="{BB962C8B-B14F-4D97-AF65-F5344CB8AC3E}">
        <p14:creationId xmlns:p14="http://schemas.microsoft.com/office/powerpoint/2010/main" val="38375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AD6E-BBCA-4DC7-AE4D-967AA36DF56D}"/>
              </a:ext>
            </a:extLst>
          </p:cNvPr>
          <p:cNvSpPr>
            <a:spLocks noGrp="1"/>
          </p:cNvSpPr>
          <p:nvPr>
            <p:ph type="title"/>
          </p:nvPr>
        </p:nvSpPr>
        <p:spPr/>
        <p:txBody>
          <a:bodyPr/>
          <a:lstStyle/>
          <a:p>
            <a:r>
              <a:rPr lang="en-US" dirty="0">
                <a:solidFill>
                  <a:schemeClr val="bg2"/>
                </a:solidFill>
              </a:rPr>
              <a:t>Problem statement</a:t>
            </a:r>
            <a:endParaRPr lang="en-IN" dirty="0">
              <a:solidFill>
                <a:schemeClr val="bg2"/>
              </a:solidFill>
            </a:endParaRPr>
          </a:p>
        </p:txBody>
      </p:sp>
      <p:sp>
        <p:nvSpPr>
          <p:cNvPr id="3" name="Text Placeholder 2">
            <a:extLst>
              <a:ext uri="{FF2B5EF4-FFF2-40B4-BE49-F238E27FC236}">
                <a16:creationId xmlns:a16="http://schemas.microsoft.com/office/drawing/2014/main" id="{A0625FBE-03FE-4725-8D63-6759B45943C5}"/>
              </a:ext>
            </a:extLst>
          </p:cNvPr>
          <p:cNvSpPr>
            <a:spLocks noGrp="1"/>
          </p:cNvSpPr>
          <p:nvPr>
            <p:ph type="body" idx="1"/>
          </p:nvPr>
        </p:nvSpPr>
        <p:spPr>
          <a:xfrm>
            <a:off x="819150" y="2128872"/>
            <a:ext cx="7505700" cy="1291905"/>
          </a:xfrm>
        </p:spPr>
        <p:txBody>
          <a:bodyPr/>
          <a:lstStyle/>
          <a:p>
            <a:pPr lvl="0"/>
            <a:r>
              <a:rPr lang="en-IN" dirty="0"/>
              <a:t>To build four different prediction algorithms on the collected dataset </a:t>
            </a:r>
          </a:p>
          <a:p>
            <a:pPr lvl="0"/>
            <a:endParaRPr lang="en-IN" dirty="0"/>
          </a:p>
          <a:p>
            <a:pPr lvl="0"/>
            <a:r>
              <a:rPr lang="en-IN" dirty="0"/>
              <a:t>To add feature tuning to the algorithms for better results</a:t>
            </a:r>
          </a:p>
          <a:p>
            <a:pPr lvl="0"/>
            <a:endParaRPr lang="en-IN" dirty="0"/>
          </a:p>
          <a:p>
            <a:pPr lvl="0"/>
            <a:r>
              <a:rPr lang="en-IN" dirty="0"/>
              <a:t>To compare the algorithms on the basis of statistical measures and trade-offs between them </a:t>
            </a:r>
          </a:p>
          <a:p>
            <a:pPr marL="146050" indent="0">
              <a:buNone/>
            </a:pPr>
            <a:endParaRPr lang="en-IN" dirty="0"/>
          </a:p>
        </p:txBody>
      </p:sp>
    </p:spTree>
    <p:extLst>
      <p:ext uri="{BB962C8B-B14F-4D97-AF65-F5344CB8AC3E}">
        <p14:creationId xmlns:p14="http://schemas.microsoft.com/office/powerpoint/2010/main" val="222071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285B-8F4E-4A7F-BE1A-8868F00B924B}"/>
              </a:ext>
            </a:extLst>
          </p:cNvPr>
          <p:cNvSpPr>
            <a:spLocks noGrp="1"/>
          </p:cNvSpPr>
          <p:nvPr>
            <p:ph type="title"/>
          </p:nvPr>
        </p:nvSpPr>
        <p:spPr>
          <a:xfrm>
            <a:off x="819150" y="315764"/>
            <a:ext cx="7505700" cy="559166"/>
          </a:xfrm>
        </p:spPr>
        <p:txBody>
          <a:bodyPr/>
          <a:lstStyle/>
          <a:p>
            <a:r>
              <a:rPr lang="en-US" dirty="0">
                <a:solidFill>
                  <a:schemeClr val="bg2"/>
                </a:solidFill>
              </a:rPr>
              <a:t>Literature Survey</a:t>
            </a:r>
            <a:endParaRPr lang="en-IN" dirty="0">
              <a:solidFill>
                <a:schemeClr val="bg2"/>
              </a:solidFill>
            </a:endParaRPr>
          </a:p>
        </p:txBody>
      </p:sp>
      <p:sp>
        <p:nvSpPr>
          <p:cNvPr id="3" name="Text Placeholder 2">
            <a:extLst>
              <a:ext uri="{FF2B5EF4-FFF2-40B4-BE49-F238E27FC236}">
                <a16:creationId xmlns:a16="http://schemas.microsoft.com/office/drawing/2014/main" id="{1AD5EF36-0A88-4DCB-BA1A-81007A8068C4}"/>
              </a:ext>
            </a:extLst>
          </p:cNvPr>
          <p:cNvSpPr>
            <a:spLocks noGrp="1"/>
          </p:cNvSpPr>
          <p:nvPr>
            <p:ph type="body" idx="1"/>
          </p:nvPr>
        </p:nvSpPr>
        <p:spPr>
          <a:xfrm>
            <a:off x="763096" y="874930"/>
            <a:ext cx="7561754" cy="3999677"/>
          </a:xfrm>
        </p:spPr>
        <p:txBody>
          <a:bodyPr/>
          <a:lstStyle/>
          <a:p>
            <a:r>
              <a:rPr lang="en-IN" dirty="0" err="1"/>
              <a:t>Arifuzzaman</a:t>
            </a:r>
            <a:r>
              <a:rPr lang="en-IN" dirty="0"/>
              <a:t> et. al [13] (2016) in their paper proposed a system to identify the probability of dengue occurrences based on neural network and fuzzy inference algorithm. The paper presents a model which will identify the dengue epidemic by the time frame of the affected people. Fuzzy set was used for flexibility and ANFIS (Adaptive Neuro Fuzzy Inference System) to determine infected epidemic rate.</a:t>
            </a:r>
          </a:p>
          <a:p>
            <a:r>
              <a:rPr lang="en-IN" dirty="0"/>
              <a:t>Faisal et. al [1] (2008) in their paper have proposed a novel approach using Self Organizing Maps to establish consequential prognosis factors in Dengue patients. The Self Organizing Maps were used to visualize and decide the critical components that could separate between the dengue patients and the healthy subjects. 35 indicators (17 BIA (Bioimpedance analysis) &amp; 18 symptoms) were investigated with the first SOM based on the BIAs and the second based on the symptoms. Hunting correlation by the SOM was conducted based on the u-matrix and the component planes map.</a:t>
            </a:r>
          </a:p>
          <a:p>
            <a:r>
              <a:rPr lang="en-IN" dirty="0"/>
              <a:t>Fathima et. al [4] (2011) in their paper have compared the performances of the data mining techniques – (NBC) Naïve Bayes Classifier and (SVM) Support Vector Machines in the prediction of Arboviral disease-Dengue. Random-forest classifier (Gini) was combined with NBC and SVM to evaluate their performances. The operated data-set consisted of 5000 records with 29 parameters. The quality was measured on three grounds – </a:t>
            </a:r>
            <a:r>
              <a:rPr lang="en-IN" dirty="0" err="1"/>
              <a:t>Sensitivty</a:t>
            </a:r>
            <a:r>
              <a:rPr lang="en-IN" dirty="0"/>
              <a:t>, Specificity and Accuracy. SVM (w RF) achieved the best accuracy while NBC (w RF) scored better on sensitivity.</a:t>
            </a:r>
          </a:p>
          <a:p>
            <a:endParaRPr lang="en-IN" dirty="0"/>
          </a:p>
          <a:p>
            <a:endParaRPr lang="en-IN" dirty="0"/>
          </a:p>
        </p:txBody>
      </p:sp>
    </p:spTree>
    <p:extLst>
      <p:ext uri="{BB962C8B-B14F-4D97-AF65-F5344CB8AC3E}">
        <p14:creationId xmlns:p14="http://schemas.microsoft.com/office/powerpoint/2010/main" val="166762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F108D7-11B5-43D2-8737-E48A38F27A68}"/>
              </a:ext>
            </a:extLst>
          </p:cNvPr>
          <p:cNvSpPr>
            <a:spLocks noGrp="1"/>
          </p:cNvSpPr>
          <p:nvPr>
            <p:ph type="body" idx="1"/>
          </p:nvPr>
        </p:nvSpPr>
        <p:spPr>
          <a:xfrm>
            <a:off x="335499" y="276294"/>
            <a:ext cx="8426953" cy="4604892"/>
          </a:xfrm>
        </p:spPr>
        <p:txBody>
          <a:bodyPr/>
          <a:lstStyle/>
          <a:p>
            <a:r>
              <a:rPr lang="en-IN" dirty="0" err="1"/>
              <a:t>Manivannan</a:t>
            </a:r>
            <a:r>
              <a:rPr lang="en-IN" dirty="0"/>
              <a:t> et. al [15] (2017) in their paper proposed a method to predict Dengue affected people upon age group categorization using K-means clustering Algorithm. The model works in four stages – pre-processing, attribute selection, clustering and predicting the dengue fever. The household Dengue dataset is pre-processed using the R 3.3.2 tool.  The missing values in the dataset are filled by the D-win’s method. K-means clustering Algorithm proved to be increasing the proficiency of the results and hence was attributed to be the most effective technique to predict Dengue patients with serotypes and when the dataset was fully clustered.</a:t>
            </a:r>
          </a:p>
          <a:p>
            <a:r>
              <a:rPr lang="en-IN" dirty="0"/>
              <a:t>Razak et.al [6] (2013) in their paper proposed a model using fuzzy logic system that notifies a patient of suspected Dengue (</a:t>
            </a:r>
            <a:r>
              <a:rPr lang="en-IN" dirty="0" err="1"/>
              <a:t>i.e</a:t>
            </a:r>
            <a:r>
              <a:rPr lang="en-IN" dirty="0"/>
              <a:t> it is also self-notifiable) and suggest the patient to go consult a doctor or not. The fuzzy logic is the inference engine in the model that is been applied to the rules of knowledge base within the fuzzy. Upon comparison with domain expert </a:t>
            </a:r>
            <a:r>
              <a:rPr lang="en-IN" dirty="0" err="1"/>
              <a:t>i.e</a:t>
            </a:r>
            <a:r>
              <a:rPr lang="en-IN" dirty="0"/>
              <a:t> the doctor diagnosis the proposed model provided accurate results.</a:t>
            </a:r>
          </a:p>
          <a:p>
            <a:r>
              <a:rPr lang="en-IN" dirty="0" err="1"/>
              <a:t>Marimuthu</a:t>
            </a:r>
            <a:r>
              <a:rPr lang="en-IN" dirty="0"/>
              <a:t> et.al [12] (2015) in their paper proposed a bio-computational model “Sequence Miner” for understanding the relationship between the different dengue viruses. The model also performs classification based on periodic association rules which are derived using the Periodic Association Rule Mining (PARM) and visualizes the results through an interactive tool. The classification is based on the ID3 classifier. The accuracy of the proposed model is found to be 96.74% which is determined by giving the 10,735, shifting length of the successions as the info, 10,198 groupings are accurately classified.  </a:t>
            </a:r>
          </a:p>
          <a:p>
            <a:r>
              <a:rPr lang="en-IN" dirty="0"/>
              <a:t>Martinez et al. [23] (2018) proposed a system which can contribute to detection of dengue disease using the blood pressure, viral infection, sex and age factors. It used the Naïve Bayesian classification and WAC 55 to train the model of existing data. Even patients and nurses can use this model to supply features and get the prediction of disease occurrence.</a:t>
            </a:r>
          </a:p>
          <a:p>
            <a:endParaRPr lang="en-IN" dirty="0"/>
          </a:p>
          <a:p>
            <a:endParaRPr lang="en-IN" dirty="0"/>
          </a:p>
        </p:txBody>
      </p:sp>
    </p:spTree>
    <p:extLst>
      <p:ext uri="{BB962C8B-B14F-4D97-AF65-F5344CB8AC3E}">
        <p14:creationId xmlns:p14="http://schemas.microsoft.com/office/powerpoint/2010/main" val="214173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813" y="600502"/>
            <a:ext cx="8486158" cy="702026"/>
          </a:xfrm>
        </p:spPr>
        <p:txBody>
          <a:bodyPr/>
          <a:lstStyle/>
          <a:p>
            <a:r>
              <a:rPr lang="en-IN" altLang="en-US" dirty="0">
                <a:solidFill>
                  <a:schemeClr val="bg2"/>
                </a:solidFill>
              </a:rPr>
              <a:t>Methodology </a:t>
            </a:r>
            <a:r>
              <a:rPr lang="en-US" altLang="en-US" dirty="0">
                <a:solidFill>
                  <a:schemeClr val="bg2"/>
                </a:solidFill>
              </a:rPr>
              <a:t>/ Design / Approach Details</a:t>
            </a:r>
            <a:endParaRPr lang="en-US" dirty="0"/>
          </a:p>
        </p:txBody>
      </p:sp>
      <p:sp>
        <p:nvSpPr>
          <p:cNvPr id="3" name="Text Placeholder 2"/>
          <p:cNvSpPr>
            <a:spLocks noGrp="1"/>
          </p:cNvSpPr>
          <p:nvPr>
            <p:ph type="body" idx="1"/>
          </p:nvPr>
        </p:nvSpPr>
        <p:spPr>
          <a:xfrm>
            <a:off x="361813" y="1578820"/>
            <a:ext cx="8486158" cy="2624788"/>
          </a:xfrm>
        </p:spPr>
        <p:txBody>
          <a:bodyPr/>
          <a:lstStyle/>
          <a:p>
            <a:pPr marL="146050" indent="0">
              <a:buNone/>
            </a:pPr>
            <a:r>
              <a:rPr lang="en-US" sz="1400" b="1" dirty="0">
                <a:latin typeface="Times New Roman" panose="02020603050405020304" charset="0"/>
                <a:cs typeface="Times New Roman" panose="02020603050405020304" charset="0"/>
              </a:rPr>
              <a:t>Design Approach </a:t>
            </a:r>
            <a:r>
              <a:rPr lang="en-US" sz="1400" dirty="0">
                <a:latin typeface="Times New Roman" panose="02020603050405020304" charset="0"/>
                <a:cs typeface="Times New Roman" panose="02020603050405020304" charset="0"/>
              </a:rPr>
              <a:t>- </a:t>
            </a:r>
            <a:r>
              <a:rPr lang="en-IN" dirty="0"/>
              <a:t>The work was carried out with implementing the different models on the dataset and then comparing the results based upon the metrics of Mean Absolute Error, Median Absolute Error, Root Mean Squared Error and some trade-offs were also done.</a:t>
            </a:r>
          </a:p>
          <a:p>
            <a:pPr marL="146050" indent="0">
              <a:buNone/>
            </a:pPr>
            <a:r>
              <a:rPr lang="en-IN" b="1" dirty="0"/>
              <a:t>Data Collection </a:t>
            </a:r>
            <a:r>
              <a:rPr lang="en-IN" dirty="0"/>
              <a:t>- The first step was to collect a reliable dataset. The dataset (</a:t>
            </a:r>
            <a:r>
              <a:rPr lang="en-IN" dirty="0" err="1"/>
              <a:t>DengAI</a:t>
            </a:r>
            <a:r>
              <a:rPr lang="en-IN" dirty="0"/>
              <a:t> dataset) is collected from drivendata.org and contains climatic data instances for a week of two cities – San Jose and Iquitos with the means of 1456 rows and 24 columns. San Jose city data has 936 entries and Iquitos city data has 520 entries. The rows denote the instances while the columns denote the various climatic attributes which are quantitative and continuous in nature. The data in the dataset is time series. </a:t>
            </a:r>
          </a:p>
          <a:p>
            <a:pPr marL="146050" indent="0">
              <a:buNone/>
            </a:pPr>
            <a:endParaRPr lang="en-IN" dirty="0"/>
          </a:p>
          <a:p>
            <a:pPr marL="146050" indent="0">
              <a:buNone/>
            </a:pPr>
            <a:r>
              <a:rPr lang="en-IN" dirty="0"/>
              <a:t>A module wise implementation has been adopted. The project contains 5 modules.</a:t>
            </a:r>
          </a:p>
          <a:p>
            <a:pPr marL="146050" indent="0">
              <a:buNone/>
            </a:pPr>
            <a:endParaRPr lang="en-IN" dirty="0"/>
          </a:p>
          <a:p>
            <a:pPr marL="146050" indent="0">
              <a:buNone/>
            </a:pPr>
            <a:endParaRPr lang="en-IN" dirty="0"/>
          </a:p>
          <a:p>
            <a:pPr marL="146050" indent="0">
              <a:buNone/>
            </a:pPr>
            <a:endParaRPr lang="en-IN" dirty="0"/>
          </a:p>
          <a:p>
            <a:pPr marL="146050" indent="0">
              <a:buNone/>
            </a:pPr>
            <a:endParaRPr lang="en-US" sz="1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273D40-686A-4091-8CD3-DB1C99AC32BC}"/>
              </a:ext>
            </a:extLst>
          </p:cNvPr>
          <p:cNvSpPr>
            <a:spLocks noGrp="1"/>
          </p:cNvSpPr>
          <p:nvPr>
            <p:ph type="body" idx="1"/>
          </p:nvPr>
        </p:nvSpPr>
        <p:spPr>
          <a:xfrm>
            <a:off x="361813" y="335500"/>
            <a:ext cx="7963037" cy="4111510"/>
          </a:xfrm>
        </p:spPr>
        <p:txBody>
          <a:bodyPr/>
          <a:lstStyle/>
          <a:p>
            <a:pPr marL="146050" indent="0">
              <a:buNone/>
            </a:pPr>
            <a:r>
              <a:rPr lang="en-IN" b="1" u="sng" dirty="0"/>
              <a:t>Exploration of Data</a:t>
            </a:r>
          </a:p>
          <a:p>
            <a:r>
              <a:rPr lang="en-IN" dirty="0"/>
              <a:t>Post the collection of dataset an exploratory analysis was run over the dataset to explore relations between attributes and the total cases, correlation among the attributes and correlation of attributes to that of the total cases and statistical attributes of the dataset like the mean, median, variance and standard deviation. Correlation heat map was plotted to find out the relationships. The worst affected year and the trend in the year was found out. The important features were identified and those with high null values identified. Also, an attempt was made to explore the possibility of an annual pattern on the number of cases </a:t>
            </a:r>
            <a:r>
              <a:rPr lang="en-IN" dirty="0" err="1"/>
              <a:t>i.e</a:t>
            </a:r>
            <a:r>
              <a:rPr lang="en-IN" dirty="0"/>
              <a:t> how the cases spike during different weeks of the years, for both the cities. </a:t>
            </a:r>
          </a:p>
          <a:p>
            <a:pPr marL="146050" indent="0">
              <a:buNone/>
            </a:pPr>
            <a:r>
              <a:rPr lang="en-IN" dirty="0"/>
              <a:t>Next, we went for the implementation of different models in different modules.</a:t>
            </a:r>
          </a:p>
          <a:p>
            <a:pPr marL="146050" indent="0">
              <a:buNone/>
            </a:pPr>
            <a:endParaRPr lang="en-IN" dirty="0"/>
          </a:p>
          <a:p>
            <a:pPr marL="146050" indent="0">
              <a:buNone/>
            </a:pPr>
            <a:r>
              <a:rPr lang="en-IN" b="1" u="sng" dirty="0" err="1"/>
              <a:t>XGBoost</a:t>
            </a:r>
            <a:r>
              <a:rPr lang="en-IN" b="1" u="sng" dirty="0"/>
              <a:t> Regressor Model </a:t>
            </a:r>
          </a:p>
          <a:p>
            <a:pPr marL="146050" indent="0">
              <a:buNone/>
            </a:pPr>
            <a:endParaRPr lang="en-IN" b="1" u="sng" dirty="0"/>
          </a:p>
          <a:p>
            <a:pPr marL="146050" indent="0">
              <a:buNone/>
            </a:pPr>
            <a:r>
              <a:rPr lang="en-IN" dirty="0"/>
              <a:t>They say if things don’t go your way in predictive modelling, use </a:t>
            </a:r>
            <a:r>
              <a:rPr lang="en-IN" dirty="0" err="1"/>
              <a:t>XGBoost</a:t>
            </a:r>
            <a:r>
              <a:rPr lang="en-IN" dirty="0"/>
              <a:t>. Developed by Tianqi Chen and Carlos </a:t>
            </a:r>
            <a:r>
              <a:rPr lang="en-IN" dirty="0" err="1"/>
              <a:t>Guetrin</a:t>
            </a:r>
            <a:r>
              <a:rPr lang="en-IN" dirty="0"/>
              <a:t>, as a part of their research project was presented as paper in the SIGKDD Conference of 2016, is been touted as many as the queen of modern predictive modelling.   </a:t>
            </a:r>
            <a:r>
              <a:rPr lang="en-IN" dirty="0" err="1"/>
              <a:t>XGBoost</a:t>
            </a:r>
            <a:r>
              <a:rPr lang="en-IN" dirty="0"/>
              <a:t>, Extreme Gradient Boosting is an ensemble tree method that applies the principle of boosting weak learners using the gradient descent architecture and is designed to focus on speed and efficiency. It works best for medium structured tabular data. </a:t>
            </a:r>
          </a:p>
          <a:p>
            <a:pPr marL="14605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886908599"/>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5176</Words>
  <Application>Microsoft Office PowerPoint</Application>
  <PresentationFormat>On-screen Show (16:9)</PresentationFormat>
  <Paragraphs>232</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Nunito</vt:lpstr>
      <vt:lpstr>Calibri</vt:lpstr>
      <vt:lpstr>Arial</vt:lpstr>
      <vt:lpstr>Times New Roman</vt:lpstr>
      <vt:lpstr>Shift</vt:lpstr>
      <vt:lpstr>Final Year Project  Presentation On  Soft Computing Techniques for Dengue Prediction </vt:lpstr>
      <vt:lpstr>Contents</vt:lpstr>
      <vt:lpstr>Introduction</vt:lpstr>
      <vt:lpstr>Motivation</vt:lpstr>
      <vt:lpstr>Problem statement</vt:lpstr>
      <vt:lpstr>Literature Survey</vt:lpstr>
      <vt:lpstr>PowerPoint Presentation</vt:lpstr>
      <vt:lpstr>Methodology / Design / Approach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Constraints </vt:lpstr>
      <vt:lpstr>Alternatives</vt:lpstr>
      <vt:lpstr>Trade Offs </vt:lpstr>
      <vt:lpstr>RESULTS AND DISCUSSION</vt:lpstr>
      <vt:lpstr>PowerPoint Presentation</vt:lpstr>
      <vt:lpstr>PowerPoint Presentation</vt:lpstr>
      <vt:lpstr>CONCLUSION</vt:lpstr>
      <vt:lpstr>FUTURE DIRECTION</vt:lpstr>
      <vt:lpstr>LIST OF PUBLICATIONS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j</dc:creator>
  <cp:lastModifiedBy>Adweat Mishra</cp:lastModifiedBy>
  <cp:revision>75</cp:revision>
  <dcterms:created xsi:type="dcterms:W3CDTF">2020-05-24T12:51:00Z</dcterms:created>
  <dcterms:modified xsi:type="dcterms:W3CDTF">2020-05-27T16:50:01Z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