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29" y="-48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24-05-2020</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24-05-2020</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812" y="365760"/>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fontScale="92500"/>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IN" sz="7700" b="1" dirty="0"/>
              <a:t>Soft Computing Techniques for Dengue Detection</a:t>
            </a:r>
            <a:endParaRPr lang="en-IN" sz="7700" dirty="0"/>
          </a:p>
        </p:txBody>
      </p:sp>
      <p:sp>
        <p:nvSpPr>
          <p:cNvPr id="7" name="Text Placeholder 22"/>
          <p:cNvSpPr txBox="1">
            <a:spLocks/>
          </p:cNvSpPr>
          <p:nvPr/>
        </p:nvSpPr>
        <p:spPr>
          <a:xfrm>
            <a:off x="2633472" y="1499616"/>
            <a:ext cx="18390340" cy="692658"/>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t>Naman Anand, </a:t>
            </a:r>
            <a:r>
              <a:rPr lang="en-US" sz="4400" dirty="0" err="1"/>
              <a:t>Sambeet</a:t>
            </a:r>
            <a:r>
              <a:rPr lang="en-US" sz="4400" dirty="0"/>
              <a:t> </a:t>
            </a:r>
            <a:r>
              <a:rPr lang="en-US" sz="4400" dirty="0" err="1"/>
              <a:t>kumar</a:t>
            </a:r>
            <a:r>
              <a:rPr lang="en-US" sz="4400" dirty="0"/>
              <a:t> Pradhan, </a:t>
            </a:r>
            <a:r>
              <a:rPr lang="en-US" sz="4400" dirty="0" err="1"/>
              <a:t>Adweat</a:t>
            </a:r>
            <a:r>
              <a:rPr lang="en-US" sz="4400" dirty="0"/>
              <a:t> Mishra | Dr. </a:t>
            </a:r>
            <a:r>
              <a:rPr lang="en-US" sz="4400" dirty="0" err="1"/>
              <a:t>Dilip</a:t>
            </a:r>
            <a:r>
              <a:rPr lang="en-US" sz="4400" dirty="0"/>
              <a:t> </a:t>
            </a:r>
            <a:r>
              <a:rPr lang="en-US" sz="4400" dirty="0" err="1"/>
              <a:t>kumar</a:t>
            </a:r>
            <a:r>
              <a:rPr lang="en-US" sz="4400" dirty="0"/>
              <a:t> Choubey| SCOPE</a:t>
            </a:r>
          </a:p>
        </p:txBody>
      </p:sp>
      <p:sp>
        <p:nvSpPr>
          <p:cNvPr id="10" name="Content Placeholder 10"/>
          <p:cNvSpPr txBox="1">
            <a:spLocks/>
          </p:cNvSpPr>
          <p:nvPr/>
        </p:nvSpPr>
        <p:spPr>
          <a:xfrm>
            <a:off x="359812" y="11426264"/>
            <a:ext cx="10350000" cy="1812535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2400" dirty="0"/>
              <a:t>The first step was to collect a reliable dataset. The dataset (</a:t>
            </a:r>
            <a:r>
              <a:rPr lang="en-US" sz="2400" dirty="0" err="1"/>
              <a:t>DengAI</a:t>
            </a:r>
            <a:r>
              <a:rPr lang="en-US" sz="2400" dirty="0"/>
              <a:t> dataset) is collected from drivendata.org. and contains climatic data instances for a week of two cities. The data in the dataset is time series.</a:t>
            </a:r>
            <a:r>
              <a:rPr lang="en-IN" sz="2400" dirty="0"/>
              <a:t> </a:t>
            </a:r>
            <a:r>
              <a:rPr lang="en-US" sz="2400" dirty="0"/>
              <a:t>The work was carried out with implementing the different models on the dataset and then comparing the results based upon the metrics of Mean Absolute Error, Median Absolute Error, Root Mean Squared Error and some trade-offs were also done. Initially an exploratory data analysis was carried out on the dataset to study the relationships between the total cases and features in the dataset and among the features themselves. Correlation heat map was plotted to find out the relationships. The year with the maximum number of Dengue cases was identified. The important features were identified and those with high null values identified.  </a:t>
            </a:r>
          </a:p>
          <a:p>
            <a:pPr algn="just"/>
            <a:r>
              <a:rPr lang="en-US" sz="2400" dirty="0" err="1"/>
              <a:t>XGBoost</a:t>
            </a:r>
            <a:r>
              <a:rPr lang="en-US" sz="2400" dirty="0"/>
              <a:t> Regressor Model (XBR) - Initial data pre-processing was done, R</a:t>
            </a:r>
            <a:r>
              <a:rPr lang="en-IN" sz="2400" dirty="0" err="1"/>
              <a:t>andom</a:t>
            </a:r>
            <a:r>
              <a:rPr lang="en-IN" sz="2400" dirty="0"/>
              <a:t> Model was built, Then the </a:t>
            </a:r>
            <a:r>
              <a:rPr lang="en-IN" sz="2400" dirty="0" err="1"/>
              <a:t>XGBoost</a:t>
            </a:r>
            <a:r>
              <a:rPr lang="en-IN" sz="2400" dirty="0"/>
              <a:t> Regressor model was built, A tuned </a:t>
            </a:r>
            <a:r>
              <a:rPr lang="en-IN" sz="2400" dirty="0" err="1"/>
              <a:t>XGBoost</a:t>
            </a:r>
            <a:r>
              <a:rPr lang="en-IN" sz="2400" dirty="0"/>
              <a:t> Regressor Model was built by tuning the parameters. Cross Validation scores calculated. Mean Absolute Error, Median Absolute Error and Root Mean Squared. Error are calculated.</a:t>
            </a:r>
          </a:p>
          <a:p>
            <a:pPr algn="just"/>
            <a:r>
              <a:rPr lang="en-US" sz="2400" dirty="0"/>
              <a:t>Negative Binomial Regressor Model (NBR)- K best features have been selected using the </a:t>
            </a:r>
            <a:r>
              <a:rPr lang="en-US" sz="2400" dirty="0" err="1"/>
              <a:t>selectkbest</a:t>
            </a:r>
            <a:r>
              <a:rPr lang="en-US" sz="2400" dirty="0"/>
              <a:t> feature selection </a:t>
            </a:r>
            <a:r>
              <a:rPr lang="en-US" sz="2400" dirty="0" err="1"/>
              <a:t>technique.Hyperparameter</a:t>
            </a:r>
            <a:r>
              <a:rPr lang="en-US" sz="2400" dirty="0"/>
              <a:t> tuning was done by tuning the alpha and link </a:t>
            </a:r>
            <a:r>
              <a:rPr lang="en-US" sz="2400" dirty="0" err="1"/>
              <a:t>parameters,Negative</a:t>
            </a:r>
            <a:r>
              <a:rPr lang="en-US" sz="2400" dirty="0"/>
              <a:t> Binomial Regressor Model was </a:t>
            </a:r>
            <a:r>
              <a:rPr lang="en-US" sz="2400" dirty="0" err="1"/>
              <a:t>built,Mean</a:t>
            </a:r>
            <a:r>
              <a:rPr lang="en-US" sz="2400" dirty="0"/>
              <a:t> Absolute Error, Median Absolute Error and Root Mean Squared Errors are calculated.</a:t>
            </a:r>
          </a:p>
          <a:p>
            <a:pPr algn="just"/>
            <a:r>
              <a:rPr lang="en-IN" sz="2400" dirty="0"/>
              <a:t>Decision Tree Regressor Model (DTR) - </a:t>
            </a:r>
            <a:r>
              <a:rPr lang="en-US" sz="2400" dirty="0"/>
              <a:t>Initial data pre-processing was done, A grid search cross validation was carried to get the tuned the parameters. The importance of the features for the estimation was ranked. Features with low correlation are dropped. Features with high correlation are used. A grid search cross validation was carried to get the tuned the parameters. The importance of the features for the estimation was ranked.</a:t>
            </a:r>
          </a:p>
          <a:p>
            <a:pPr algn="just"/>
            <a:r>
              <a:rPr lang="en-IN" sz="2400" dirty="0"/>
              <a:t>ARIMA Model (ARIMA)- </a:t>
            </a:r>
            <a:r>
              <a:rPr lang="en-US" sz="2400" dirty="0"/>
              <a:t>Initial data pre-processing for this model was done differently. The time series would be the total cases every week. We then convert the week start date feature into a date time </a:t>
            </a:r>
            <a:r>
              <a:rPr lang="en-US" sz="2400" dirty="0" err="1"/>
              <a:t>dataframe</a:t>
            </a:r>
            <a:r>
              <a:rPr lang="en-US" sz="2400" dirty="0"/>
              <a:t>. Then the week start date </a:t>
            </a:r>
            <a:r>
              <a:rPr lang="en-US" sz="2400" dirty="0" err="1"/>
              <a:t>dataframe</a:t>
            </a:r>
            <a:r>
              <a:rPr lang="en-US" sz="2400" dirty="0"/>
              <a:t> is converted into month </a:t>
            </a:r>
            <a:r>
              <a:rPr lang="en-US" sz="2400" dirty="0" err="1"/>
              <a:t>dataframe</a:t>
            </a:r>
            <a:r>
              <a:rPr lang="en-US" sz="2400" dirty="0"/>
              <a:t> and used as a feature. The missing values were handled by using the forward fill method. The stationarity of the time series was check using a function which contained: Rolling Statistics, Augmented Dicky Fuller Test . For eliminating the trend in data a log transformation was used. Again, the above function was run. Next the moving average of the log transformed data was calculated. This was then subtracted from the log transformed data which gave the log transformed data moving average. Again, the above function was run. Differencing was used to shift the data. This (shift=1) gave us the value of d in the ARIMA parameters. Then the stationary time series data was decomposed </a:t>
            </a:r>
            <a:r>
              <a:rPr lang="en-US" sz="2400" dirty="0" err="1"/>
              <a:t>i.e</a:t>
            </a:r>
            <a:r>
              <a:rPr lang="en-US" sz="2400" dirty="0"/>
              <a:t> the trend and seasonality were removed and we got the residual. Next, for forecasting data ARIMA model parameters are defined. We plot the partial autocorrelation graph, which when shuts-off gives us the value of p. We plot the autocorrelation graph, which when tapers, gives us the value of q. Then the ARIMA Model is built and its statistics which are the AIC, BIC, HIQC are also printed. Now for prediction, the originally log transformed data is again transformed into its original form. Forecast using the model is found. Mean Absolute Error, Median Absolute Error and Root Mean Squared Error are calculated.</a:t>
            </a: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
        <p:nvSpPr>
          <p:cNvPr id="11" name="Text Placeholder 68"/>
          <p:cNvSpPr txBox="1">
            <a:spLocks/>
          </p:cNvSpPr>
          <p:nvPr/>
        </p:nvSpPr>
        <p:spPr>
          <a:xfrm>
            <a:off x="10751535" y="3095034"/>
            <a:ext cx="10235142" cy="13218967"/>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dirty="0"/>
              <a:t>From the statistics , we obtain a very low Mean Absolute Error and Median Absolute Error scores for the ARIMA model but unable to predict far into the future decades and which would give faulty predictions or forecast. Therefore, owing to this trade-off between the accuracy (Mean Absolute Error, Median Absolute Error) and time into which it can predict optimally, given it is a time series model, the ARIMA model was not the best performing algorithm. Therefore, taking into consideration the type of dataset and its distribution, the MAE values and the trade-offs Negative Binomial Regressor is the best performing model. This is majorly due the NBR model fitting perfectly to skewed distributions and during the exploratory data analysis we found that our labels in the dataset are a negatively skewed distribution.</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AU" sz="1800" i="1" dirty="0"/>
          </a:p>
          <a:p>
            <a:endParaRPr lang="en-AU" sz="1800" i="1" dirty="0"/>
          </a:p>
          <a:p>
            <a:endParaRPr lang="en-AU" i="1" dirty="0"/>
          </a:p>
          <a:p>
            <a:endParaRPr lang="en-IN" dirty="0"/>
          </a:p>
        </p:txBody>
      </p:sp>
      <p:sp>
        <p:nvSpPr>
          <p:cNvPr id="3" name="Rectangle 2"/>
          <p:cNvSpPr/>
          <p:nvPr/>
        </p:nvSpPr>
        <p:spPr>
          <a:xfrm>
            <a:off x="396948" y="6872852"/>
            <a:ext cx="4057265" cy="646331"/>
          </a:xfrm>
          <a:prstGeom prst="rect">
            <a:avLst/>
          </a:prstGeom>
        </p:spPr>
        <p:txBody>
          <a:bodyPr wrap="none">
            <a:spAutoFit/>
          </a:bodyPr>
          <a:lstStyle/>
          <a:p>
            <a:pPr algn="ctr"/>
            <a:r>
              <a:rPr lang="en-US" sz="3600" dirty="0"/>
              <a:t>SCOPE 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t>Results</a:t>
            </a:r>
          </a:p>
        </p:txBody>
      </p:sp>
      <p:sp>
        <p:nvSpPr>
          <p:cNvPr id="13" name="Rectangle 12"/>
          <p:cNvSpPr/>
          <p:nvPr/>
        </p:nvSpPr>
        <p:spPr>
          <a:xfrm>
            <a:off x="415049" y="10599479"/>
            <a:ext cx="2706895" cy="646331"/>
          </a:xfrm>
          <a:prstGeom prst="rect">
            <a:avLst/>
          </a:prstGeom>
        </p:spPr>
        <p:txBody>
          <a:bodyPr wrap="none">
            <a:spAutoFit/>
          </a:bodyPr>
          <a:lstStyle/>
          <a:p>
            <a:r>
              <a:rPr lang="en-US" altLang="zh-CN" sz="3600" dirty="0"/>
              <a:t>Methodology</a:t>
            </a:r>
          </a:p>
        </p:txBody>
      </p:sp>
      <p:sp>
        <p:nvSpPr>
          <p:cNvPr id="14" name="Content Placeholder 10"/>
          <p:cNvSpPr txBox="1">
            <a:spLocks/>
          </p:cNvSpPr>
          <p:nvPr/>
        </p:nvSpPr>
        <p:spPr>
          <a:xfrm>
            <a:off x="374840" y="7528288"/>
            <a:ext cx="10350000" cy="2966385"/>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sz="2400" dirty="0"/>
              <a:t>The soft computing techniques are hence forth used in the medical field so as to facilitate medical disease detection and medical diagnosis decision systems. We explore the various soft computing and machine learning tools used in the classification and detection of diseases. We will find the best prediction models among a set of models </a:t>
            </a:r>
            <a:r>
              <a:rPr lang="en-US" sz="2400" dirty="0" err="1"/>
              <a:t>i.e</a:t>
            </a:r>
            <a:r>
              <a:rPr lang="en-US" sz="2400" dirty="0"/>
              <a:t> </a:t>
            </a:r>
            <a:r>
              <a:rPr lang="en-US" sz="2400" dirty="0" err="1"/>
              <a:t>XGBoost</a:t>
            </a:r>
            <a:r>
              <a:rPr lang="en-US" sz="2400" dirty="0"/>
              <a:t> Model, Negative Binomial Regression Model, Decision Tree Regression Model and time series forecast ARIMA model on a dataset which consists of 24 features. The performances of the models are compared based on four metrics </a:t>
            </a:r>
            <a:r>
              <a:rPr lang="en-US" sz="2400" dirty="0" err="1"/>
              <a:t>i.e</a:t>
            </a:r>
            <a:r>
              <a:rPr lang="en-US" sz="2400" dirty="0"/>
              <a:t> Mean Absolute Error, Median Absolute Error and Root Mean Squared Error.</a:t>
            </a:r>
          </a:p>
        </p:txBody>
      </p:sp>
      <p:sp>
        <p:nvSpPr>
          <p:cNvPr id="21" name="Text Placeholder 68"/>
          <p:cNvSpPr txBox="1">
            <a:spLocks/>
          </p:cNvSpPr>
          <p:nvPr/>
        </p:nvSpPr>
        <p:spPr>
          <a:xfrm>
            <a:off x="359812" y="3092216"/>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Dengue is a viral mosquito borne disease. The disease requires medical attention in these cases and may turn out to be fatal if not treated properly or a delay in treatment is reported. In this project, we will be using soft computing technique for predictive modelling dengue basis using four different algorithms and comparing them to find the best result.</a:t>
            </a:r>
          </a:p>
          <a:p>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t>Introduction</a:t>
            </a:r>
          </a:p>
        </p:txBody>
      </p:sp>
      <p:sp>
        <p:nvSpPr>
          <p:cNvPr id="27" name="Text Placeholder 68"/>
          <p:cNvSpPr txBox="1">
            <a:spLocks/>
          </p:cNvSpPr>
          <p:nvPr/>
        </p:nvSpPr>
        <p:spPr>
          <a:xfrm>
            <a:off x="10790475" y="22190303"/>
            <a:ext cx="10196202" cy="37276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We have been able to find the algorithm which predicts the dengue disease with best accuracy. We used </a:t>
            </a:r>
            <a:r>
              <a:rPr lang="en-IN" dirty="0" err="1"/>
              <a:t>XGBoost</a:t>
            </a:r>
            <a:r>
              <a:rPr lang="en-IN" dirty="0"/>
              <a:t> because now most of the times in predictive analysis, this algorithm has been used very widely. Then we used Decision tree Regressor but it was soon found that it is not suitable for the predictive analysis as its </a:t>
            </a:r>
            <a:r>
              <a:rPr lang="en-IN" dirty="0" err="1"/>
              <a:t>doesnot</a:t>
            </a:r>
            <a:r>
              <a:rPr lang="en-IN" dirty="0"/>
              <a:t> adapt itself according to time. The Negative binomial regressor was used to predict the disease but it was not </a:t>
            </a:r>
            <a:r>
              <a:rPr lang="en-IN" dirty="0" err="1"/>
              <a:t>upto</a:t>
            </a:r>
            <a:r>
              <a:rPr lang="en-IN" dirty="0"/>
              <a:t> the </a:t>
            </a:r>
            <a:r>
              <a:rPr lang="en-IN" dirty="0" err="1"/>
              <a:t>expectaions</a:t>
            </a:r>
            <a:r>
              <a:rPr lang="en-IN" dirty="0"/>
              <a:t>. Finally, we used ARIMA algorithm and it was found out to be the best among all as it’s a time series and was best in terms of accuracy. But the AIC values were very large and cannot be applicable for the long period series. It only predicted accurately till 250 weeks. So may be in the future,  we have develop a better form of ARIMA algorithm which can predict more efficiently.</a:t>
            </a:r>
          </a:p>
        </p:txBody>
      </p:sp>
      <p:sp>
        <p:nvSpPr>
          <p:cNvPr id="28" name="Rectangle 27"/>
          <p:cNvSpPr/>
          <p:nvPr/>
        </p:nvSpPr>
        <p:spPr>
          <a:xfrm>
            <a:off x="10724840" y="26071061"/>
            <a:ext cx="10196202" cy="4339650"/>
          </a:xfrm>
          <a:prstGeom prst="rect">
            <a:avLst/>
          </a:prstGeom>
        </p:spPr>
        <p:txBody>
          <a:bodyPr wrap="square">
            <a:spAutoFit/>
          </a:bodyPr>
          <a:lstStyle/>
          <a:p>
            <a:r>
              <a:rPr lang="en-US" sz="3600" dirty="0"/>
              <a:t>References</a:t>
            </a:r>
          </a:p>
          <a:p>
            <a:pPr algn="just"/>
            <a:r>
              <a:rPr lang="en-IN" sz="2400" dirty="0"/>
              <a:t>Faisal, T.F. &amp; </a:t>
            </a:r>
            <a:r>
              <a:rPr lang="en-IN" sz="2400" dirty="0" err="1"/>
              <a:t>Taib</a:t>
            </a:r>
            <a:r>
              <a:rPr lang="en-IN" sz="2400" dirty="0"/>
              <a:t>, M.N., (2008) “</a:t>
            </a:r>
            <a:r>
              <a:rPr lang="en-IN" sz="2400" i="1" dirty="0"/>
              <a:t>Analysis of significant factors for dengue infection prognosis using the self organizing map</a:t>
            </a:r>
            <a:r>
              <a:rPr lang="en-IN" sz="2400" dirty="0"/>
              <a:t>”, 2008 30th Annual International Conference of the IEEE Engineering in Medicine and Biology Society , IEEE 2008 , pp: 5140-5143. </a:t>
            </a:r>
          </a:p>
          <a:p>
            <a:pPr algn="just"/>
            <a:r>
              <a:rPr lang="en-IN" sz="2400" dirty="0"/>
              <a:t>Bakar, A.A., </a:t>
            </a:r>
            <a:r>
              <a:rPr lang="en-IN" sz="2400" dirty="0" err="1"/>
              <a:t>Kefli</a:t>
            </a:r>
            <a:r>
              <a:rPr lang="en-IN" sz="2400" dirty="0"/>
              <a:t>, Z., Abdullah, S. &amp; </a:t>
            </a:r>
            <a:r>
              <a:rPr lang="en-IN" sz="2400" dirty="0" err="1"/>
              <a:t>Sahani</a:t>
            </a:r>
            <a:r>
              <a:rPr lang="en-IN" sz="2400" dirty="0"/>
              <a:t>, M., (2011) “Predictive Models for Dengue Outbreak Using Multiple </a:t>
            </a:r>
            <a:r>
              <a:rPr lang="en-IN" sz="2400" dirty="0" err="1"/>
              <a:t>Rulebase</a:t>
            </a:r>
            <a:r>
              <a:rPr lang="en-IN" sz="2400" dirty="0"/>
              <a:t> Classifiers,” </a:t>
            </a:r>
            <a:r>
              <a:rPr lang="en-IN" sz="2400" i="1" dirty="0"/>
              <a:t>Proceedings of the International Conference on Electrical Engineering and Informatics.</a:t>
            </a:r>
            <a:endParaRPr lang="en-US" sz="2400" dirty="0"/>
          </a:p>
          <a:p>
            <a:pPr algn="ctr"/>
            <a:endParaRPr lang="en-US" sz="3600" dirty="0"/>
          </a:p>
          <a:p>
            <a:pPr algn="ctr"/>
            <a:endParaRPr lang="en-US" sz="3600" dirty="0"/>
          </a:p>
        </p:txBody>
      </p:sp>
      <p:sp>
        <p:nvSpPr>
          <p:cNvPr id="29" name="Rectangle 28"/>
          <p:cNvSpPr/>
          <p:nvPr/>
        </p:nvSpPr>
        <p:spPr>
          <a:xfrm>
            <a:off x="10751535" y="21428354"/>
            <a:ext cx="2233304" cy="646331"/>
          </a:xfrm>
          <a:prstGeom prst="rect">
            <a:avLst/>
          </a:prstGeom>
        </p:spPr>
        <p:txBody>
          <a:bodyPr wrap="none">
            <a:spAutoFit/>
          </a:bodyPr>
          <a:lstStyle/>
          <a:p>
            <a:pPr algn="ctr"/>
            <a:r>
              <a:rPr lang="en-US" sz="3600" dirty="0"/>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419068"/>
            <a:ext cx="2142948" cy="2069595"/>
          </a:xfrm>
          <a:prstGeom prst="rect">
            <a:avLst/>
          </a:prstGeom>
        </p:spPr>
      </p:pic>
      <p:sp>
        <p:nvSpPr>
          <p:cNvPr id="24" name="Text Placeholder 68"/>
          <p:cNvSpPr txBox="1">
            <a:spLocks/>
          </p:cNvSpPr>
          <p:nvPr/>
        </p:nvSpPr>
        <p:spPr>
          <a:xfrm>
            <a:off x="415049" y="5444605"/>
            <a:ext cx="10350000" cy="141914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IN" dirty="0"/>
              <a:t>The incidences of Dengue have increased vastly recently and much more than the reported cases due to rise in asymptomatic cases. Therefore, looking at the gravity of situation it is extremely important that early detection of the Dengue disease is made possible given the amount of people at risk.</a:t>
            </a:r>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t>Motivation</a:t>
            </a:r>
          </a:p>
        </p:txBody>
      </p:sp>
      <p:pic>
        <p:nvPicPr>
          <p:cNvPr id="1029" name="Picture 1">
            <a:extLst>
              <a:ext uri="{FF2B5EF4-FFF2-40B4-BE49-F238E27FC236}">
                <a16:creationId xmlns:a16="http://schemas.microsoft.com/office/drawing/2014/main" id="{17F81CAA-46BD-429B-B927-67842F91E0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0475" y="6919057"/>
            <a:ext cx="5136060" cy="325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Table 8">
            <a:extLst>
              <a:ext uri="{FF2B5EF4-FFF2-40B4-BE49-F238E27FC236}">
                <a16:creationId xmlns:a16="http://schemas.microsoft.com/office/drawing/2014/main" id="{6D5526E9-6238-43DF-A920-E068CC39209F}"/>
              </a:ext>
            </a:extLst>
          </p:cNvPr>
          <p:cNvGraphicFramePr>
            <a:graphicFrameLocks noGrp="1"/>
          </p:cNvGraphicFramePr>
          <p:nvPr>
            <p:extLst>
              <p:ext uri="{D42A27DB-BD31-4B8C-83A1-F6EECF244321}">
                <p14:modId xmlns:p14="http://schemas.microsoft.com/office/powerpoint/2010/main" val="1166502978"/>
              </p:ext>
            </p:extLst>
          </p:nvPr>
        </p:nvGraphicFramePr>
        <p:xfrm>
          <a:off x="16306760" y="7407351"/>
          <a:ext cx="4175759" cy="1783543"/>
        </p:xfrm>
        <a:graphic>
          <a:graphicData uri="http://schemas.openxmlformats.org/drawingml/2006/table">
            <a:tbl>
              <a:tblPr firstRow="1" firstCol="1" bandRow="1">
                <a:tableStyleId>{5C22544A-7EE6-4342-B048-85BDC9FD1C3A}</a:tableStyleId>
              </a:tblPr>
              <a:tblGrid>
                <a:gridCol w="1114446">
                  <a:extLst>
                    <a:ext uri="{9D8B030D-6E8A-4147-A177-3AD203B41FA5}">
                      <a16:colId xmlns:a16="http://schemas.microsoft.com/office/drawing/2014/main" val="1545246416"/>
                    </a:ext>
                  </a:extLst>
                </a:gridCol>
                <a:gridCol w="737051">
                  <a:extLst>
                    <a:ext uri="{9D8B030D-6E8A-4147-A177-3AD203B41FA5}">
                      <a16:colId xmlns:a16="http://schemas.microsoft.com/office/drawing/2014/main" val="3696639004"/>
                    </a:ext>
                  </a:extLst>
                </a:gridCol>
                <a:gridCol w="1269491">
                  <a:extLst>
                    <a:ext uri="{9D8B030D-6E8A-4147-A177-3AD203B41FA5}">
                      <a16:colId xmlns:a16="http://schemas.microsoft.com/office/drawing/2014/main" val="3255369131"/>
                    </a:ext>
                  </a:extLst>
                </a:gridCol>
                <a:gridCol w="1054771">
                  <a:extLst>
                    <a:ext uri="{9D8B030D-6E8A-4147-A177-3AD203B41FA5}">
                      <a16:colId xmlns:a16="http://schemas.microsoft.com/office/drawing/2014/main" val="1938127383"/>
                    </a:ext>
                  </a:extLst>
                </a:gridCol>
              </a:tblGrid>
              <a:tr h="658299">
                <a:tc>
                  <a:txBody>
                    <a:bodyPr/>
                    <a:lstStyle/>
                    <a:p>
                      <a:pPr algn="just">
                        <a:spcAft>
                          <a:spcPts val="0"/>
                        </a:spcAft>
                      </a:pPr>
                      <a:r>
                        <a:rPr lang="en-US" sz="1100" dirty="0">
                          <a:effectLst/>
                        </a:rPr>
                        <a:t> </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dirty="0">
                          <a:effectLst/>
                        </a:rPr>
                        <a:t>Mean Absolute Error</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Median</a:t>
                      </a:r>
                      <a:endParaRPr lang="en-IN" sz="1000">
                        <a:effectLst/>
                      </a:endParaRPr>
                    </a:p>
                    <a:p>
                      <a:pPr algn="just">
                        <a:spcAft>
                          <a:spcPts val="0"/>
                        </a:spcAft>
                      </a:pPr>
                      <a:r>
                        <a:rPr lang="en-US" sz="1100">
                          <a:effectLst/>
                        </a:rPr>
                        <a:t>Absolute</a:t>
                      </a:r>
                      <a:endParaRPr lang="en-IN" sz="1000">
                        <a:effectLst/>
                      </a:endParaRPr>
                    </a:p>
                    <a:p>
                      <a:pPr algn="just">
                        <a:spcAft>
                          <a:spcPts val="0"/>
                        </a:spcAft>
                      </a:pPr>
                      <a:r>
                        <a:rPr lang="en-US" sz="1100">
                          <a:effectLst/>
                        </a:rPr>
                        <a:t>Error </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dirty="0">
                          <a:effectLst/>
                        </a:rPr>
                        <a:t>Root Mean Square Error</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75817017"/>
                  </a:ext>
                </a:extLst>
              </a:tr>
              <a:tr h="281311">
                <a:tc>
                  <a:txBody>
                    <a:bodyPr/>
                    <a:lstStyle/>
                    <a:p>
                      <a:pPr algn="just">
                        <a:spcAft>
                          <a:spcPts val="0"/>
                        </a:spcAft>
                      </a:pPr>
                      <a:r>
                        <a:rPr lang="en-US" sz="1100">
                          <a:effectLst/>
                        </a:rPr>
                        <a:t>Tuned XBR</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19.071</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28.872</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12.0</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63487063"/>
                  </a:ext>
                </a:extLst>
              </a:tr>
              <a:tr h="281311">
                <a:tc>
                  <a:txBody>
                    <a:bodyPr/>
                    <a:lstStyle/>
                    <a:p>
                      <a:pPr algn="just">
                        <a:spcAft>
                          <a:spcPts val="0"/>
                        </a:spcAft>
                      </a:pPr>
                      <a:r>
                        <a:rPr lang="en-US" sz="1100">
                          <a:effectLst/>
                        </a:rPr>
                        <a:t>NBR</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18.452</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dirty="0">
                          <a:effectLst/>
                        </a:rPr>
                        <a:t>38.942</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8.0</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18115767"/>
                  </a:ext>
                </a:extLst>
              </a:tr>
              <a:tr h="281311">
                <a:tc>
                  <a:txBody>
                    <a:bodyPr/>
                    <a:lstStyle/>
                    <a:p>
                      <a:pPr algn="just">
                        <a:spcAft>
                          <a:spcPts val="0"/>
                        </a:spcAft>
                      </a:pPr>
                      <a:r>
                        <a:rPr lang="en-US" sz="1100">
                          <a:effectLst/>
                        </a:rPr>
                        <a:t>DTR</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21.194</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dirty="0">
                          <a:effectLst/>
                        </a:rPr>
                        <a:t>41.646</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13.566</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822433304"/>
                  </a:ext>
                </a:extLst>
              </a:tr>
              <a:tr h="281311">
                <a:tc>
                  <a:txBody>
                    <a:bodyPr/>
                    <a:lstStyle/>
                    <a:p>
                      <a:pPr algn="just">
                        <a:spcAft>
                          <a:spcPts val="0"/>
                        </a:spcAft>
                      </a:pPr>
                      <a:r>
                        <a:rPr lang="en-US" sz="1100">
                          <a:effectLst/>
                        </a:rPr>
                        <a:t>ARIMA</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a:effectLst/>
                        </a:rPr>
                        <a:t>4.272</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dirty="0">
                          <a:effectLst/>
                        </a:rPr>
                        <a:t>2.3477</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spcAft>
                          <a:spcPts val="0"/>
                        </a:spcAft>
                      </a:pPr>
                      <a:r>
                        <a:rPr lang="en-US" sz="1100" dirty="0">
                          <a:effectLst/>
                        </a:rPr>
                        <a:t>8.184</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44859049"/>
                  </a:ext>
                </a:extLst>
              </a:tr>
            </a:tbl>
          </a:graphicData>
        </a:graphic>
      </p:graphicFrame>
      <p:pic>
        <p:nvPicPr>
          <p:cNvPr id="30" name="Picture 29">
            <a:extLst>
              <a:ext uri="{FF2B5EF4-FFF2-40B4-BE49-F238E27FC236}">
                <a16:creationId xmlns:a16="http://schemas.microsoft.com/office/drawing/2014/main" id="{BEF1BF29-C0E8-4C4D-94D1-C6C1B379C101}"/>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0765050" y="10177171"/>
            <a:ext cx="4925760" cy="2441550"/>
          </a:xfrm>
          <a:prstGeom prst="rect">
            <a:avLst/>
          </a:prstGeom>
          <a:noFill/>
          <a:ln>
            <a:noFill/>
          </a:ln>
        </p:spPr>
      </p:pic>
      <p:pic>
        <p:nvPicPr>
          <p:cNvPr id="31" name="Picture 30">
            <a:extLst>
              <a:ext uri="{FF2B5EF4-FFF2-40B4-BE49-F238E27FC236}">
                <a16:creationId xmlns:a16="http://schemas.microsoft.com/office/drawing/2014/main" id="{63E0181E-140F-4194-ABBD-3DE1A9FC1BBC}"/>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5865339" y="9973600"/>
            <a:ext cx="4925761" cy="2438400"/>
          </a:xfrm>
          <a:prstGeom prst="rect">
            <a:avLst/>
          </a:prstGeom>
          <a:noFill/>
          <a:ln>
            <a:noFill/>
          </a:ln>
        </p:spPr>
      </p:pic>
      <p:pic>
        <p:nvPicPr>
          <p:cNvPr id="33" name="Picture 32">
            <a:extLst>
              <a:ext uri="{FF2B5EF4-FFF2-40B4-BE49-F238E27FC236}">
                <a16:creationId xmlns:a16="http://schemas.microsoft.com/office/drawing/2014/main" id="{C2F1422B-C262-4F90-952E-836F8CC359CF}"/>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0908627" y="12991706"/>
            <a:ext cx="4956712" cy="2612654"/>
          </a:xfrm>
          <a:prstGeom prst="rect">
            <a:avLst/>
          </a:prstGeom>
          <a:noFill/>
          <a:ln>
            <a:noFill/>
          </a:ln>
        </p:spPr>
      </p:pic>
      <p:pic>
        <p:nvPicPr>
          <p:cNvPr id="34" name="Picture 33">
            <a:extLst>
              <a:ext uri="{FF2B5EF4-FFF2-40B4-BE49-F238E27FC236}">
                <a16:creationId xmlns:a16="http://schemas.microsoft.com/office/drawing/2014/main" id="{78DC4979-35AB-4197-AE79-F388D3B72A12}"/>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15926535" y="13017909"/>
            <a:ext cx="4772603" cy="2362200"/>
          </a:xfrm>
          <a:prstGeom prst="rect">
            <a:avLst/>
          </a:prstGeom>
          <a:noFill/>
          <a:ln>
            <a:noFill/>
          </a:ln>
        </p:spPr>
      </p:pic>
      <p:graphicFrame>
        <p:nvGraphicFramePr>
          <p:cNvPr id="15" name="Table 14">
            <a:extLst>
              <a:ext uri="{FF2B5EF4-FFF2-40B4-BE49-F238E27FC236}">
                <a16:creationId xmlns:a16="http://schemas.microsoft.com/office/drawing/2014/main" id="{2EAF7496-FF13-467A-8C3D-D3C247AAE5E8}"/>
              </a:ext>
            </a:extLst>
          </p:cNvPr>
          <p:cNvGraphicFramePr>
            <a:graphicFrameLocks noGrp="1"/>
          </p:cNvGraphicFramePr>
          <p:nvPr>
            <p:extLst>
              <p:ext uri="{D42A27DB-BD31-4B8C-83A1-F6EECF244321}">
                <p14:modId xmlns:p14="http://schemas.microsoft.com/office/powerpoint/2010/main" val="2161255853"/>
              </p:ext>
            </p:extLst>
          </p:nvPr>
        </p:nvGraphicFramePr>
        <p:xfrm>
          <a:off x="11058096" y="16487109"/>
          <a:ext cx="6525577" cy="832575"/>
        </p:xfrm>
        <a:graphic>
          <a:graphicData uri="http://schemas.openxmlformats.org/drawingml/2006/table">
            <a:tbl>
              <a:tblPr firstRow="1" firstCol="1" bandRow="1">
                <a:tableStyleId>{5C22544A-7EE6-4342-B048-85BDC9FD1C3A}</a:tableStyleId>
              </a:tblPr>
              <a:tblGrid>
                <a:gridCol w="2174951">
                  <a:extLst>
                    <a:ext uri="{9D8B030D-6E8A-4147-A177-3AD203B41FA5}">
                      <a16:colId xmlns:a16="http://schemas.microsoft.com/office/drawing/2014/main" val="321993706"/>
                    </a:ext>
                  </a:extLst>
                </a:gridCol>
                <a:gridCol w="2174951">
                  <a:extLst>
                    <a:ext uri="{9D8B030D-6E8A-4147-A177-3AD203B41FA5}">
                      <a16:colId xmlns:a16="http://schemas.microsoft.com/office/drawing/2014/main" val="2844910545"/>
                    </a:ext>
                  </a:extLst>
                </a:gridCol>
                <a:gridCol w="2175675">
                  <a:extLst>
                    <a:ext uri="{9D8B030D-6E8A-4147-A177-3AD203B41FA5}">
                      <a16:colId xmlns:a16="http://schemas.microsoft.com/office/drawing/2014/main" val="3194385923"/>
                    </a:ext>
                  </a:extLst>
                </a:gridCol>
              </a:tblGrid>
              <a:tr h="433333">
                <a:tc>
                  <a:txBody>
                    <a:bodyPr/>
                    <a:lstStyle/>
                    <a:p>
                      <a:pPr>
                        <a:spcAft>
                          <a:spcPts val="0"/>
                        </a:spcAft>
                      </a:pPr>
                      <a:r>
                        <a:rPr lang="en-IN" sz="1200">
                          <a:effectLst/>
                        </a:rPr>
                        <a:t> </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dirty="0">
                          <a:effectLst/>
                        </a:rPr>
                        <a:t>ARIMA Model for SJ City</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dirty="0">
                          <a:effectLst/>
                        </a:rPr>
                        <a:t>ARIMA Model for </a:t>
                      </a:r>
                      <a:r>
                        <a:rPr lang="en-IN" sz="1200" dirty="0" err="1">
                          <a:effectLst/>
                        </a:rPr>
                        <a:t>Iq</a:t>
                      </a:r>
                      <a:r>
                        <a:rPr lang="en-IN" sz="1200" dirty="0">
                          <a:effectLst/>
                        </a:rPr>
                        <a:t> City</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452613804"/>
                  </a:ext>
                </a:extLst>
              </a:tr>
              <a:tr h="399242">
                <a:tc>
                  <a:txBody>
                    <a:bodyPr/>
                    <a:lstStyle/>
                    <a:p>
                      <a:pPr>
                        <a:spcAft>
                          <a:spcPts val="0"/>
                        </a:spcAft>
                      </a:pPr>
                      <a:r>
                        <a:rPr lang="en-IN" sz="1200">
                          <a:effectLst/>
                        </a:rPr>
                        <a:t>Length up until it can predict</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a:effectLst/>
                        </a:rPr>
                        <a:t>260</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dirty="0">
                          <a:effectLst/>
                        </a:rPr>
                        <a:t>156</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202376132"/>
                  </a:ext>
                </a:extLst>
              </a:tr>
            </a:tbl>
          </a:graphicData>
        </a:graphic>
      </p:graphicFrame>
      <p:graphicFrame>
        <p:nvGraphicFramePr>
          <p:cNvPr id="17" name="Table 16">
            <a:extLst>
              <a:ext uri="{FF2B5EF4-FFF2-40B4-BE49-F238E27FC236}">
                <a16:creationId xmlns:a16="http://schemas.microsoft.com/office/drawing/2014/main" id="{CC447913-B424-44FE-9D41-9FFAF8DD8627}"/>
              </a:ext>
            </a:extLst>
          </p:cNvPr>
          <p:cNvGraphicFramePr>
            <a:graphicFrameLocks noGrp="1"/>
          </p:cNvGraphicFramePr>
          <p:nvPr>
            <p:extLst>
              <p:ext uri="{D42A27DB-BD31-4B8C-83A1-F6EECF244321}">
                <p14:modId xmlns:p14="http://schemas.microsoft.com/office/powerpoint/2010/main" val="3340861261"/>
              </p:ext>
            </p:extLst>
          </p:nvPr>
        </p:nvGraphicFramePr>
        <p:xfrm>
          <a:off x="11058096" y="17470842"/>
          <a:ext cx="6606240" cy="709642"/>
        </p:xfrm>
        <a:graphic>
          <a:graphicData uri="http://schemas.openxmlformats.org/drawingml/2006/table">
            <a:tbl>
              <a:tblPr firstRow="1" firstCol="1" bandRow="1">
                <a:tableStyleId>{5C22544A-7EE6-4342-B048-85BDC9FD1C3A}</a:tableStyleId>
              </a:tblPr>
              <a:tblGrid>
                <a:gridCol w="2201836">
                  <a:extLst>
                    <a:ext uri="{9D8B030D-6E8A-4147-A177-3AD203B41FA5}">
                      <a16:colId xmlns:a16="http://schemas.microsoft.com/office/drawing/2014/main" val="4145718065"/>
                    </a:ext>
                  </a:extLst>
                </a:gridCol>
                <a:gridCol w="2201836">
                  <a:extLst>
                    <a:ext uri="{9D8B030D-6E8A-4147-A177-3AD203B41FA5}">
                      <a16:colId xmlns:a16="http://schemas.microsoft.com/office/drawing/2014/main" val="1576843307"/>
                    </a:ext>
                  </a:extLst>
                </a:gridCol>
                <a:gridCol w="2202568">
                  <a:extLst>
                    <a:ext uri="{9D8B030D-6E8A-4147-A177-3AD203B41FA5}">
                      <a16:colId xmlns:a16="http://schemas.microsoft.com/office/drawing/2014/main" val="2313231657"/>
                    </a:ext>
                  </a:extLst>
                </a:gridCol>
              </a:tblGrid>
              <a:tr h="354821">
                <a:tc>
                  <a:txBody>
                    <a:bodyPr/>
                    <a:lstStyle/>
                    <a:p>
                      <a:pPr>
                        <a:spcAft>
                          <a:spcPts val="0"/>
                        </a:spcAft>
                      </a:pPr>
                      <a:r>
                        <a:rPr lang="en-IN" sz="1200" dirty="0">
                          <a:effectLst/>
                        </a:rPr>
                        <a:t> </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a:effectLst/>
                        </a:rPr>
                        <a:t>ARIMA Model for SJ City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a:effectLst/>
                        </a:rPr>
                        <a:t>ARIMA Model for Iq City</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160976968"/>
                  </a:ext>
                </a:extLst>
              </a:tr>
              <a:tr h="354821">
                <a:tc>
                  <a:txBody>
                    <a:bodyPr/>
                    <a:lstStyle/>
                    <a:p>
                      <a:pPr>
                        <a:spcAft>
                          <a:spcPts val="0"/>
                        </a:spcAft>
                      </a:pPr>
                      <a:r>
                        <a:rPr lang="en-IN" sz="1200">
                          <a:effectLst/>
                        </a:rPr>
                        <a:t>MAE</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a:effectLst/>
                        </a:rPr>
                        <a:t>6.083042954949091</a:t>
                      </a:r>
                      <a:endParaRPr lang="en-IN"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tc>
                  <a:txBody>
                    <a:bodyPr/>
                    <a:lstStyle/>
                    <a:p>
                      <a:pPr>
                        <a:spcAft>
                          <a:spcPts val="0"/>
                        </a:spcAft>
                      </a:pPr>
                      <a:r>
                        <a:rPr lang="en-IN" sz="1200" dirty="0">
                          <a:effectLst/>
                        </a:rPr>
                        <a:t>4.587205933745022</a:t>
                      </a:r>
                      <a:endParaRPr lang="en-IN"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2196947395"/>
                  </a:ext>
                </a:extLst>
              </a:tr>
            </a:tbl>
          </a:graphicData>
        </a:graphic>
      </p:graphicFrame>
      <p:sp>
        <p:nvSpPr>
          <p:cNvPr id="18" name="Rectangle 6">
            <a:extLst>
              <a:ext uri="{FF2B5EF4-FFF2-40B4-BE49-F238E27FC236}">
                <a16:creationId xmlns:a16="http://schemas.microsoft.com/office/drawing/2014/main" id="{939F641A-7BB8-45C9-82C3-E2EAD199A6C7}"/>
              </a:ext>
            </a:extLst>
          </p:cNvPr>
          <p:cNvSpPr>
            <a:spLocks noChangeArrowheads="1"/>
          </p:cNvSpPr>
          <p:nvPr/>
        </p:nvSpPr>
        <p:spPr bwMode="auto">
          <a:xfrm>
            <a:off x="11258232" y="20182389"/>
            <a:ext cx="2138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Title 19">
            <a:extLst>
              <a:ext uri="{FF2B5EF4-FFF2-40B4-BE49-F238E27FC236}">
                <a16:creationId xmlns:a16="http://schemas.microsoft.com/office/drawing/2014/main" id="{EB1A7357-BA05-40D0-AD8B-6A00579E8EE0}"/>
              </a:ext>
            </a:extLst>
          </p:cNvPr>
          <p:cNvSpPr>
            <a:spLocks noGrp="1"/>
          </p:cNvSpPr>
          <p:nvPr>
            <p:ph type="title"/>
          </p:nvPr>
        </p:nvSpPr>
        <p:spPr>
          <a:xfrm>
            <a:off x="10790474" y="18023516"/>
            <a:ext cx="10130567" cy="3376071"/>
          </a:xfrm>
        </p:spPr>
        <p:txBody>
          <a:bodyPr>
            <a:noAutofit/>
          </a:bodyPr>
          <a:lstStyle/>
          <a:p>
            <a:pPr algn="just"/>
            <a:r>
              <a:rPr lang="en-US" sz="2400" dirty="0">
                <a:latin typeface="+mn-lt"/>
              </a:rPr>
              <a:t>From the ARIMA Model results we can see very high AIC, BIC and HQIC values which says that the model is not powerful.  Although the ARIMA model was found to have the lowest Mean Absolute Error which would mean that it should be the best performing model or algorithm but we chose to oversee it due it being unable to predict far into the future decades and which would give faulty predictions or forecast and cannot be used for future analysis. Therefore, taking into consideration the type of dataset and its distribution, the MAE values and the trade-offs. Negative Binomial Regressor is the best performing model.</a:t>
            </a:r>
            <a:endParaRPr lang="en-IN" sz="2400" dirty="0">
              <a:latin typeface="+mn-lt"/>
            </a:endParaRPr>
          </a:p>
        </p:txBody>
      </p:sp>
      <p:pic>
        <p:nvPicPr>
          <p:cNvPr id="39" name="Picture 38">
            <a:extLst>
              <a:ext uri="{FF2B5EF4-FFF2-40B4-BE49-F238E27FC236}">
                <a16:creationId xmlns:a16="http://schemas.microsoft.com/office/drawing/2014/main" id="{531FC223-3E32-464F-AA4F-C76B3AA8663A}"/>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17664336" y="16505526"/>
            <a:ext cx="2478035" cy="1810381"/>
          </a:xfrm>
          <a:prstGeom prst="rect">
            <a:avLst/>
          </a:prstGeom>
          <a:noFill/>
          <a:ln>
            <a:noFill/>
          </a:ln>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2992</TotalTime>
  <Words>1485</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From the ARIMA Model results we can see very high AIC, BIC and HQIC values which says that the model is not powerful.  Although the ARIMA model was found to have the lowest Mean Absolute Error which would mean that it should be the best performing model or algorithm but we chose to oversee it due it being unable to predict far into the future decades and which would give faulty predictions or forecast and cannot be used for future analysis. Therefore, taking into consideration the type of dataset and its distribution, the MAE values and the trade-offs. Negative Binomial Regressor is the best performing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naman anand</cp:lastModifiedBy>
  <cp:revision>43</cp:revision>
  <dcterms:created xsi:type="dcterms:W3CDTF">2016-03-28T06:32:15Z</dcterms:created>
  <dcterms:modified xsi:type="dcterms:W3CDTF">2020-05-25T13:43:14Z</dcterms:modified>
</cp:coreProperties>
</file>