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4" r:id="rId5"/>
    <p:sldId id="293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 Sajiv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727272"/>
    <a:srgbClr val="9BBB59"/>
    <a:srgbClr val="39B0D4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5" autoAdjust="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763" y="53"/>
      </p:cViewPr>
      <p:guideLst>
        <p:guide orient="horz" pos="213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nva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timesofindia.indiatime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bokits.co.in/" TargetMode="External"/><Relationship Id="rId5" Type="http://schemas.openxmlformats.org/officeDocument/2006/relationships/hyperlink" Target="http://tinkercad.com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www.electroschematics.com/" TargetMode="External"/><Relationship Id="rId9" Type="http://schemas.openxmlformats.org/officeDocument/2006/relationships/hyperlink" Target="https://m.youtube.com/@roboja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Smart India </a:t>
            </a:r>
            <a:r>
              <a:rPr lang="en-US" sz="4000" b="1" dirty="0" err="1">
                <a:solidFill>
                  <a:schemeClr val="tx2"/>
                </a:solidFill>
                <a:latin typeface="+mn-lt"/>
              </a:rPr>
              <a:t>Hackthon</a:t>
            </a:r>
            <a:r>
              <a:rPr lang="en-US" sz="4000" b="1" dirty="0">
                <a:solidFill>
                  <a:schemeClr val="tx2"/>
                </a:solidFill>
                <a:latin typeface="+mn-lt"/>
              </a:rPr>
              <a:t> 2024</a:t>
            </a:r>
            <a:endParaRPr lang="en-IN" sz="4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701" y="1045414"/>
            <a:ext cx="61509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1582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to check the healthiness of earthing system and alert staff in case of any malfunction.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regular"/>
              </a:rPr>
              <a:t>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WhatsApp Image 2024-09-19 at 22.03.5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91" y="1230451"/>
            <a:ext cx="5431452" cy="4705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6096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Earth Leakage Monitoring and Alert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945423" y="6218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/>
          <p:cNvSpPr/>
          <p:nvPr/>
        </p:nvSpPr>
        <p:spPr>
          <a:xfrm>
            <a:off x="464457" y="1211261"/>
            <a:ext cx="4803810" cy="20399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Proposed Solution:</a:t>
            </a:r>
          </a:p>
          <a:p>
            <a:pPr marL="342900" indent="-34290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Real-time earth leakage monitoring system: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Sensors and low-power network.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Detects malfunctions, transmits data.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Location, alerts, messages.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82998" y="3657600"/>
            <a:ext cx="5724316" cy="23139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Problem: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Safety Layer: Sensors provide real-time alerts by communicating with the nearest base station during faults.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Data is sent to a central system, reducing manpower and improving reliability and safety.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WhatsApp Image 2024-09-19 at 23.42.0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1211262"/>
            <a:ext cx="4958198" cy="4760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1017" y="1678308"/>
            <a:ext cx="2181225" cy="67373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IN" sz="1600" b="1" dirty="0"/>
              <a:t>Continuous Monitoring System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40069" y="1978794"/>
            <a:ext cx="2698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9842" y="4264423"/>
            <a:ext cx="2971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936620" y="3573780"/>
            <a:ext cx="2517779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IN" sz="1400" dirty="0"/>
              <a:t>Microcontroller: </a:t>
            </a:r>
            <a:r>
              <a:rPr lang="en-US" altLang="en-IN" sz="1400" dirty="0" err="1"/>
              <a:t>Arduino</a:t>
            </a:r>
            <a:r>
              <a:rPr lang="en-US" altLang="en-IN" sz="1400" dirty="0"/>
              <a:t> Uno.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3295" y="2613025"/>
            <a:ext cx="3684905" cy="77992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Sensors: Earth Leakage Current sensor, Earth Resistance Sensor, Humidity sensor, Temp. sensor, smoke detector and others.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59063" y="2352043"/>
            <a:ext cx="635" cy="2525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26" y="2880611"/>
            <a:ext cx="297738" cy="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3294" y="4113530"/>
            <a:ext cx="3303905" cy="32004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DC Power Supply: Rechargeable battery.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010" y="5204460"/>
            <a:ext cx="1294765" cy="38989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Data Collection</a:t>
            </a:r>
          </a:p>
        </p:txBody>
      </p:sp>
      <p:sp>
        <p:nvSpPr>
          <p:cNvPr id="17413" name="TextBox 17412"/>
          <p:cNvSpPr txBox="1"/>
          <p:nvPr/>
        </p:nvSpPr>
        <p:spPr>
          <a:xfrm>
            <a:off x="8324215" y="1760855"/>
            <a:ext cx="1485265" cy="3937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600" b="1" dirty="0"/>
              <a:t>Parent Pole</a:t>
            </a:r>
          </a:p>
        </p:txBody>
      </p:sp>
      <p:sp>
        <p:nvSpPr>
          <p:cNvPr id="17414" name="TextBox 17413"/>
          <p:cNvSpPr txBox="1"/>
          <p:nvPr/>
        </p:nvSpPr>
        <p:spPr>
          <a:xfrm>
            <a:off x="5617846" y="2613025"/>
            <a:ext cx="2234354" cy="60960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Via  wired cables by mesh network.</a:t>
            </a:r>
          </a:p>
          <a:p>
            <a:endParaRPr lang="en-US" altLang="en-IN" dirty="0"/>
          </a:p>
        </p:txBody>
      </p:sp>
      <p:cxnSp>
        <p:nvCxnSpPr>
          <p:cNvPr id="17420" name="Straight Connector 17419"/>
          <p:cNvCxnSpPr/>
          <p:nvPr/>
        </p:nvCxnSpPr>
        <p:spPr>
          <a:xfrm>
            <a:off x="1235119" y="5082454"/>
            <a:ext cx="10160" cy="757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24" name="Straight Arrow Connector 17423"/>
          <p:cNvCxnSpPr>
            <a:endCxn id="53" idx="1"/>
          </p:cNvCxnSpPr>
          <p:nvPr/>
        </p:nvCxnSpPr>
        <p:spPr>
          <a:xfrm>
            <a:off x="1234896" y="5399104"/>
            <a:ext cx="368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26" name="Straight Connector 17425"/>
          <p:cNvCxnSpPr/>
          <p:nvPr/>
        </p:nvCxnSpPr>
        <p:spPr>
          <a:xfrm>
            <a:off x="5384095" y="2409401"/>
            <a:ext cx="0" cy="478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38" name="Straight Arrow Connector 17437"/>
          <p:cNvCxnSpPr/>
          <p:nvPr/>
        </p:nvCxnSpPr>
        <p:spPr>
          <a:xfrm>
            <a:off x="5387975" y="2887861"/>
            <a:ext cx="229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40" name="Straight Arrow Connector 17439"/>
          <p:cNvCxnSpPr/>
          <p:nvPr/>
        </p:nvCxnSpPr>
        <p:spPr>
          <a:xfrm>
            <a:off x="8500745" y="2888191"/>
            <a:ext cx="309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49" name="Straight Arrow Connector 17448"/>
          <p:cNvCxnSpPr/>
          <p:nvPr/>
        </p:nvCxnSpPr>
        <p:spPr>
          <a:xfrm>
            <a:off x="4882957" y="1978663"/>
            <a:ext cx="0" cy="159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59130" y="3771900"/>
            <a:ext cx="277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52"/>
          <p:cNvSpPr txBox="1"/>
          <p:nvPr/>
        </p:nvSpPr>
        <p:spPr>
          <a:xfrm>
            <a:off x="981710" y="4682490"/>
            <a:ext cx="1702435" cy="38989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Monitoring Software</a:t>
            </a:r>
          </a:p>
        </p:txBody>
      </p:sp>
      <p:sp>
        <p:nvSpPr>
          <p:cNvPr id="22" name="TextBox 52"/>
          <p:cNvSpPr txBox="1"/>
          <p:nvPr/>
        </p:nvSpPr>
        <p:spPr>
          <a:xfrm>
            <a:off x="1637030" y="5725795"/>
            <a:ext cx="1261745" cy="33147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Transmission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45056" y="5839794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9063" y="4877316"/>
            <a:ext cx="322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17412"/>
          <p:cNvSpPr txBox="1"/>
          <p:nvPr/>
        </p:nvSpPr>
        <p:spPr>
          <a:xfrm>
            <a:off x="5339080" y="1761490"/>
            <a:ext cx="2555875" cy="64135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2000" b="1" dirty="0"/>
              <a:t>I</a:t>
            </a:r>
            <a:r>
              <a:rPr lang="en-US" altLang="en-IN" sz="1600" b="1" dirty="0"/>
              <a:t>nformation Transmited to Parent Pole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8137929" y="2517794"/>
            <a:ext cx="72563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413"/>
          <p:cNvSpPr txBox="1"/>
          <p:nvPr/>
        </p:nvSpPr>
        <p:spPr>
          <a:xfrm>
            <a:off x="8809990" y="2662556"/>
            <a:ext cx="1619885" cy="56007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400" dirty="0"/>
              <a:t>Transit data via wired cable.</a:t>
            </a:r>
          </a:p>
        </p:txBody>
      </p:sp>
      <p:sp>
        <p:nvSpPr>
          <p:cNvPr id="40" name="TextBox 17413"/>
          <p:cNvSpPr txBox="1"/>
          <p:nvPr/>
        </p:nvSpPr>
        <p:spPr>
          <a:xfrm>
            <a:off x="4761230" y="4433571"/>
            <a:ext cx="2271395" cy="116078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IN" sz="1400" dirty="0"/>
              <a:t>Sound System-ultrasonic electronic repelent for animals and message for humans.</a:t>
            </a:r>
          </a:p>
          <a:p>
            <a:pPr>
              <a:buFont typeface="Arial" pitchFamily="34" charset="0"/>
              <a:buChar char="•"/>
            </a:pPr>
            <a:r>
              <a:rPr lang="en-US" altLang="en-IN" sz="1400" dirty="0"/>
              <a:t>LED  Light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9809440" y="1984276"/>
            <a:ext cx="11233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9792013" y="3125298"/>
            <a:ext cx="2281425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17413"/>
          <p:cNvSpPr txBox="1"/>
          <p:nvPr/>
        </p:nvSpPr>
        <p:spPr>
          <a:xfrm>
            <a:off x="8323580" y="3938668"/>
            <a:ext cx="1898015" cy="65151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600" b="1" dirty="0"/>
              <a:t>Informing Electrical Department :)</a:t>
            </a:r>
          </a:p>
        </p:txBody>
      </p:sp>
      <p:sp>
        <p:nvSpPr>
          <p:cNvPr id="45" name="TextBox 17413"/>
          <p:cNvSpPr txBox="1"/>
          <p:nvPr/>
        </p:nvSpPr>
        <p:spPr>
          <a:xfrm>
            <a:off x="4761230" y="3573780"/>
            <a:ext cx="2271395" cy="39306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en-IN" sz="1600" b="1" dirty="0"/>
              <a:t>Alert System Generation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82957" y="3979548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" name="Picture 61" descr="images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836" y="81377"/>
            <a:ext cx="1630365" cy="159693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endCxn id="17413" idx="1"/>
          </p:cNvCxnSpPr>
          <p:nvPr/>
        </p:nvCxnSpPr>
        <p:spPr>
          <a:xfrm>
            <a:off x="7894955" y="1957705"/>
            <a:ext cx="42926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3"/>
          </p:cNvCxnSpPr>
          <p:nvPr/>
        </p:nvCxnSpPr>
        <p:spPr>
          <a:xfrm rot="10800000">
            <a:off x="10221596" y="4264423"/>
            <a:ext cx="711927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Impact &amp;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332378"/>
            <a:ext cx="93853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Impact: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800" b="1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Societal: Saves lives of humans and animals from electrical hazards.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Financial: Reduces repair costs and extends equipment life.</a:t>
            </a:r>
          </a:p>
          <a:p>
            <a:pPr marL="342900" lvl="0" indent="-342900" algn="just"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prstClr val="black"/>
                </a:solidFill>
                <a:latin typeface="+mn-lt"/>
                <a:cs typeface="Times New Roman" pitchFamily="18" charset="0"/>
              </a:rPr>
              <a:t>Technical: Early detection and diagnosis.</a:t>
            </a:r>
            <a:endParaRPr lang="en-US" sz="2000" dirty="0">
              <a:solidFill>
                <a:prstClr val="black"/>
              </a:solidFill>
              <a:latin typeface="+mn-lt"/>
              <a:cs typeface="Times New Roman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774700" y="3128211"/>
            <a:ext cx="9385300" cy="2431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Benefits</a:t>
            </a:r>
            <a:r>
              <a:rPr lang="en-US" sz="24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prstClr val="black"/>
              </a:solidFill>
              <a:latin typeface="+mj-lt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Improves power quality and reduces energy loss.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Early warning system for potential hazards.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Environmental monitoring with sensors (humidity, temperature).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Detects illegal energy consumption.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Ensures reliable </a:t>
            </a:r>
            <a:r>
              <a:rPr lang="en-US" sz="2000" dirty="0" err="1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earthing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system for overall stability.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WhatsApp Image 2024-09-20 at 01.39.2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560" y="1375067"/>
            <a:ext cx="3822926" cy="41845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Feasibility &amp;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/>
          <p:cNvSpPr/>
          <p:nvPr/>
        </p:nvSpPr>
        <p:spPr>
          <a:xfrm>
            <a:off x="6273799" y="1230451"/>
            <a:ext cx="4927601" cy="1825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2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Challenges: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Interference: Sensors conflict.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Environment: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Affects sensors reliability.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Costs: Manage expenses.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Noise: Impacts sensors functionality.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93608" y="3506984"/>
            <a:ext cx="5087983" cy="22206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sensors: Avoid interference.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 Separate sensors.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components: Balance cost and performance.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noise: Reduce noise problems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: Rounded Corners 4"/>
          <p:cNvSpPr/>
          <p:nvPr/>
        </p:nvSpPr>
        <p:spPr>
          <a:xfrm>
            <a:off x="995105" y="1230452"/>
            <a:ext cx="4808315" cy="26013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Viability: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Technical: Wide and cheap components.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Financial: Prevents big losses.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Operational: Saves time and 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Maintenance: Simple upkeep.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Compliance: Follows safety rules.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Reliability: Keeps systems working longer.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: Rounded Corners 1"/>
          <p:cNvSpPr/>
          <p:nvPr/>
        </p:nvSpPr>
        <p:spPr>
          <a:xfrm>
            <a:off x="1380610" y="4122057"/>
            <a:ext cx="4422810" cy="16056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en-US" sz="2300" b="1" dirty="0">
                <a:latin typeface="Arial" pitchFamily="34" charset="0"/>
                <a:cs typeface="Arial" pitchFamily="34" charset="0"/>
              </a:rPr>
              <a:t>:</a:t>
            </a:r>
            <a:endParaRPr lang="en-US" sz="23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financial losses after 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response: Low-latency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safety: Proactive protection.</a:t>
            </a:r>
          </a:p>
        </p:txBody>
      </p:sp>
      <p:pic>
        <p:nvPicPr>
          <p:cNvPr id="17" name="Picture 16" descr="WhatsApp Image 2024-09-19 at 23.55.44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482" y="81376"/>
            <a:ext cx="1328346" cy="1013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7660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&amp;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828801" y="1059580"/>
            <a:ext cx="7539682" cy="560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Websites</a:t>
            </a:r>
          </a:p>
          <a:p>
            <a:r>
              <a:rPr lang="en-IN" dirty="0">
                <a:hlinkClick r:id="rId4"/>
              </a:rPr>
              <a:t>http://www.electroschematics.com</a:t>
            </a:r>
            <a:endParaRPr lang="en-IN" dirty="0"/>
          </a:p>
          <a:p>
            <a:r>
              <a:rPr lang="en-IN" dirty="0">
                <a:hlinkClick r:id="rId5"/>
              </a:rPr>
              <a:t>http://tinkercad.com</a:t>
            </a:r>
            <a:endParaRPr lang="en-IN" dirty="0"/>
          </a:p>
          <a:p>
            <a:r>
              <a:rPr lang="en-IN" dirty="0">
                <a:hlinkClick r:id="rId6"/>
              </a:rPr>
              <a:t>http://robokits.co.in</a:t>
            </a:r>
            <a:endParaRPr lang="en-IN" dirty="0"/>
          </a:p>
          <a:p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sz="2400" dirty="0"/>
              <a:t>Images</a:t>
            </a:r>
          </a:p>
          <a:p>
            <a:r>
              <a:rPr lang="en-IN" dirty="0">
                <a:hlinkClick r:id="rId7"/>
              </a:rPr>
              <a:t>http://timesofindia.indiatimes.com</a:t>
            </a:r>
            <a:endParaRPr lang="en-IN" dirty="0"/>
          </a:p>
          <a:p>
            <a:r>
              <a:rPr lang="en-IN" dirty="0">
                <a:hlinkClick r:id="rId8"/>
              </a:rPr>
              <a:t>http://www.canva.com</a:t>
            </a:r>
            <a:endParaRPr lang="en-IN" dirty="0"/>
          </a:p>
          <a:p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sz="2400" dirty="0" err="1"/>
              <a:t>Youtube</a:t>
            </a:r>
            <a:r>
              <a:rPr lang="en-IN" sz="2400" dirty="0"/>
              <a:t> Channel</a:t>
            </a:r>
          </a:p>
          <a:p>
            <a:r>
              <a:rPr lang="en-IN" dirty="0">
                <a:hlinkClick r:id="rId9"/>
              </a:rPr>
              <a:t>https://m.youtube.com/@robojax</a:t>
            </a:r>
            <a:endParaRPr lang="en-IN" dirty="0"/>
          </a:p>
          <a:p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sz="2400" dirty="0"/>
              <a:t>Articles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“IEC 60364-7-714", 1996-04 1st Ed. Electrical Installations of Buildings Part 7. Requirements for Special Installations or Locations Section 714: External Lighting Installations, 1996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“IEC 60364-4-41", Low-Voltage Electrical Installations Part 4-41: Protection for Safety Protection Against Electric Shock 2005 Ed.5, 2005.</a:t>
            </a:r>
          </a:p>
        </p:txBody>
      </p:sp>
      <p:pic>
        <p:nvPicPr>
          <p:cNvPr id="16" name="Picture 15" descr="abc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5556" y="1230452"/>
            <a:ext cx="4537529" cy="3443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502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montserratregular</vt:lpstr>
      <vt:lpstr>Times New Roman</vt:lpstr>
      <vt:lpstr>TradeGothic</vt:lpstr>
      <vt:lpstr>Wingdings</vt:lpstr>
      <vt:lpstr>Office Theme</vt:lpstr>
      <vt:lpstr>Smart India Hackthon 2024</vt:lpstr>
      <vt:lpstr> Earth Leakage Monitoring and Alert System</vt:lpstr>
      <vt:lpstr>Technical Approach</vt:lpstr>
      <vt:lpstr>Impact &amp; Benefits</vt:lpstr>
      <vt:lpstr>Feasibility &amp; Viability</vt:lpstr>
      <vt:lpstr>Research &amp; Reference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nogyanaman@gmail.com</cp:lastModifiedBy>
  <cp:revision>243</cp:revision>
  <dcterms:created xsi:type="dcterms:W3CDTF">2013-12-12T18:46:00Z</dcterms:created>
  <dcterms:modified xsi:type="dcterms:W3CDTF">2024-10-15T13:33:35Z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9420ACF4D0634B479B3A3D4806D59042_13</vt:lpwstr>
  </property>
  <property fmtid="{D5CDD505-2E9C-101B-9397-08002B2CF9AE}" pid="3" name="KSOProductBuildVer">
    <vt:lpwstr>1033-12.2.0.13472</vt:lpwstr>
  </property>
</Properties>
</file>