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128" d="100"/>
          <a:sy n="128" d="100"/>
        </p:scale>
        <p:origin x="-5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3C9B-40E2-CEBF-F8B7-48D784179F9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B17FBC-AF05-5749-8187-95CD7AC59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2A2C16F-26D9-A30F-1E53-16C135DF7375}"/>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5" name="Footer Placeholder 4">
            <a:extLst>
              <a:ext uri="{FF2B5EF4-FFF2-40B4-BE49-F238E27FC236}">
                <a16:creationId xmlns:a16="http://schemas.microsoft.com/office/drawing/2014/main" id="{79F6D3BD-E38B-17ED-527A-1D612BB99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AC180-A3C1-C2FF-B701-642FFCB37895}"/>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416675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E178-6648-93AC-F854-92FE35F219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74C007-E866-9E8C-24DC-F4A4A2E488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AF81D0-93F5-C974-0FEB-92895C8689FD}"/>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5" name="Footer Placeholder 4">
            <a:extLst>
              <a:ext uri="{FF2B5EF4-FFF2-40B4-BE49-F238E27FC236}">
                <a16:creationId xmlns:a16="http://schemas.microsoft.com/office/drawing/2014/main" id="{6DF3973C-B483-0662-C74C-389362C17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D8D5D-523F-B5F4-A8BC-ED80D83FD74F}"/>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288466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4D3EC-7BB9-AD90-C42C-BAA2D7F134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34C7CB-822D-5236-6886-72F9070764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F47CE3-F139-9AA6-76D7-7F05DFBE5F83}"/>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5" name="Footer Placeholder 4">
            <a:extLst>
              <a:ext uri="{FF2B5EF4-FFF2-40B4-BE49-F238E27FC236}">
                <a16:creationId xmlns:a16="http://schemas.microsoft.com/office/drawing/2014/main" id="{99EC58DB-3116-EF79-72D9-5A3450F17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B19B9-6563-FD54-4194-80D7393661C5}"/>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267381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7123-2FDE-D4F1-DEB4-4634917FE7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E834F7-5BBB-0451-3B70-527756C6BB6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2375CF-257E-94E0-690F-BD15EC2293C2}"/>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5" name="Footer Placeholder 4">
            <a:extLst>
              <a:ext uri="{FF2B5EF4-FFF2-40B4-BE49-F238E27FC236}">
                <a16:creationId xmlns:a16="http://schemas.microsoft.com/office/drawing/2014/main" id="{6CABC47D-2FE5-6D45-ADF3-F1A7D702B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0E132-8A2B-B284-9E8C-3CD1F91C3DD2}"/>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429303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2CCD-316C-3068-83EA-29E54182BE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357E8E-2A03-D44E-5DBE-7FFDC7CC6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217DC1-1E24-42B7-0E3C-449C47F6D616}"/>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5" name="Footer Placeholder 4">
            <a:extLst>
              <a:ext uri="{FF2B5EF4-FFF2-40B4-BE49-F238E27FC236}">
                <a16:creationId xmlns:a16="http://schemas.microsoft.com/office/drawing/2014/main" id="{9967A1ED-55E3-583B-3CD2-963877FAD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F04F7-F960-9B58-64D6-441F583D59B7}"/>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4968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DE48-D75E-A5FD-B57D-02D4C3384A6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BBF414-D746-1D2D-7CCE-127A12EB8D5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B8E22E4-BF41-B12D-5E3C-6D0028280A0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97D360D-35D9-DBE7-5325-448697BFCBB1}"/>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6" name="Footer Placeholder 5">
            <a:extLst>
              <a:ext uri="{FF2B5EF4-FFF2-40B4-BE49-F238E27FC236}">
                <a16:creationId xmlns:a16="http://schemas.microsoft.com/office/drawing/2014/main" id="{87861026-6E48-69AB-3B1A-06CA1CE5D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243E5-F6B6-65BE-CF56-5DE96B7F7827}"/>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240937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B07F-46D0-B8E0-61DB-AEDE5C9094D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790DE9-FC72-C39A-9CDA-2A16E9588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A6179A-BEF5-90C0-D1AB-9634236BE4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BE7B726-2CD9-B96F-9BEB-03A5AF8BF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B51568C-E726-38A8-6A92-2C2BE642CF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B1B26D2-9657-230C-F62E-2BD0B821601C}"/>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8" name="Footer Placeholder 7">
            <a:extLst>
              <a:ext uri="{FF2B5EF4-FFF2-40B4-BE49-F238E27FC236}">
                <a16:creationId xmlns:a16="http://schemas.microsoft.com/office/drawing/2014/main" id="{471E2188-088C-5917-CD29-708F4B35D2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09D36A-1C24-2F66-E249-1A49B7B2F4D7}"/>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286490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1A39-0705-E678-7298-8A587AA1191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210BD0A-8AC3-30E6-6975-7ED59C5A72FA}"/>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4" name="Footer Placeholder 3">
            <a:extLst>
              <a:ext uri="{FF2B5EF4-FFF2-40B4-BE49-F238E27FC236}">
                <a16:creationId xmlns:a16="http://schemas.microsoft.com/office/drawing/2014/main" id="{98A1BDF7-AC80-A139-FD2D-B2D058B942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4B525B-E9BE-0726-FC57-F7CE6373D93D}"/>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81568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A0336-45A1-2CC5-D85E-D94033815E04}"/>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3" name="Footer Placeholder 2">
            <a:extLst>
              <a:ext uri="{FF2B5EF4-FFF2-40B4-BE49-F238E27FC236}">
                <a16:creationId xmlns:a16="http://schemas.microsoft.com/office/drawing/2014/main" id="{9C5D7C41-EA05-56FA-95A4-812E72C55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AA7E1A-0043-6871-E338-089E75337681}"/>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247512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8AF0-0F41-3425-6EFB-64AF966384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5098B9-7494-0EE1-5FA9-16551A434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4B290D-026E-DF3C-ABA5-816EBF903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DF25F7-BACD-18EA-619A-728AAD56BD26}"/>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6" name="Footer Placeholder 5">
            <a:extLst>
              <a:ext uri="{FF2B5EF4-FFF2-40B4-BE49-F238E27FC236}">
                <a16:creationId xmlns:a16="http://schemas.microsoft.com/office/drawing/2014/main" id="{AE3FDADA-B3D4-B263-A59F-434086668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A3738-917A-1475-8AC1-269B94AF60F2}"/>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38858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597C-26D0-C940-2E76-F92BE7D5CE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0462725-9117-A8EA-55F3-63E61D01FA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D91F2-80DD-1E70-E95D-110506697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C43E4D-92F0-E252-4FF1-CE6F007E7C10}"/>
              </a:ext>
            </a:extLst>
          </p:cNvPr>
          <p:cNvSpPr>
            <a:spLocks noGrp="1"/>
          </p:cNvSpPr>
          <p:nvPr>
            <p:ph type="dt" sz="half" idx="10"/>
          </p:nvPr>
        </p:nvSpPr>
        <p:spPr/>
        <p:txBody>
          <a:bodyPr/>
          <a:lstStyle/>
          <a:p>
            <a:fld id="{EAEF56C4-C2F7-344F-AAE3-D11F6A7DCE1D}" type="datetimeFigureOut">
              <a:rPr lang="en-US" smtClean="0"/>
              <a:t>12/16/22</a:t>
            </a:fld>
            <a:endParaRPr lang="en-US"/>
          </a:p>
        </p:txBody>
      </p:sp>
      <p:sp>
        <p:nvSpPr>
          <p:cNvPr id="6" name="Footer Placeholder 5">
            <a:extLst>
              <a:ext uri="{FF2B5EF4-FFF2-40B4-BE49-F238E27FC236}">
                <a16:creationId xmlns:a16="http://schemas.microsoft.com/office/drawing/2014/main" id="{077674CD-4878-3D76-1CA5-CBFB77A4F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A266B-D7AF-28B9-4020-0059529B58D7}"/>
              </a:ext>
            </a:extLst>
          </p:cNvPr>
          <p:cNvSpPr>
            <a:spLocks noGrp="1"/>
          </p:cNvSpPr>
          <p:nvPr>
            <p:ph type="sldNum" sz="quarter" idx="12"/>
          </p:nvPr>
        </p:nvSpPr>
        <p:spPr/>
        <p:txBody>
          <a:bodyPr/>
          <a:lstStyle/>
          <a:p>
            <a:fld id="{98FFB68E-088A-2E4B-865D-220B2525CCA7}" type="slidenum">
              <a:rPr lang="en-US" smtClean="0"/>
              <a:t>‹#›</a:t>
            </a:fld>
            <a:endParaRPr lang="en-US"/>
          </a:p>
        </p:txBody>
      </p:sp>
    </p:spTree>
    <p:extLst>
      <p:ext uri="{BB962C8B-B14F-4D97-AF65-F5344CB8AC3E}">
        <p14:creationId xmlns:p14="http://schemas.microsoft.com/office/powerpoint/2010/main" val="3589075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7CD99-85C4-3B17-0DBD-52FCA4106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858B77-F297-4F00-541D-10FB48B92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39C35D-2759-B7AA-A59A-EF8BECFBE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F56C4-C2F7-344F-AAE3-D11F6A7DCE1D}" type="datetimeFigureOut">
              <a:rPr lang="en-US" smtClean="0"/>
              <a:t>12/16/22</a:t>
            </a:fld>
            <a:endParaRPr lang="en-US"/>
          </a:p>
        </p:txBody>
      </p:sp>
      <p:sp>
        <p:nvSpPr>
          <p:cNvPr id="5" name="Footer Placeholder 4">
            <a:extLst>
              <a:ext uri="{FF2B5EF4-FFF2-40B4-BE49-F238E27FC236}">
                <a16:creationId xmlns:a16="http://schemas.microsoft.com/office/drawing/2014/main" id="{4636316F-1CE2-0C94-4464-CE23FF91E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5F32A7-AEFE-4BA5-7A4E-12EDC6B13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FB68E-088A-2E4B-865D-220B2525CCA7}" type="slidenum">
              <a:rPr lang="en-US" smtClean="0"/>
              <a:t>‹#›</a:t>
            </a:fld>
            <a:endParaRPr lang="en-US"/>
          </a:p>
        </p:txBody>
      </p:sp>
    </p:spTree>
    <p:extLst>
      <p:ext uri="{BB962C8B-B14F-4D97-AF65-F5344CB8AC3E}">
        <p14:creationId xmlns:p14="http://schemas.microsoft.com/office/powerpoint/2010/main" val="333931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3350-A5CD-A011-75F9-BF541711B8AE}"/>
              </a:ext>
            </a:extLst>
          </p:cNvPr>
          <p:cNvSpPr>
            <a:spLocks noGrp="1"/>
          </p:cNvSpPr>
          <p:nvPr>
            <p:ph type="ctrTitle"/>
          </p:nvPr>
        </p:nvSpPr>
        <p:spPr>
          <a:xfrm>
            <a:off x="1524000" y="463145"/>
            <a:ext cx="9144000" cy="334297"/>
          </a:xfrm>
        </p:spPr>
        <p:txBody>
          <a:bodyPr>
            <a:noAutofit/>
          </a:bodyPr>
          <a:lstStyle/>
          <a:p>
            <a:r>
              <a:rPr lang="en-US" sz="2000" b="1" dirty="0">
                <a:latin typeface="Times New Roman" panose="02020603050405020304" pitchFamily="18" charset="0"/>
                <a:cs typeface="Times New Roman" panose="02020603050405020304" pitchFamily="18" charset="0"/>
              </a:rPr>
              <a:t>MUSIC RECOMMENDATION SYSTEM</a:t>
            </a:r>
          </a:p>
        </p:txBody>
      </p:sp>
      <p:sp>
        <p:nvSpPr>
          <p:cNvPr id="3" name="Subtitle 2">
            <a:extLst>
              <a:ext uri="{FF2B5EF4-FFF2-40B4-BE49-F238E27FC236}">
                <a16:creationId xmlns:a16="http://schemas.microsoft.com/office/drawing/2014/main" id="{17C84C40-A1D1-9E09-1ABE-0B7667878590}"/>
              </a:ext>
            </a:extLst>
          </p:cNvPr>
          <p:cNvSpPr>
            <a:spLocks noGrp="1"/>
          </p:cNvSpPr>
          <p:nvPr>
            <p:ph type="subTitle" idx="1"/>
          </p:nvPr>
        </p:nvSpPr>
        <p:spPr>
          <a:xfrm>
            <a:off x="0" y="926758"/>
            <a:ext cx="12192000" cy="5931242"/>
          </a:xfrm>
        </p:spPr>
        <p:txBody>
          <a:bodyPr>
            <a:noAutofit/>
          </a:bodyPr>
          <a:lstStyle/>
          <a:p>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EXECUTIVE SUMMARY </a:t>
            </a:r>
          </a:p>
          <a:p>
            <a:pPr algn="l"/>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What are the key takeaways? </a:t>
            </a:r>
          </a:p>
          <a:p>
            <a:pPr marL="342900" lvl="0" indent="-342900" algn="l">
              <a:buAutoNum type="arabicPeriod"/>
            </a:pPr>
            <a:r>
              <a:rPr lang="en-GB" sz="1600" dirty="0">
                <a:latin typeface="Times New Roman" panose="02020603050405020304" pitchFamily="18" charset="0"/>
                <a:cs typeface="Times New Roman" panose="02020603050405020304" pitchFamily="18" charset="0"/>
              </a:rPr>
              <a:t>After a thorough comparison of a variety of models, we can safely conclude that t</a:t>
            </a:r>
            <a:r>
              <a:rPr lang="en-GB" sz="1600" b="0" i="0" u="none" strike="noStrike" dirty="0">
                <a:effectLst/>
                <a:latin typeface="Times New Roman" panose="02020603050405020304" pitchFamily="18" charset="0"/>
                <a:cs typeface="Times New Roman" panose="02020603050405020304" pitchFamily="18" charset="0"/>
              </a:rPr>
              <a:t>he user-user similarity-based collaborative filtering model had the best performance. The second-best performance was yielded fro</a:t>
            </a:r>
            <a:r>
              <a:rPr lang="en-GB" sz="1600" dirty="0">
                <a:latin typeface="Times New Roman" panose="02020603050405020304" pitchFamily="18" charset="0"/>
                <a:cs typeface="Times New Roman" panose="02020603050405020304" pitchFamily="18" charset="0"/>
              </a:rPr>
              <a:t>m the optimised model-based collaborative filtering. </a:t>
            </a:r>
          </a:p>
          <a:p>
            <a:pPr marL="342900" lvl="0" indent="-342900" algn="l">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The evaluation number, which was the F_1 score in this instance, was 0.504 for the user-user similarity-based collaborative filtering model and 0.502 for the model-based collaborative filtering. </a:t>
            </a:r>
          </a:p>
          <a:p>
            <a:pPr marL="342900" lvl="0" indent="-342900" algn="l">
              <a:buAutoNum type="arabicPeriod" startAt="3"/>
            </a:pPr>
            <a:r>
              <a:rPr lang="en-GB" sz="1600" dirty="0">
                <a:latin typeface="Times New Roman" panose="02020603050405020304" pitchFamily="18" charset="0"/>
                <a:ea typeface="Calibri" panose="020F0502020204030204" pitchFamily="34" charset="0"/>
                <a:cs typeface="Times New Roman" panose="02020603050405020304" pitchFamily="18" charset="0"/>
              </a:rPr>
              <a:t>The popularity model yields the same results for every user.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Only the content-based technique uses the </a:t>
            </a:r>
            <a:r>
              <a:rPr lang="en-GB" sz="1600" dirty="0">
                <a:solidFill>
                  <a:srgbClr val="000000"/>
                </a:solidFill>
                <a:latin typeface="Times New Roman" panose="02020603050405020304" pitchFamily="18" charset="0"/>
                <a:cs typeface="Times New Roman" panose="02020603050405020304" pitchFamily="18" charset="0"/>
              </a:rPr>
              <a:t>item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characteristics to give recommendations.</a:t>
            </a:r>
          </a:p>
          <a:p>
            <a:pPr marL="342900" lvl="0" indent="-342900" algn="l">
              <a:buAutoNum type="arabicPeriod" startAt="3"/>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For the user interface, I</a:t>
            </a:r>
            <a:r>
              <a:rPr lang="en-GB" sz="1600" dirty="0">
                <a:latin typeface="Times New Roman" panose="02020603050405020304" pitchFamily="18" charset="0"/>
                <a:ea typeface="Calibri" panose="020F0502020204030204" pitchFamily="34" charset="0"/>
                <a:cs typeface="Times New Roman" panose="02020603050405020304" pitchFamily="18" charset="0"/>
              </a:rPr>
              <a:t>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suggest a hybrid of an optimized user-user similarity-based collaborative filtering model (via grid search) and a content-based recommendation system accompanied by a popularity model. </a:t>
            </a:r>
          </a:p>
          <a:p>
            <a:pPr marL="342900" lvl="0" indent="-342900" algn="l">
              <a:buAutoNum type="arabicPeriod" startAt="3"/>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Com</a:t>
            </a:r>
            <a:r>
              <a:rPr lang="en-GB" sz="1600" dirty="0">
                <a:latin typeface="Times New Roman" panose="02020603050405020304" pitchFamily="18" charset="0"/>
                <a:ea typeface="Calibri" panose="020F0502020204030204" pitchFamily="34" charset="0"/>
                <a:cs typeface="Times New Roman" panose="02020603050405020304" pitchFamily="18" charset="0"/>
              </a:rPr>
              <a:t>putations like grid search are computationally expensive. </a:t>
            </a:r>
          </a:p>
          <a:p>
            <a:pPr lvl="0" algn="l"/>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What are the next key steps? </a:t>
            </a:r>
          </a:p>
          <a:p>
            <a:pPr marL="342900" lvl="0" indent="-342900" algn="l">
              <a:buFont typeface="+mj-lt"/>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We want to improve the user-user model by tuning its hyperparameters. </a:t>
            </a:r>
          </a:p>
          <a:p>
            <a:pPr marL="342900" lvl="0" indent="-342900" algn="l">
              <a:buFont typeface="+mj-lt"/>
              <a:buAutoNum type="arabicPeriod"/>
            </a:pPr>
            <a:r>
              <a:rPr lang="en-GB" sz="1600" b="0" i="0" u="none" strike="noStrike" dirty="0">
                <a:effectLst/>
                <a:latin typeface="Times New Roman" panose="02020603050405020304" pitchFamily="18" charset="0"/>
                <a:cs typeface="Times New Roman" panose="02020603050405020304" pitchFamily="18" charset="0"/>
              </a:rPr>
              <a:t>For hyperparameter tuning, one approach is, of course, testing a wider range of parameters with cross-validation. </a:t>
            </a:r>
          </a:p>
          <a:p>
            <a:pPr marL="342900" lvl="0" indent="-342900" algn="l">
              <a:buFont typeface="+mj-lt"/>
              <a:buAutoNum type="arabicPeriod"/>
            </a:pPr>
            <a:r>
              <a:rPr lang="en-GB" sz="1600" b="0" i="0" u="none" strike="noStrike" dirty="0">
                <a:effectLst/>
                <a:latin typeface="Times New Roman" panose="02020603050405020304" pitchFamily="18" charset="0"/>
                <a:cs typeface="Times New Roman" panose="02020603050405020304" pitchFamily="18" charset="0"/>
              </a:rPr>
              <a:t>Another approach is to use domain knowledge or prior experience with similar problems to guide the selection of parameters to test. For example, if you have experience with KNN and know that certain parameter values tend to work well in similar scenarios, you can use this knowledge to inform your choice of parameters to test.</a:t>
            </a:r>
          </a:p>
          <a:p>
            <a:pPr marL="342900" lvl="0" indent="-342900" algn="l">
              <a:buFont typeface="+mj-lt"/>
              <a:buAutoNum type="arabicPeriod"/>
            </a:pPr>
            <a:r>
              <a:rPr lang="en-US" sz="1600" dirty="0">
                <a:latin typeface="Times New Roman" panose="02020603050405020304" pitchFamily="18" charset="0"/>
                <a:cs typeface="Times New Roman" panose="02020603050405020304" pitchFamily="18" charset="0"/>
              </a:rPr>
              <a:t>Use the optimized model to build the hybrid model. </a:t>
            </a:r>
          </a:p>
        </p:txBody>
      </p:sp>
    </p:spTree>
    <p:extLst>
      <p:ext uri="{BB962C8B-B14F-4D97-AF65-F5344CB8AC3E}">
        <p14:creationId xmlns:p14="http://schemas.microsoft.com/office/powerpoint/2010/main" val="248517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B6607-2D16-2A49-5FEF-9C50513C2382}"/>
              </a:ext>
            </a:extLst>
          </p:cNvPr>
          <p:cNvSpPr>
            <a:spLocks noGrp="1"/>
          </p:cNvSpPr>
          <p:nvPr>
            <p:ph idx="1"/>
          </p:nvPr>
        </p:nvSpPr>
        <p:spPr>
          <a:xfrm>
            <a:off x="0" y="0"/>
            <a:ext cx="12192000" cy="6524368"/>
          </a:xfrm>
        </p:spPr>
        <p:txBody>
          <a:bodyPr>
            <a:normAutofit fontScale="92500" lnSpcReduction="20000"/>
          </a:bodyPr>
          <a:lstStyle/>
          <a:p>
            <a:pPr marL="0" indent="0" algn="ctr">
              <a:buNone/>
            </a:pPr>
            <a:endParaRPr lang="en-US" sz="1700" b="1" dirty="0">
              <a:latin typeface="Times New Roman" panose="02020603050405020304" pitchFamily="18" charset="0"/>
              <a:cs typeface="Times New Roman" panose="02020603050405020304" pitchFamily="18" charset="0"/>
            </a:endParaRPr>
          </a:p>
          <a:p>
            <a:pPr marL="0" indent="0" algn="ctr">
              <a:buNone/>
            </a:pPr>
            <a:r>
              <a:rPr lang="en-US" sz="1700" b="1" dirty="0">
                <a:latin typeface="Times New Roman" panose="02020603050405020304" pitchFamily="18" charset="0"/>
                <a:cs typeface="Times New Roman" panose="02020603050405020304" pitchFamily="18" charset="0"/>
              </a:rPr>
              <a:t>PROBLEM SOLUTION AND SUMMARY </a:t>
            </a:r>
          </a:p>
          <a:p>
            <a:pPr marL="0" indent="0">
              <a:buNone/>
            </a:pPr>
            <a:r>
              <a:rPr lang="en-US" sz="1700" dirty="0">
                <a:latin typeface="Times New Roman" panose="02020603050405020304" pitchFamily="18" charset="0"/>
                <a:cs typeface="Times New Roman" panose="02020603050405020304" pitchFamily="18" charset="0"/>
              </a:rPr>
              <a:t>Here is a description of the problem from the ground up to maximize clarity. </a:t>
            </a:r>
          </a:p>
          <a:p>
            <a:pPr marL="0" indent="0">
              <a:buNone/>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What problem was being solved? </a:t>
            </a:r>
          </a:p>
          <a:p>
            <a:pPr marL="342900" indent="-342900" algn="l">
              <a:buFont typeface="+mj-lt"/>
              <a:buAutoNum type="arabicPeriod"/>
            </a:pPr>
            <a:r>
              <a:rPr lang="en-GB" sz="1700" b="0" i="0" u="none" strike="noStrike" dirty="0">
                <a:effectLst/>
                <a:latin typeface="Times New Roman" panose="02020603050405020304" pitchFamily="18" charset="0"/>
                <a:cs typeface="Times New Roman" panose="02020603050405020304" pitchFamily="18" charset="0"/>
              </a:rPr>
              <a:t>Streaming platforms like Spotify, Soundcloud, and YouTube use different recommendation models to provide personalized suggestions to each user. For example, Spotify uses a machine learning tool called the approximate nearest-neighbour search algorithm to group songs and users together based on shared attributes or qualities. Our aim is to build a recommendation system to propose the top 5 songs for a user based on the likelihood of listening to those songs.</a:t>
            </a:r>
          </a:p>
          <a:p>
            <a:pPr marL="342900" indent="-342900" algn="l">
              <a:buFont typeface="+mj-lt"/>
              <a:buAutoNum type="arabicPeriod"/>
            </a:pPr>
            <a:r>
              <a:rPr lang="en-GB" sz="1700" dirty="0">
                <a:latin typeface="Times New Roman" panose="02020603050405020304" pitchFamily="18" charset="0"/>
                <a:cs typeface="Times New Roman" panose="02020603050405020304" pitchFamily="18" charset="0"/>
              </a:rPr>
              <a:t>The dataset comes in the files. The first file, </a:t>
            </a:r>
            <a:r>
              <a:rPr lang="en-GB" sz="1700" dirty="0" err="1">
                <a:latin typeface="Times New Roman" panose="02020603050405020304" pitchFamily="18" charset="0"/>
                <a:cs typeface="Times New Roman" panose="02020603050405020304" pitchFamily="18" charset="0"/>
              </a:rPr>
              <a:t>song_df</a:t>
            </a:r>
            <a:r>
              <a:rPr lang="en-GB" sz="1700" dirty="0">
                <a:latin typeface="Times New Roman" panose="02020603050405020304" pitchFamily="18" charset="0"/>
                <a:cs typeface="Times New Roman" panose="02020603050405020304" pitchFamily="18" charset="0"/>
              </a:rPr>
              <a:t>, has a million entries and has five columns: </a:t>
            </a:r>
            <a:r>
              <a:rPr lang="en-GB" sz="1700" b="0" i="0" u="none" strike="noStrike" dirty="0">
                <a:effectLst/>
                <a:latin typeface="Times New Roman" panose="02020603050405020304" pitchFamily="18" charset="0"/>
                <a:cs typeface="Times New Roman" panose="02020603050405020304" pitchFamily="18" charset="0"/>
              </a:rPr>
              <a:t>song id, title, release (name of the released album)</a:t>
            </a:r>
            <a:r>
              <a:rPr lang="en-GB" sz="1700" dirty="0">
                <a:latin typeface="Times New Roman" panose="02020603050405020304" pitchFamily="18" charset="0"/>
                <a:cs typeface="Times New Roman" panose="02020603050405020304" pitchFamily="18" charset="0"/>
              </a:rPr>
              <a:t>, artist name, </a:t>
            </a:r>
            <a:r>
              <a:rPr lang="en-GB" sz="1700" b="0" i="0" u="none" strike="noStrike" dirty="0">
                <a:effectLst/>
                <a:latin typeface="Times New Roman" panose="02020603050405020304" pitchFamily="18" charset="0"/>
                <a:cs typeface="Times New Roman" panose="02020603050405020304" pitchFamily="18" charset="0"/>
              </a:rPr>
              <a:t>and year of release. The second file, </a:t>
            </a:r>
            <a:r>
              <a:rPr lang="en-GB" sz="1700" i="0" u="none" strike="noStrike" dirty="0">
                <a:effectLst/>
                <a:latin typeface="Times New Roman" panose="02020603050405020304" pitchFamily="18" charset="0"/>
                <a:cs typeface="Times New Roman" panose="02020603050405020304" pitchFamily="18" charset="0"/>
              </a:rPr>
              <a:t>count data, has two million entries and has three columns: </a:t>
            </a:r>
            <a:r>
              <a:rPr lang="en-GB" sz="1700" b="0" i="0" u="none" strike="noStrike" dirty="0">
                <a:effectLst/>
                <a:latin typeface="Times New Roman" panose="02020603050405020304" pitchFamily="18" charset="0"/>
                <a:cs typeface="Times New Roman" panose="02020603050405020304" pitchFamily="18" charset="0"/>
              </a:rPr>
              <a:t>user _id, song id</a:t>
            </a:r>
            <a:r>
              <a:rPr lang="en-GB" sz="1700" dirty="0">
                <a:latin typeface="Times New Roman" panose="02020603050405020304" pitchFamily="18" charset="0"/>
                <a:cs typeface="Times New Roman" panose="02020603050405020304" pitchFamily="18" charset="0"/>
              </a:rPr>
              <a:t>, and </a:t>
            </a:r>
            <a:r>
              <a:rPr lang="en-GB" sz="1700" b="0" i="0" u="none" strike="noStrike" dirty="0">
                <a:effectLst/>
                <a:latin typeface="Times New Roman" panose="02020603050405020304" pitchFamily="18" charset="0"/>
                <a:cs typeface="Times New Roman" panose="02020603050405020304" pitchFamily="18" charset="0"/>
              </a:rPr>
              <a:t>play count.  </a:t>
            </a:r>
          </a:p>
          <a:p>
            <a:pPr marL="342900" indent="-342900" algn="l">
              <a:buFont typeface="+mj-lt"/>
              <a:buAutoNum type="arabicPeriod"/>
            </a:pPr>
            <a:r>
              <a:rPr lang="en-GB" sz="1700" dirty="0">
                <a:latin typeface="Times New Roman" panose="02020603050405020304" pitchFamily="18" charset="0"/>
                <a:cs typeface="Times New Roman" panose="02020603050405020304" pitchFamily="18" charset="0"/>
              </a:rPr>
              <a:t>We want to solve this problem to maximize user-platform interaction and user satisfaction and hence generate more revenue. </a:t>
            </a:r>
          </a:p>
          <a:p>
            <a:pPr marL="0" indent="0">
              <a:buNone/>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What are the key points that describe the final solution design? </a:t>
            </a:r>
          </a:p>
          <a:p>
            <a:pPr marL="342900" indent="-342900">
              <a:buAutoNum type="arabicPeriod"/>
            </a:pPr>
            <a:r>
              <a:rPr lang="en-GB" sz="1700" dirty="0">
                <a:latin typeface="Times New Roman" panose="02020603050405020304" pitchFamily="18" charset="0"/>
                <a:cs typeface="Times New Roman" panose="02020603050405020304" pitchFamily="18" charset="0"/>
              </a:rPr>
              <a:t>Load the data. </a:t>
            </a:r>
            <a:r>
              <a:rPr lang="en-GB" sz="1700" b="0" i="0" u="none" strike="noStrike" dirty="0">
                <a:effectLst/>
                <a:latin typeface="Times New Roman" panose="02020603050405020304" pitchFamily="18" charset="0"/>
                <a:cs typeface="Times New Roman" panose="02020603050405020304" pitchFamily="18" charset="0"/>
              </a:rPr>
              <a:t>To make the data suitable for analyses, </a:t>
            </a:r>
            <a:r>
              <a:rPr lang="en-GB" sz="1700" dirty="0">
                <a:latin typeface="Times New Roman" panose="02020603050405020304" pitchFamily="18" charset="0"/>
                <a:cs typeface="Times New Roman" panose="02020603050405020304" pitchFamily="18" charset="0"/>
              </a:rPr>
              <a:t>left merge the </a:t>
            </a:r>
            <a:r>
              <a:rPr lang="en-GB" sz="1700" dirty="0" err="1">
                <a:effectLst/>
                <a:latin typeface="Times New Roman" panose="02020603050405020304" pitchFamily="18" charset="0"/>
                <a:cs typeface="Times New Roman" panose="02020603050405020304" pitchFamily="18" charset="0"/>
              </a:rPr>
              <a:t>count_df</a:t>
            </a:r>
            <a:r>
              <a:rPr lang="en-GB" sz="1700" dirty="0">
                <a:effectLst/>
                <a:latin typeface="Times New Roman" panose="02020603050405020304" pitchFamily="18" charset="0"/>
                <a:cs typeface="Times New Roman" panose="02020603050405020304" pitchFamily="18" charset="0"/>
              </a:rPr>
              <a:t> and </a:t>
            </a:r>
            <a:r>
              <a:rPr lang="en-GB" sz="1700" dirty="0" err="1">
                <a:effectLst/>
                <a:latin typeface="Times New Roman" panose="02020603050405020304" pitchFamily="18" charset="0"/>
                <a:cs typeface="Times New Roman" panose="02020603050405020304" pitchFamily="18" charset="0"/>
              </a:rPr>
              <a:t>song_df</a:t>
            </a:r>
            <a:r>
              <a:rPr lang="en-GB" sz="1700" dirty="0">
                <a:effectLst/>
                <a:latin typeface="Times New Roman" panose="02020603050405020304" pitchFamily="18" charset="0"/>
                <a:cs typeface="Times New Roman" panose="02020603050405020304" pitchFamily="18" charset="0"/>
              </a:rPr>
              <a:t> data on "</a:t>
            </a:r>
            <a:r>
              <a:rPr lang="en-GB" sz="1700" dirty="0" err="1">
                <a:effectLst/>
                <a:latin typeface="Times New Roman" panose="02020603050405020304" pitchFamily="18" charset="0"/>
                <a:cs typeface="Times New Roman" panose="02020603050405020304" pitchFamily="18" charset="0"/>
              </a:rPr>
              <a:t>song_id</a:t>
            </a:r>
            <a:r>
              <a:rPr lang="en-GB" sz="1700" dirty="0">
                <a:effectLst/>
                <a:latin typeface="Times New Roman" panose="02020603050405020304" pitchFamily="18" charset="0"/>
                <a:cs typeface="Times New Roman" panose="02020603050405020304" pitchFamily="18" charset="0"/>
              </a:rPr>
              <a:t>” and drop the duplicates from the </a:t>
            </a:r>
            <a:r>
              <a:rPr lang="en-GB" sz="1700" dirty="0" err="1">
                <a:effectLst/>
                <a:latin typeface="Times New Roman" panose="02020603050405020304" pitchFamily="18" charset="0"/>
                <a:cs typeface="Times New Roman" panose="02020603050405020304" pitchFamily="18" charset="0"/>
              </a:rPr>
              <a:t>song_df</a:t>
            </a:r>
            <a:r>
              <a:rPr lang="en-GB" sz="1700" dirty="0">
                <a:effectLst/>
                <a:latin typeface="Times New Roman" panose="02020603050405020304" pitchFamily="18" charset="0"/>
                <a:cs typeface="Times New Roman" panose="02020603050405020304" pitchFamily="18" charset="0"/>
              </a:rPr>
              <a:t> data simultaneously. </a:t>
            </a:r>
            <a:endParaRPr lang="en-GB" sz="1700" dirty="0">
              <a:latin typeface="Times New Roman" panose="02020603050405020304" pitchFamily="18" charset="0"/>
              <a:cs typeface="Times New Roman" panose="02020603050405020304" pitchFamily="18" charset="0"/>
            </a:endParaRPr>
          </a:p>
          <a:p>
            <a:pPr marL="342900" indent="-342900">
              <a:buAutoNum type="arabicPeriod"/>
            </a:pPr>
            <a:r>
              <a:rPr lang="en-GB" sz="1700" b="0" i="0" u="none" strike="noStrike" dirty="0">
                <a:effectLst/>
                <a:latin typeface="Times New Roman" panose="02020603050405020304" pitchFamily="18" charset="0"/>
                <a:cs typeface="Times New Roman" panose="02020603050405020304" pitchFamily="18" charset="0"/>
              </a:rPr>
              <a:t>User ids and song ids are encrypted, so encode them to numeric features using label encoding.</a:t>
            </a:r>
          </a:p>
          <a:p>
            <a:pPr marL="342900" indent="-342900">
              <a:buFont typeface="Arial" panose="020B0604020202020204" pitchFamily="34" charset="0"/>
              <a:buAutoNum type="arabicPeriod"/>
            </a:pPr>
            <a:r>
              <a:rPr lang="en-GB" sz="1700" dirty="0">
                <a:latin typeface="Times New Roman" panose="02020603050405020304" pitchFamily="18" charset="0"/>
                <a:ea typeface="Calibri" panose="020F0502020204030204" pitchFamily="34" charset="0"/>
                <a:cs typeface="Times New Roman" panose="02020603050405020304" pitchFamily="18" charset="0"/>
              </a:rPr>
              <a:t>Filter the data to make the computations less expensive and have our recommendation backed by enough data. I recommend using the following filter: </a:t>
            </a:r>
            <a:r>
              <a:rPr lang="en-GB" sz="1700" b="0" i="0" u="none" strike="noStrike" dirty="0">
                <a:effectLst/>
                <a:latin typeface="Times New Roman" panose="02020603050405020304" pitchFamily="18" charset="0"/>
                <a:cs typeface="Times New Roman" panose="02020603050405020304" pitchFamily="18" charset="0"/>
              </a:rPr>
              <a:t>users who have listened to at least 90 songs, songs that at least 120 users have played, and songs with a play count of less than or equal to 5. Note that there should be 117876 rows and 7 columns in the filtered data set. </a:t>
            </a:r>
          </a:p>
          <a:p>
            <a:pPr marL="0" indent="0" algn="l">
              <a:buNone/>
            </a:pPr>
            <a:r>
              <a:rPr lang="en-GB" sz="1700" dirty="0">
                <a:latin typeface="Times New Roman" panose="02020603050405020304" pitchFamily="18" charset="0"/>
                <a:cs typeface="Times New Roman" panose="02020603050405020304" pitchFamily="18" charset="0"/>
              </a:rPr>
              <a:t>4.    After a brief exploration of the original data, the following observations can be observed. </a:t>
            </a:r>
          </a:p>
          <a:p>
            <a:pPr lvl="1"/>
            <a:r>
              <a:rPr lang="en-GB" sz="1700" dirty="0">
                <a:latin typeface="Times New Roman" panose="02020603050405020304" pitchFamily="18" charset="0"/>
                <a:cs typeface="Times New Roman" panose="02020603050405020304" pitchFamily="18" charset="0"/>
              </a:rPr>
              <a:t>The total number of unique users is 3156.</a:t>
            </a:r>
          </a:p>
          <a:p>
            <a:pPr lvl="1"/>
            <a:r>
              <a:rPr lang="en-GB" sz="1700" dirty="0">
                <a:latin typeface="Times New Roman" panose="02020603050405020304" pitchFamily="18" charset="0"/>
                <a:cs typeface="Times New Roman" panose="02020603050405020304" pitchFamily="18" charset="0"/>
              </a:rPr>
              <a:t>The total number of unique songs is 9999.</a:t>
            </a:r>
          </a:p>
          <a:p>
            <a:pPr lvl="1"/>
            <a:r>
              <a:rPr lang="en-GB" sz="1700" dirty="0">
                <a:latin typeface="Times New Roman" panose="02020603050405020304" pitchFamily="18" charset="0"/>
                <a:cs typeface="Times New Roman" panose="02020603050405020304" pitchFamily="18" charset="0"/>
              </a:rPr>
              <a:t>The total number of unique artists is 3374. </a:t>
            </a:r>
          </a:p>
          <a:p>
            <a:pPr lvl="1"/>
            <a:r>
              <a:rPr lang="en-GB" sz="1700" dirty="0">
                <a:latin typeface="Times New Roman" panose="02020603050405020304" pitchFamily="18" charset="0"/>
                <a:cs typeface="Times New Roman" panose="02020603050405020304" pitchFamily="18" charset="0"/>
              </a:rPr>
              <a:t>The top 5 songs in the filtered data set are Dog Days Are Over (Radio Edit), Sehr Kosmisch, Use Somebody, Secrets, and Fireflies. </a:t>
            </a:r>
          </a:p>
          <a:p>
            <a:pPr lvl="1"/>
            <a:r>
              <a:rPr lang="en-GB" sz="1700" dirty="0">
                <a:latin typeface="Times New Roman" panose="02020603050405020304" pitchFamily="18" charset="0"/>
                <a:cs typeface="Times New Roman" panose="02020603050405020304" pitchFamily="18" charset="0"/>
              </a:rPr>
              <a:t>The top 5 interacted users in the filtered data are 3237, 15733, 62759, 43041 and 27401. </a:t>
            </a:r>
          </a:p>
          <a:p>
            <a:pPr lvl="1"/>
            <a:r>
              <a:rPr lang="en-GB" sz="1700" dirty="0">
                <a:latin typeface="Times New Roman" panose="02020603050405020304" pitchFamily="18" charset="0"/>
                <a:cs typeface="Times New Roman" panose="02020603050405020304" pitchFamily="18" charset="0"/>
              </a:rPr>
              <a:t>The distribution of play counts against the year is given on the next page. </a:t>
            </a:r>
            <a:r>
              <a:rPr lang="en-GB" sz="1700" b="0" i="0" u="none" strike="noStrike" dirty="0">
                <a:effectLst/>
                <a:latin typeface="Times New Roman" panose="02020603050405020304" pitchFamily="18" charset="0"/>
                <a:cs typeface="Times New Roman" panose="02020603050405020304" pitchFamily="18" charset="0"/>
              </a:rPr>
              <a:t>We notice that songs released in recent years are played more.</a:t>
            </a:r>
            <a:endParaRPr lang="en-GB"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67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02BE69C2-9127-4DE0-4519-17316CB5A2FA}"/>
              </a:ext>
            </a:extLst>
          </p:cNvPr>
          <p:cNvPicPr>
            <a:picLocks noChangeAspect="1"/>
          </p:cNvPicPr>
          <p:nvPr/>
        </p:nvPicPr>
        <p:blipFill>
          <a:blip r:embed="rId2"/>
          <a:stretch>
            <a:fillRect/>
          </a:stretch>
        </p:blipFill>
        <p:spPr>
          <a:xfrm>
            <a:off x="0" y="1231900"/>
            <a:ext cx="12120181" cy="4394200"/>
          </a:xfrm>
          <a:prstGeom prst="rect">
            <a:avLst/>
          </a:prstGeom>
        </p:spPr>
      </p:pic>
    </p:spTree>
    <p:extLst>
      <p:ext uri="{BB962C8B-B14F-4D97-AF65-F5344CB8AC3E}">
        <p14:creationId xmlns:p14="http://schemas.microsoft.com/office/powerpoint/2010/main" val="341923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C41DE-23CF-D1A6-9A7E-D07715A992FC}"/>
              </a:ext>
            </a:extLst>
          </p:cNvPr>
          <p:cNvSpPr>
            <a:spLocks noGrp="1"/>
          </p:cNvSpPr>
          <p:nvPr>
            <p:ph idx="1"/>
          </p:nvPr>
        </p:nvSpPr>
        <p:spPr>
          <a:xfrm>
            <a:off x="0" y="0"/>
            <a:ext cx="12192000" cy="6858000"/>
          </a:xfrm>
        </p:spPr>
        <p:txBody>
          <a:bodyPr>
            <a:normAutofit/>
          </a:bodyPr>
          <a:lstStyle/>
          <a:p>
            <a:pPr marL="0" indent="0">
              <a:buNone/>
            </a:pP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5. Create the popularity based recommendation system on the filtered data by creating a </a:t>
            </a:r>
            <a:r>
              <a:rPr lang="en-GB" sz="1600" dirty="0" err="1">
                <a:latin typeface="Times New Roman" panose="02020603050405020304" pitchFamily="18" charset="0"/>
                <a:cs typeface="Times New Roman" panose="02020603050405020304" pitchFamily="18" charset="0"/>
              </a:rPr>
              <a:t>song_id</a:t>
            </a:r>
            <a:r>
              <a:rPr lang="en-GB" sz="1600" dirty="0">
                <a:latin typeface="Times New Roman" panose="02020603050405020304" pitchFamily="18" charset="0"/>
                <a:cs typeface="Times New Roman" panose="02020603050405020304" pitchFamily="18" charset="0"/>
              </a:rPr>
              <a:t> data frame with average counts and play frequency for each song. </a:t>
            </a:r>
            <a:r>
              <a:rPr lang="en-GB" sz="1600" b="0" i="0" u="none" strike="noStrike" dirty="0">
                <a:effectLst/>
                <a:latin typeface="Times New Roman" panose="02020603050405020304" pitchFamily="18" charset="0"/>
                <a:cs typeface="Times New Roman" panose="02020603050405020304" pitchFamily="18" charset="0"/>
              </a:rPr>
              <a:t>Create a function to find the top n songs for a recommendation based on the average play count of song. We can also add a threshold for a minimum number of play counts for a song to be considered for recommendation. This results in the following top 10 songs with no minimum play count: </a:t>
            </a:r>
            <a:r>
              <a:rPr lang="en-GB" sz="1600" dirty="0">
                <a:latin typeface="Times New Roman" panose="02020603050405020304" pitchFamily="18" charset="0"/>
                <a:cs typeface="Times New Roman" panose="02020603050405020304" pitchFamily="18" charset="0"/>
              </a:rPr>
              <a:t>7224, 8324, 6450, 9942, 5531, 5653, 8483, 2220, 657, 614. </a:t>
            </a:r>
          </a:p>
          <a:p>
            <a:pPr marL="0" indent="0">
              <a:buNone/>
            </a:pPr>
            <a:r>
              <a:rPr lang="en-GB" sz="1600" dirty="0">
                <a:latin typeface="Times New Roman" panose="02020603050405020304" pitchFamily="18" charset="0"/>
                <a:cs typeface="Times New Roman" panose="02020603050405020304" pitchFamily="18" charset="0"/>
              </a:rPr>
              <a:t>6. For performance assessment, create the function </a:t>
            </a:r>
            <a:r>
              <a:rPr lang="en-GB" sz="1600" dirty="0" err="1">
                <a:latin typeface="Times New Roman" panose="02020603050405020304" pitchFamily="18" charset="0"/>
                <a:cs typeface="Times New Roman" panose="02020603050405020304" pitchFamily="18" charset="0"/>
              </a:rPr>
              <a:t>precision_recall_at_k</a:t>
            </a:r>
            <a:r>
              <a:rPr lang="en-GB" sz="1600" dirty="0">
                <a:latin typeface="Times New Roman" panose="02020603050405020304" pitchFamily="18" charset="0"/>
                <a:cs typeface="Times New Roman" panose="02020603050405020304" pitchFamily="18" charset="0"/>
              </a:rPr>
              <a:t> to </a:t>
            </a:r>
            <a:r>
              <a:rPr lang="en-GB" sz="1600" dirty="0" err="1">
                <a:effectLst/>
                <a:latin typeface="Times New Roman" panose="02020603050405020304" pitchFamily="18" charset="0"/>
                <a:cs typeface="Times New Roman" panose="02020603050405020304" pitchFamily="18" charset="0"/>
              </a:rPr>
              <a:t>calulate</a:t>
            </a:r>
            <a:r>
              <a:rPr lang="en-GB" sz="1600" dirty="0">
                <a:effectLst/>
                <a:latin typeface="Times New Roman" panose="02020603050405020304" pitchFamily="18" charset="0"/>
                <a:cs typeface="Times New Roman" panose="02020603050405020304" pitchFamily="18" charset="0"/>
              </a:rPr>
              <a:t> the RMSE, </a:t>
            </a:r>
            <a:r>
              <a:rPr lang="en-GB" sz="1600" dirty="0" err="1">
                <a:effectLst/>
                <a:latin typeface="Times New Roman" panose="02020603050405020304" pitchFamily="18" charset="0"/>
                <a:cs typeface="Times New Roman" panose="02020603050405020304" pitchFamily="18" charset="0"/>
              </a:rPr>
              <a:t>precision@k</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recall@k</a:t>
            </a:r>
            <a:r>
              <a:rPr lang="en-GB" sz="1600" dirty="0">
                <a:effectLst/>
                <a:latin typeface="Times New Roman" panose="02020603050405020304" pitchFamily="18" charset="0"/>
                <a:cs typeface="Times New Roman" panose="02020603050405020304" pitchFamily="18" charset="0"/>
              </a:rPr>
              <a:t>, and F_1 score of a model</a:t>
            </a:r>
            <a:r>
              <a:rPr lang="en-GB" sz="1600" i="1" dirty="0">
                <a:effectLst/>
                <a:latin typeface="Times New Roman" panose="02020603050405020304" pitchFamily="18" charset="0"/>
                <a:cs typeface="Times New Roman" panose="02020603050405020304" pitchFamily="18" charset="0"/>
              </a:rPr>
              <a:t>. </a:t>
            </a:r>
          </a:p>
          <a:p>
            <a:pPr marL="0" indent="0">
              <a:buNone/>
            </a:pPr>
            <a:r>
              <a:rPr lang="en-GB" sz="1600" dirty="0">
                <a:latin typeface="Times New Roman" panose="02020603050405020304" pitchFamily="18" charset="0"/>
                <a:ea typeface="Calibri" panose="020F0502020204030204" pitchFamily="34" charset="0"/>
                <a:cs typeface="Times New Roman" panose="02020603050405020304" pitchFamily="18" charset="0"/>
              </a:rPr>
              <a:t>7. We build the models listed below and the following metrics can be observed. </a:t>
            </a:r>
          </a:p>
        </p:txBody>
      </p:sp>
      <p:graphicFrame>
        <p:nvGraphicFramePr>
          <p:cNvPr id="4" name="Table 4">
            <a:extLst>
              <a:ext uri="{FF2B5EF4-FFF2-40B4-BE49-F238E27FC236}">
                <a16:creationId xmlns:a16="http://schemas.microsoft.com/office/drawing/2014/main" id="{5948D818-4D22-4BC5-33FF-7F6C2F6C5E89}"/>
              </a:ext>
            </a:extLst>
          </p:cNvPr>
          <p:cNvGraphicFramePr>
            <a:graphicFrameLocks noGrp="1"/>
          </p:cNvGraphicFramePr>
          <p:nvPr>
            <p:extLst>
              <p:ext uri="{D42A27DB-BD31-4B8C-83A1-F6EECF244321}">
                <p14:modId xmlns:p14="http://schemas.microsoft.com/office/powerpoint/2010/main" val="474766440"/>
              </p:ext>
            </p:extLst>
          </p:nvPr>
        </p:nvGraphicFramePr>
        <p:xfrm>
          <a:off x="557047" y="2070536"/>
          <a:ext cx="10804635" cy="4235670"/>
        </p:xfrm>
        <a:graphic>
          <a:graphicData uri="http://schemas.openxmlformats.org/drawingml/2006/table">
            <a:tbl>
              <a:tblPr firstRow="1" bandRow="1">
                <a:tableStyleId>{5C22544A-7EE6-4342-B048-85BDC9FD1C3A}</a:tableStyleId>
              </a:tblPr>
              <a:tblGrid>
                <a:gridCol w="6611007">
                  <a:extLst>
                    <a:ext uri="{9D8B030D-6E8A-4147-A177-3AD203B41FA5}">
                      <a16:colId xmlns:a16="http://schemas.microsoft.com/office/drawing/2014/main" val="4267313704"/>
                    </a:ext>
                  </a:extLst>
                </a:gridCol>
                <a:gridCol w="1019503">
                  <a:extLst>
                    <a:ext uri="{9D8B030D-6E8A-4147-A177-3AD203B41FA5}">
                      <a16:colId xmlns:a16="http://schemas.microsoft.com/office/drawing/2014/main" val="531516688"/>
                    </a:ext>
                  </a:extLst>
                </a:gridCol>
                <a:gridCol w="1198180">
                  <a:extLst>
                    <a:ext uri="{9D8B030D-6E8A-4147-A177-3AD203B41FA5}">
                      <a16:colId xmlns:a16="http://schemas.microsoft.com/office/drawing/2014/main" val="270428669"/>
                    </a:ext>
                  </a:extLst>
                </a:gridCol>
                <a:gridCol w="1093075">
                  <a:extLst>
                    <a:ext uri="{9D8B030D-6E8A-4147-A177-3AD203B41FA5}">
                      <a16:colId xmlns:a16="http://schemas.microsoft.com/office/drawing/2014/main" val="1725623987"/>
                    </a:ext>
                  </a:extLst>
                </a:gridCol>
                <a:gridCol w="882870">
                  <a:extLst>
                    <a:ext uri="{9D8B030D-6E8A-4147-A177-3AD203B41FA5}">
                      <a16:colId xmlns:a16="http://schemas.microsoft.com/office/drawing/2014/main" val="830241292"/>
                    </a:ext>
                  </a:extLst>
                </a:gridCol>
              </a:tblGrid>
              <a:tr h="470630">
                <a:tc>
                  <a:txBody>
                    <a:bodyPr/>
                    <a:lstStyle/>
                    <a:p>
                      <a:endParaRPr lang="en-US" dirty="0"/>
                    </a:p>
                  </a:txBody>
                  <a:tcPr/>
                </a:tc>
                <a:tc>
                  <a:txBody>
                    <a:bodyPr/>
                    <a:lstStyle/>
                    <a:p>
                      <a:pPr algn="ctr"/>
                      <a:r>
                        <a:rPr lang="en-US" dirty="0"/>
                        <a:t>RMSE</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F_1</a:t>
                      </a:r>
                    </a:p>
                  </a:txBody>
                  <a:tcPr/>
                </a:tc>
                <a:extLst>
                  <a:ext uri="{0D108BD9-81ED-4DB2-BD59-A6C34878D82A}">
                    <a16:rowId xmlns:a16="http://schemas.microsoft.com/office/drawing/2014/main" val="257916374"/>
                  </a:ext>
                </a:extLst>
              </a:tr>
              <a:tr h="470630">
                <a:tc>
                  <a:txBody>
                    <a:bodyPr/>
                    <a:lstStyle/>
                    <a:p>
                      <a:r>
                        <a:rPr lang="en-GB" sz="1800" b="0" i="0" u="none" strike="noStrike" kern="1200" dirty="0">
                          <a:solidFill>
                            <a:schemeClr val="dk1"/>
                          </a:solidFill>
                          <a:effectLst/>
                          <a:latin typeface="+mn-lt"/>
                          <a:ea typeface="+mn-ea"/>
                          <a:cs typeface="+mn-cs"/>
                        </a:rPr>
                        <a:t>Baseline User-User Similarity Based Collaborative Filtering</a:t>
                      </a:r>
                      <a:endParaRPr lang="en-US" dirty="0"/>
                    </a:p>
                  </a:txBody>
                  <a:tcPr/>
                </a:tc>
                <a:tc>
                  <a:txBody>
                    <a:bodyPr/>
                    <a:lstStyle/>
                    <a:p>
                      <a:pPr algn="ctr"/>
                      <a:r>
                        <a:rPr lang="en-GB" dirty="0"/>
                        <a:t>1.0878 </a:t>
                      </a:r>
                      <a:endParaRPr lang="en-US" dirty="0"/>
                    </a:p>
                  </a:txBody>
                  <a:tcPr/>
                </a:tc>
                <a:tc>
                  <a:txBody>
                    <a:bodyPr/>
                    <a:lstStyle/>
                    <a:p>
                      <a:pPr algn="ctr"/>
                      <a:r>
                        <a:rPr lang="en-GB" dirty="0"/>
                        <a:t>0.396</a:t>
                      </a:r>
                      <a:endParaRPr lang="en-US" dirty="0"/>
                    </a:p>
                  </a:txBody>
                  <a:tcPr/>
                </a:tc>
                <a:tc>
                  <a:txBody>
                    <a:bodyPr/>
                    <a:lstStyle/>
                    <a:p>
                      <a:pPr algn="ctr"/>
                      <a:r>
                        <a:rPr lang="en-GB" dirty="0"/>
                        <a:t>0.692</a:t>
                      </a:r>
                      <a:endParaRPr lang="en-US" dirty="0"/>
                    </a:p>
                  </a:txBody>
                  <a:tcPr/>
                </a:tc>
                <a:tc>
                  <a:txBody>
                    <a:bodyPr/>
                    <a:lstStyle/>
                    <a:p>
                      <a:pPr algn="ctr"/>
                      <a:r>
                        <a:rPr lang="en-GB" dirty="0"/>
                        <a:t>0.504</a:t>
                      </a:r>
                      <a:endParaRPr lang="en-US" dirty="0"/>
                    </a:p>
                  </a:txBody>
                  <a:tcPr/>
                </a:tc>
                <a:extLst>
                  <a:ext uri="{0D108BD9-81ED-4DB2-BD59-A6C34878D82A}">
                    <a16:rowId xmlns:a16="http://schemas.microsoft.com/office/drawing/2014/main" val="2603726131"/>
                  </a:ext>
                </a:extLst>
              </a:tr>
              <a:tr h="470630">
                <a:tc>
                  <a:txBody>
                    <a:bodyPr/>
                    <a:lstStyle/>
                    <a:p>
                      <a:r>
                        <a:rPr lang="en-GB" sz="1800" b="0" i="0" u="none" strike="noStrike" kern="1200" dirty="0">
                          <a:solidFill>
                            <a:schemeClr val="dk1"/>
                          </a:solidFill>
                          <a:effectLst/>
                          <a:latin typeface="+mn-lt"/>
                          <a:ea typeface="+mn-ea"/>
                          <a:cs typeface="+mn-cs"/>
                        </a:rPr>
                        <a:t>Optimized User-User Similarity Based Collaborative Filtering</a:t>
                      </a:r>
                      <a:endParaRPr lang="en-US" dirty="0"/>
                    </a:p>
                  </a:txBody>
                  <a:tcPr/>
                </a:tc>
                <a:tc>
                  <a:txBody>
                    <a:bodyPr/>
                    <a:lstStyle/>
                    <a:p>
                      <a:pPr algn="ctr"/>
                      <a:r>
                        <a:rPr lang="en-GB" dirty="0"/>
                        <a:t>1.0928</a:t>
                      </a:r>
                      <a:endParaRPr lang="en-US" dirty="0"/>
                    </a:p>
                  </a:txBody>
                  <a:tcPr/>
                </a:tc>
                <a:tc>
                  <a:txBody>
                    <a:bodyPr/>
                    <a:lstStyle/>
                    <a:p>
                      <a:pPr algn="ctr"/>
                      <a:r>
                        <a:rPr lang="en-GB" dirty="0"/>
                        <a:t>0.394</a:t>
                      </a:r>
                      <a:endParaRPr lang="en-US" dirty="0"/>
                    </a:p>
                  </a:txBody>
                  <a:tcPr/>
                </a:tc>
                <a:tc>
                  <a:txBody>
                    <a:bodyPr/>
                    <a:lstStyle/>
                    <a:p>
                      <a:pPr algn="ctr"/>
                      <a:r>
                        <a:rPr lang="en-GB" dirty="0"/>
                        <a:t>0.676</a:t>
                      </a:r>
                      <a:endParaRPr lang="en-US" dirty="0"/>
                    </a:p>
                  </a:txBody>
                  <a:tcPr/>
                </a:tc>
                <a:tc>
                  <a:txBody>
                    <a:bodyPr/>
                    <a:lstStyle/>
                    <a:p>
                      <a:r>
                        <a:rPr lang="en-GB" dirty="0"/>
                        <a:t>0.498</a:t>
                      </a:r>
                    </a:p>
                  </a:txBody>
                  <a:tcPr/>
                </a:tc>
                <a:extLst>
                  <a:ext uri="{0D108BD9-81ED-4DB2-BD59-A6C34878D82A}">
                    <a16:rowId xmlns:a16="http://schemas.microsoft.com/office/drawing/2014/main" val="4078952257"/>
                  </a:ext>
                </a:extLst>
              </a:tr>
              <a:tr h="470630">
                <a:tc>
                  <a:txBody>
                    <a:bodyPr/>
                    <a:lstStyle/>
                    <a:p>
                      <a:r>
                        <a:rPr lang="en-GB" sz="1800" b="0" i="0" u="none" strike="noStrike" kern="1200" dirty="0">
                          <a:solidFill>
                            <a:schemeClr val="dk1"/>
                          </a:solidFill>
                          <a:effectLst/>
                          <a:latin typeface="+mn-lt"/>
                          <a:ea typeface="+mn-ea"/>
                          <a:cs typeface="+mn-cs"/>
                        </a:rPr>
                        <a:t>Baseline Item-Item Similarity Based Collaborative Filtering</a:t>
                      </a:r>
                      <a:endParaRPr lang="en-US" dirty="0"/>
                    </a:p>
                  </a:txBody>
                  <a:tcPr/>
                </a:tc>
                <a:tc>
                  <a:txBody>
                    <a:bodyPr/>
                    <a:lstStyle/>
                    <a:p>
                      <a:pPr algn="ctr"/>
                      <a:r>
                        <a:rPr lang="en-GB" dirty="0"/>
                        <a:t>1.0394</a:t>
                      </a:r>
                      <a:endParaRPr lang="en-US" dirty="0"/>
                    </a:p>
                  </a:txBody>
                  <a:tcPr/>
                </a:tc>
                <a:tc>
                  <a:txBody>
                    <a:bodyPr/>
                    <a:lstStyle/>
                    <a:p>
                      <a:pPr algn="ctr"/>
                      <a:r>
                        <a:rPr lang="en-GB" dirty="0"/>
                        <a:t> 0.307</a:t>
                      </a:r>
                      <a:endParaRPr lang="en-US" dirty="0"/>
                    </a:p>
                  </a:txBody>
                  <a:tcPr/>
                </a:tc>
                <a:tc>
                  <a:txBody>
                    <a:bodyPr/>
                    <a:lstStyle/>
                    <a:p>
                      <a:pPr algn="ctr"/>
                      <a:r>
                        <a:rPr lang="en-GB" dirty="0"/>
                        <a:t>0.562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0.397</a:t>
                      </a:r>
                    </a:p>
                  </a:txBody>
                  <a:tcPr/>
                </a:tc>
                <a:extLst>
                  <a:ext uri="{0D108BD9-81ED-4DB2-BD59-A6C34878D82A}">
                    <a16:rowId xmlns:a16="http://schemas.microsoft.com/office/drawing/2014/main" val="3857305471"/>
                  </a:ext>
                </a:extLst>
              </a:tr>
              <a:tr h="470630">
                <a:tc>
                  <a:txBody>
                    <a:bodyPr/>
                    <a:lstStyle/>
                    <a:p>
                      <a:r>
                        <a:rPr lang="en-GB" sz="1800" b="0" i="0" u="none" strike="noStrike" kern="1200">
                          <a:solidFill>
                            <a:schemeClr val="dk1"/>
                          </a:solidFill>
                          <a:effectLst/>
                          <a:latin typeface="+mn-lt"/>
                          <a:ea typeface="+mn-ea"/>
                          <a:cs typeface="+mn-cs"/>
                        </a:rPr>
                        <a:t>Optimized Item-Item Similarity Based Collaborative Filtering</a:t>
                      </a:r>
                      <a:endParaRPr lang="en-US" dirty="0"/>
                    </a:p>
                  </a:txBody>
                  <a:tcPr/>
                </a:tc>
                <a:tc>
                  <a:txBody>
                    <a:bodyPr/>
                    <a:lstStyle/>
                    <a:p>
                      <a:pPr algn="ctr"/>
                      <a:r>
                        <a:rPr lang="en-GB" dirty="0"/>
                        <a:t> 1.0931</a:t>
                      </a:r>
                      <a:endParaRPr lang="en-US" dirty="0"/>
                    </a:p>
                  </a:txBody>
                  <a:tcPr/>
                </a:tc>
                <a:tc>
                  <a:txBody>
                    <a:bodyPr/>
                    <a:lstStyle/>
                    <a:p>
                      <a:pPr algn="ctr"/>
                      <a:r>
                        <a:rPr lang="en-GB" dirty="0"/>
                        <a:t>0.394</a:t>
                      </a:r>
                      <a:endParaRPr lang="en-US" dirty="0"/>
                    </a:p>
                  </a:txBody>
                  <a:tcPr/>
                </a:tc>
                <a:tc>
                  <a:txBody>
                    <a:bodyPr/>
                    <a:lstStyle/>
                    <a:p>
                      <a:pPr algn="ctr"/>
                      <a:r>
                        <a:rPr lang="en-GB" dirty="0"/>
                        <a:t>0.675</a:t>
                      </a:r>
                      <a:endParaRPr lang="en-US" dirty="0"/>
                    </a:p>
                  </a:txBody>
                  <a:tcPr/>
                </a:tc>
                <a:tc>
                  <a:txBody>
                    <a:bodyPr/>
                    <a:lstStyle/>
                    <a:p>
                      <a:r>
                        <a:rPr lang="en-GB" dirty="0"/>
                        <a:t>0.498</a:t>
                      </a:r>
                    </a:p>
                  </a:txBody>
                  <a:tcPr/>
                </a:tc>
                <a:extLst>
                  <a:ext uri="{0D108BD9-81ED-4DB2-BD59-A6C34878D82A}">
                    <a16:rowId xmlns:a16="http://schemas.microsoft.com/office/drawing/2014/main" val="3604173982"/>
                  </a:ext>
                </a:extLst>
              </a:tr>
              <a:tr h="470630">
                <a:tc>
                  <a:txBody>
                    <a:bodyPr/>
                    <a:lstStyle/>
                    <a:p>
                      <a:r>
                        <a:rPr lang="en-GB" sz="1800" b="0" i="0" u="none" strike="noStrike" kern="1200" dirty="0">
                          <a:solidFill>
                            <a:schemeClr val="dk1"/>
                          </a:solidFill>
                          <a:effectLst/>
                          <a:latin typeface="+mn-lt"/>
                          <a:ea typeface="+mn-ea"/>
                          <a:cs typeface="+mn-cs"/>
                        </a:rPr>
                        <a:t>Baseline Model-Based Collaborative Filtering (Matrix Factorization)</a:t>
                      </a:r>
                      <a:endParaRPr lang="en-US" dirty="0"/>
                    </a:p>
                  </a:txBody>
                  <a:tcPr/>
                </a:tc>
                <a:tc>
                  <a:txBody>
                    <a:bodyPr/>
                    <a:lstStyle/>
                    <a:p>
                      <a:pPr algn="ctr"/>
                      <a:r>
                        <a:rPr lang="en-GB" dirty="0"/>
                        <a:t>1.0252</a:t>
                      </a:r>
                      <a:endParaRPr lang="en-US" dirty="0"/>
                    </a:p>
                  </a:txBody>
                  <a:tcPr/>
                </a:tc>
                <a:tc>
                  <a:txBody>
                    <a:bodyPr/>
                    <a:lstStyle/>
                    <a:p>
                      <a:pPr algn="ctr"/>
                      <a:r>
                        <a:rPr lang="en-GB" dirty="0"/>
                        <a:t>0.41</a:t>
                      </a:r>
                      <a:endParaRPr lang="en-US" dirty="0"/>
                    </a:p>
                  </a:txBody>
                  <a:tcPr/>
                </a:tc>
                <a:tc>
                  <a:txBody>
                    <a:bodyPr/>
                    <a:lstStyle/>
                    <a:p>
                      <a:pPr algn="ctr"/>
                      <a:r>
                        <a:rPr lang="en-GB" dirty="0"/>
                        <a:t>0.633</a:t>
                      </a:r>
                      <a:endParaRPr lang="en-US" dirty="0"/>
                    </a:p>
                  </a:txBody>
                  <a:tcPr/>
                </a:tc>
                <a:tc>
                  <a:txBody>
                    <a:bodyPr/>
                    <a:lstStyle/>
                    <a:p>
                      <a:r>
                        <a:rPr lang="en-GB" dirty="0"/>
                        <a:t>0.498</a:t>
                      </a:r>
                    </a:p>
                  </a:txBody>
                  <a:tcPr/>
                </a:tc>
                <a:extLst>
                  <a:ext uri="{0D108BD9-81ED-4DB2-BD59-A6C34878D82A}">
                    <a16:rowId xmlns:a16="http://schemas.microsoft.com/office/drawing/2014/main" val="3966836259"/>
                  </a:ext>
                </a:extLst>
              </a:tr>
              <a:tr h="470630">
                <a:tc>
                  <a:txBody>
                    <a:bodyPr/>
                    <a:lstStyle/>
                    <a:p>
                      <a:r>
                        <a:rPr lang="en-GB" sz="1800" b="0" i="0" u="none" strike="noStrike" kern="1200" dirty="0">
                          <a:solidFill>
                            <a:schemeClr val="dk1"/>
                          </a:solidFill>
                          <a:effectLst/>
                          <a:latin typeface="+mn-lt"/>
                          <a:ea typeface="+mn-ea"/>
                          <a:cs typeface="+mn-cs"/>
                        </a:rPr>
                        <a:t>Optimized Model-Based Collaborative Filtering (Matrix Factorization)</a:t>
                      </a:r>
                      <a:endParaRPr lang="en-US" dirty="0"/>
                    </a:p>
                  </a:txBody>
                  <a:tcPr/>
                </a:tc>
                <a:tc>
                  <a:txBody>
                    <a:bodyPr/>
                    <a:lstStyle/>
                    <a:p>
                      <a:pPr algn="ctr"/>
                      <a:r>
                        <a:rPr lang="en-GB" dirty="0"/>
                        <a:t>1.0141</a:t>
                      </a:r>
                      <a:endParaRPr lang="en-US" dirty="0"/>
                    </a:p>
                  </a:txBody>
                  <a:tcPr/>
                </a:tc>
                <a:tc>
                  <a:txBody>
                    <a:bodyPr/>
                    <a:lstStyle/>
                    <a:p>
                      <a:pPr algn="ctr"/>
                      <a:r>
                        <a:rPr lang="en-GB" dirty="0"/>
                        <a:t>0.415</a:t>
                      </a:r>
                      <a:endParaRPr lang="en-US" dirty="0"/>
                    </a:p>
                  </a:txBody>
                  <a:tcPr/>
                </a:tc>
                <a:tc>
                  <a:txBody>
                    <a:bodyPr/>
                    <a:lstStyle/>
                    <a:p>
                      <a:pPr algn="ctr"/>
                      <a:r>
                        <a:rPr lang="en-GB" dirty="0"/>
                        <a:t>0.635 </a:t>
                      </a:r>
                      <a:endParaRPr lang="en-US" dirty="0"/>
                    </a:p>
                  </a:txBody>
                  <a:tcPr/>
                </a:tc>
                <a:tc>
                  <a:txBody>
                    <a:bodyPr/>
                    <a:lstStyle/>
                    <a:p>
                      <a:r>
                        <a:rPr lang="en-GB" dirty="0"/>
                        <a:t>0.502</a:t>
                      </a:r>
                    </a:p>
                  </a:txBody>
                  <a:tcPr/>
                </a:tc>
                <a:extLst>
                  <a:ext uri="{0D108BD9-81ED-4DB2-BD59-A6C34878D82A}">
                    <a16:rowId xmlns:a16="http://schemas.microsoft.com/office/drawing/2014/main" val="4012426842"/>
                  </a:ext>
                </a:extLst>
              </a:tr>
              <a:tr h="470630">
                <a:tc>
                  <a:txBody>
                    <a:bodyPr/>
                    <a:lstStyle/>
                    <a:p>
                      <a:r>
                        <a:rPr lang="en-GB" sz="1800" b="0" i="0" u="none" strike="noStrike" kern="1200" dirty="0">
                          <a:solidFill>
                            <a:schemeClr val="dk1"/>
                          </a:solidFill>
                          <a:effectLst/>
                          <a:latin typeface="+mn-lt"/>
                          <a:ea typeface="+mn-ea"/>
                          <a:cs typeface="+mn-cs"/>
                        </a:rPr>
                        <a:t>Baseline Cluster-Based Recommendation System </a:t>
                      </a:r>
                      <a:endParaRPr lang="en-US" dirty="0"/>
                    </a:p>
                  </a:txBody>
                  <a:tcPr/>
                </a:tc>
                <a:tc>
                  <a:txBody>
                    <a:bodyPr/>
                    <a:lstStyle/>
                    <a:p>
                      <a:pPr algn="ctr"/>
                      <a:r>
                        <a:rPr lang="en-GB" dirty="0"/>
                        <a:t>1.0487</a:t>
                      </a:r>
                      <a:endParaRPr lang="en-US" dirty="0"/>
                    </a:p>
                  </a:txBody>
                  <a:tcPr/>
                </a:tc>
                <a:tc>
                  <a:txBody>
                    <a:bodyPr/>
                    <a:lstStyle/>
                    <a:p>
                      <a:pPr algn="ctr"/>
                      <a:r>
                        <a:rPr lang="en-GB" dirty="0"/>
                        <a:t>0.397</a:t>
                      </a:r>
                      <a:endParaRPr lang="en-US" dirty="0"/>
                    </a:p>
                  </a:txBody>
                  <a:tcPr/>
                </a:tc>
                <a:tc>
                  <a:txBody>
                    <a:bodyPr/>
                    <a:lstStyle/>
                    <a:p>
                      <a:pPr algn="ctr"/>
                      <a:r>
                        <a:rPr lang="en-GB" dirty="0"/>
                        <a:t>0.582</a:t>
                      </a:r>
                      <a:endParaRPr lang="en-US" dirty="0"/>
                    </a:p>
                  </a:txBody>
                  <a:tcPr/>
                </a:tc>
                <a:tc>
                  <a:txBody>
                    <a:bodyPr/>
                    <a:lstStyle/>
                    <a:p>
                      <a:r>
                        <a:rPr lang="en-GB" dirty="0"/>
                        <a:t>0.472</a:t>
                      </a:r>
                    </a:p>
                  </a:txBody>
                  <a:tcPr/>
                </a:tc>
                <a:extLst>
                  <a:ext uri="{0D108BD9-81ED-4DB2-BD59-A6C34878D82A}">
                    <a16:rowId xmlns:a16="http://schemas.microsoft.com/office/drawing/2014/main" val="644588117"/>
                  </a:ext>
                </a:extLst>
              </a:tr>
              <a:tr h="470630">
                <a:tc>
                  <a:txBody>
                    <a:bodyPr/>
                    <a:lstStyle/>
                    <a:p>
                      <a:r>
                        <a:rPr lang="en-GB" sz="1800" b="0" i="0" u="none" strike="noStrike" kern="1200" dirty="0">
                          <a:solidFill>
                            <a:schemeClr val="dk1"/>
                          </a:solidFill>
                          <a:effectLst/>
                          <a:latin typeface="+mn-lt"/>
                          <a:ea typeface="+mn-ea"/>
                          <a:cs typeface="+mn-cs"/>
                        </a:rPr>
                        <a:t>Optimized Cluster-Based Recommendation System</a:t>
                      </a:r>
                      <a:endParaRPr lang="en-US" dirty="0"/>
                    </a:p>
                  </a:txBody>
                  <a:tcPr/>
                </a:tc>
                <a:tc>
                  <a:txBody>
                    <a:bodyPr/>
                    <a:lstStyle/>
                    <a:p>
                      <a:pPr algn="ctr"/>
                      <a:r>
                        <a:rPr lang="en-GB" dirty="0"/>
                        <a:t>1.0696</a:t>
                      </a:r>
                      <a:endParaRPr lang="en-US" dirty="0"/>
                    </a:p>
                  </a:txBody>
                  <a:tcPr/>
                </a:tc>
                <a:tc>
                  <a:txBody>
                    <a:bodyPr/>
                    <a:lstStyle/>
                    <a:p>
                      <a:pPr algn="ctr"/>
                      <a:r>
                        <a:rPr lang="en-GB" dirty="0"/>
                        <a:t>0.393</a:t>
                      </a:r>
                      <a:endParaRPr lang="en-US" dirty="0"/>
                    </a:p>
                  </a:txBody>
                  <a:tcPr/>
                </a:tc>
                <a:tc>
                  <a:txBody>
                    <a:bodyPr/>
                    <a:lstStyle/>
                    <a:p>
                      <a:pPr algn="ctr"/>
                      <a:r>
                        <a:rPr lang="en-GB" dirty="0"/>
                        <a:t>0.559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0.462</a:t>
                      </a:r>
                    </a:p>
                  </a:txBody>
                  <a:tcPr/>
                </a:tc>
                <a:extLst>
                  <a:ext uri="{0D108BD9-81ED-4DB2-BD59-A6C34878D82A}">
                    <a16:rowId xmlns:a16="http://schemas.microsoft.com/office/drawing/2014/main" val="549118599"/>
                  </a:ext>
                </a:extLst>
              </a:tr>
            </a:tbl>
          </a:graphicData>
        </a:graphic>
      </p:graphicFrame>
    </p:spTree>
    <p:extLst>
      <p:ext uri="{BB962C8B-B14F-4D97-AF65-F5344CB8AC3E}">
        <p14:creationId xmlns:p14="http://schemas.microsoft.com/office/powerpoint/2010/main" val="392670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DFBF41-ACF4-C459-45A7-BA0840117710}"/>
                  </a:ext>
                </a:extLst>
              </p:cNvPr>
              <p:cNvSpPr>
                <a:spLocks noGrp="1"/>
              </p:cNvSpPr>
              <p:nvPr>
                <p:ph idx="1"/>
              </p:nvPr>
            </p:nvSpPr>
            <p:spPr>
              <a:xfrm>
                <a:off x="0" y="0"/>
                <a:ext cx="12192000" cy="6858000"/>
              </a:xfrm>
            </p:spPr>
            <p:txBody>
              <a:bodyPr>
                <a:normAutofit/>
              </a:bodyPr>
              <a:lstStyle/>
              <a:p>
                <a:pPr marL="0" indent="0">
                  <a:buNone/>
                </a:pPr>
                <a:r>
                  <a:rPr lang="en-GB" sz="1700" dirty="0">
                    <a:latin typeface="Times New Roman" panose="02020603050405020304" pitchFamily="18" charset="0"/>
                    <a:cs typeface="Times New Roman" panose="02020603050405020304" pitchFamily="18" charset="0"/>
                  </a:rPr>
                  <a:t>8. After each model is created, we can use the predict command to predict ratings of already rated user-song pairs and unrated pairs too. We can use the </a:t>
                </a:r>
                <a:r>
                  <a:rPr lang="en-GB" sz="1700" dirty="0" err="1">
                    <a:latin typeface="Times New Roman" panose="02020603050405020304" pitchFamily="18" charset="0"/>
                    <a:cs typeface="Times New Roman" panose="02020603050405020304" pitchFamily="18" charset="0"/>
                  </a:rPr>
                  <a:t>get_neighbours</a:t>
                </a:r>
                <a:r>
                  <a:rPr lang="en-GB" sz="1700" dirty="0">
                    <a:latin typeface="Times New Roman" panose="02020603050405020304" pitchFamily="18" charset="0"/>
                    <a:cs typeface="Times New Roman" panose="02020603050405020304" pitchFamily="18" charset="0"/>
                  </a:rPr>
                  <a:t> command to </a:t>
                </a:r>
                <a:r>
                  <a:rPr lang="en-GB" sz="1700" b="0" i="0" u="none" strike="noStrike" dirty="0">
                    <a:effectLst/>
                    <a:latin typeface="Times New Roman" panose="02020603050405020304" pitchFamily="18" charset="0"/>
                    <a:cs typeface="Times New Roman" panose="02020603050405020304" pitchFamily="18" charset="0"/>
                  </a:rPr>
                  <a:t>find out similar users to a given user or its nearest neighbours based on this </a:t>
                </a:r>
                <a:r>
                  <a:rPr lang="en-GB" sz="1700" b="0" i="0" u="none" strike="noStrike" dirty="0" err="1">
                    <a:effectLst/>
                    <a:latin typeface="Times New Roman" panose="02020603050405020304" pitchFamily="18" charset="0"/>
                    <a:cs typeface="Times New Roman" panose="02020603050405020304" pitchFamily="18" charset="0"/>
                  </a:rPr>
                  <a:t>KNNBasic</a:t>
                </a:r>
                <a:r>
                  <a:rPr lang="en-GB" sz="1700" b="0" i="0" u="none" strike="noStrike" dirty="0">
                    <a:effectLst/>
                    <a:latin typeface="Times New Roman" panose="02020603050405020304" pitchFamily="18" charset="0"/>
                    <a:cs typeface="Times New Roman" panose="02020603050405020304" pitchFamily="18" charset="0"/>
                  </a:rPr>
                  <a:t> algorithm. We can create a </a:t>
                </a:r>
                <a:r>
                  <a:rPr lang="en-GB" sz="1700" b="0" i="0" u="none" strike="noStrike" dirty="0" err="1">
                    <a:effectLst/>
                    <a:latin typeface="Times New Roman" panose="02020603050405020304" pitchFamily="18" charset="0"/>
                    <a:cs typeface="Times New Roman" panose="02020603050405020304" pitchFamily="18" charset="0"/>
                  </a:rPr>
                  <a:t>get_recommemdations</a:t>
                </a:r>
                <a:r>
                  <a:rPr lang="en-GB" sz="1700" b="0" i="0" u="none" strike="noStrike" dirty="0">
                    <a:effectLst/>
                    <a:latin typeface="Times New Roman" panose="02020603050405020304" pitchFamily="18" charset="0"/>
                    <a:cs typeface="Times New Roman" panose="02020603050405020304" pitchFamily="18" charset="0"/>
                  </a:rPr>
                  <a:t> function to get the top n suggestions for each user using the model. </a:t>
                </a:r>
              </a:p>
              <a:p>
                <a:pPr marL="0" indent="0">
                  <a:buNone/>
                </a:pPr>
                <a:r>
                  <a:rPr lang="en-GB" sz="1700" dirty="0">
                    <a:latin typeface="Times New Roman" panose="02020603050405020304" pitchFamily="18" charset="0"/>
                    <a:cs typeface="Times New Roman" panose="02020603050405020304" pitchFamily="18" charset="0"/>
                  </a:rPr>
                  <a:t>9. Create another function to correct the play count in the recommendations with </a:t>
                </a:r>
                <a14:m>
                  <m:oMath xmlns:m="http://schemas.openxmlformats.org/officeDocument/2006/math">
                    <m:r>
                      <a:rPr lang="en-GB" sz="1700" i="1" dirty="0" smtClean="0">
                        <a:latin typeface="Cambria Math" panose="02040503050406030204" pitchFamily="18" charset="0"/>
                        <a:cs typeface="Times New Roman" panose="02020603050405020304" pitchFamily="18" charset="0"/>
                      </a:rPr>
                      <m:t>−</m:t>
                    </m:r>
                    <m:r>
                      <a:rPr lang="en-GB" sz="1700" b="0" i="1" u="none" strike="noStrike" dirty="0" smtClean="0">
                        <a:effectLst/>
                        <a:latin typeface="Cambria Math" panose="02040503050406030204" pitchFamily="18" charset="0"/>
                        <a:cs typeface="Times New Roman" panose="02020603050405020304" pitchFamily="18" charset="0"/>
                      </a:rPr>
                      <m:t> </m:t>
                    </m:r>
                    <m:f>
                      <m:fPr>
                        <m:ctrlPr>
                          <a:rPr lang="en-GB" sz="1700" b="0" i="1" u="none" strike="noStrike" dirty="0" smtClean="0">
                            <a:effectLst/>
                            <a:latin typeface="Cambria Math" panose="02040503050406030204" pitchFamily="18" charset="0"/>
                            <a:cs typeface="Times New Roman" panose="02020603050405020304" pitchFamily="18" charset="0"/>
                          </a:rPr>
                        </m:ctrlPr>
                      </m:fPr>
                      <m:num>
                        <m:r>
                          <a:rPr lang="en-GB" sz="1700" b="0" i="1" u="none" strike="noStrike" dirty="0" smtClean="0">
                            <a:effectLst/>
                            <a:latin typeface="Cambria Math" panose="02040503050406030204" pitchFamily="18" charset="0"/>
                            <a:cs typeface="Times New Roman" panose="02020603050405020304" pitchFamily="18" charset="0"/>
                          </a:rPr>
                          <m:t>1</m:t>
                        </m:r>
                      </m:num>
                      <m:den>
                        <m:rad>
                          <m:radPr>
                            <m:degHide m:val="on"/>
                            <m:ctrlPr>
                              <a:rPr lang="en-GB" sz="1700" b="0" i="1" u="none" strike="noStrike" dirty="0" smtClean="0">
                                <a:effectLst/>
                                <a:latin typeface="Cambria Math" panose="02040503050406030204" pitchFamily="18" charset="0"/>
                                <a:cs typeface="Times New Roman" panose="02020603050405020304" pitchFamily="18" charset="0"/>
                              </a:rPr>
                            </m:ctrlPr>
                          </m:radPr>
                          <m:deg/>
                          <m:e>
                            <m:r>
                              <a:rPr lang="en-GB" sz="1700" b="0" i="1" u="none" strike="noStrike" dirty="0" smtClean="0">
                                <a:effectLst/>
                                <a:latin typeface="Cambria Math" panose="02040503050406030204" pitchFamily="18" charset="0"/>
                                <a:cs typeface="Times New Roman" panose="02020603050405020304" pitchFamily="18" charset="0"/>
                              </a:rPr>
                              <m:t>𝑛</m:t>
                            </m:r>
                          </m:e>
                        </m:rad>
                      </m:den>
                    </m:f>
                    <m:r>
                      <a:rPr lang="en-GB" sz="1700" b="0" i="0" u="none" strike="noStrike" dirty="0" smtClean="0">
                        <a:effectLst/>
                        <a:latin typeface="Cambria Math" panose="02040503050406030204" pitchFamily="18" charset="0"/>
                        <a:cs typeface="Times New Roman" panose="02020603050405020304" pitchFamily="18" charset="0"/>
                      </a:rPr>
                      <m:t>, </m:t>
                    </m:r>
                    <m:r>
                      <m:rPr>
                        <m:sty m:val="p"/>
                      </m:rPr>
                      <a:rPr lang="en-GB" sz="1700" b="0" i="0" u="none" strike="noStrike" dirty="0" smtClean="0">
                        <a:effectLst/>
                        <a:latin typeface="Cambria Math" panose="02040503050406030204" pitchFamily="18" charset="0"/>
                        <a:cs typeface="Times New Roman" panose="02020603050405020304" pitchFamily="18" charset="0"/>
                      </a:rPr>
                      <m:t>where</m:t>
                    </m:r>
                    <m:r>
                      <a:rPr lang="en-GB" sz="1700" b="0" i="0" u="none" strike="noStrike" dirty="0" smtClean="0">
                        <a:effectLst/>
                        <a:latin typeface="Cambria Math" panose="02040503050406030204" pitchFamily="18" charset="0"/>
                        <a:cs typeface="Times New Roman" panose="02020603050405020304" pitchFamily="18" charset="0"/>
                      </a:rPr>
                      <m:t> </m:t>
                    </m:r>
                    <m:r>
                      <a:rPr lang="en-GB" sz="1700" b="0" i="1" u="none" strike="noStrike" smtClean="0">
                        <a:effectLst/>
                        <a:latin typeface="Cambria Math" panose="02040503050406030204" pitchFamily="18" charset="0"/>
                        <a:cs typeface="Times New Roman" panose="02020603050405020304" pitchFamily="18" charset="0"/>
                      </a:rPr>
                      <m:t>𝑛</m:t>
                    </m:r>
                  </m:oMath>
                </a14:m>
                <a:r>
                  <a:rPr lang="en-GB" sz="1700" b="0" i="0" u="none" strike="noStrike" dirty="0">
                    <a:effectLst/>
                    <a:latin typeface="Times New Roman" panose="02020603050405020304" pitchFamily="18" charset="0"/>
                    <a:cs typeface="Times New Roman" panose="02020603050405020304" pitchFamily="18" charset="0"/>
                  </a:rPr>
                  <a:t> is the play fre</a:t>
                </a:r>
                <a:r>
                  <a:rPr lang="en-GB" sz="1700" dirty="0">
                    <a:latin typeface="Times New Roman" panose="02020603050405020304" pitchFamily="18" charset="0"/>
                    <a:cs typeface="Times New Roman" panose="02020603050405020304" pitchFamily="18" charset="0"/>
                  </a:rPr>
                  <a:t>quency to get more stringent ratings. </a:t>
                </a:r>
              </a:p>
              <a:p>
                <a:pPr marL="0" indent="0">
                  <a:buNone/>
                </a:pPr>
                <a:r>
                  <a:rPr lang="en-GB" sz="1700" dirty="0">
                    <a:latin typeface="Times New Roman" panose="02020603050405020304" pitchFamily="18" charset="0"/>
                    <a:cs typeface="Times New Roman" panose="02020603050405020304" pitchFamily="18" charset="0"/>
                  </a:rPr>
                  <a:t>10. We assess the models using the F_1 metric, which is a harmonic mean of precision and recall. Therefore, we can conclude an optimized </a:t>
                </a:r>
                <a:r>
                  <a:rPr lang="en-GB" sz="1700" b="0" i="0" u="none" strike="noStrike" kern="1200" dirty="0">
                    <a:solidFill>
                      <a:schemeClr val="dk1"/>
                    </a:solidFill>
                    <a:effectLst/>
                    <a:latin typeface="Times New Roman" panose="02020603050405020304" pitchFamily="18" charset="0"/>
                    <a:cs typeface="Times New Roman" panose="02020603050405020304" pitchFamily="18" charset="0"/>
                  </a:rPr>
                  <a:t>User-User Similarity Based Collaborative Filtering has the most potential. We can see that our optimized model didn’t make the performance better (F_1 score was lowe</a:t>
                </a:r>
                <a:r>
                  <a:rPr lang="en-GB" sz="1700" dirty="0">
                    <a:solidFill>
                      <a:schemeClr val="dk1"/>
                    </a:solidFill>
                    <a:latin typeface="Times New Roman" panose="02020603050405020304" pitchFamily="18" charset="0"/>
                    <a:cs typeface="Times New Roman" panose="02020603050405020304" pitchFamily="18" charset="0"/>
                  </a:rPr>
                  <a:t>r). We can fix this by more computationally expensive hyperparameter tuning. </a:t>
                </a:r>
              </a:p>
              <a:p>
                <a:pPr marL="0" lvl="0" indent="0" algn="l">
                  <a:buNone/>
                </a:pPr>
                <a:r>
                  <a:rPr lang="en-GB" sz="1700" b="0" i="0" u="none" strike="noStrike" dirty="0">
                    <a:effectLst/>
                    <a:latin typeface="Times New Roman" panose="02020603050405020304" pitchFamily="18" charset="0"/>
                    <a:cs typeface="Times New Roman" panose="02020603050405020304" pitchFamily="18" charset="0"/>
                  </a:rPr>
                  <a:t>11. For hyperparameter tuning, one approach is, of course, testing a wider range of parameters with cross-validation. Another approach is to use domain knowledge or prior experience with similar problems to guide the selection of parameters to test. For example, if you have experience with KNN and know that certain parameter values tend to work well in similar scenarios, you can use this knowledge to inform your choice of parameters to test.</a:t>
                </a:r>
              </a:p>
              <a:p>
                <a:pPr marL="0" indent="0">
                  <a:buNone/>
                </a:pPr>
                <a:r>
                  <a:rPr lang="en-GB" sz="1700" dirty="0">
                    <a:solidFill>
                      <a:schemeClr val="dk1"/>
                    </a:solidFill>
                    <a:latin typeface="Times New Roman" panose="02020603050405020304" pitchFamily="18" charset="0"/>
                    <a:cs typeface="Times New Roman" panose="02020603050405020304" pitchFamily="18" charset="0"/>
                  </a:rPr>
                  <a:t>12. </a:t>
                </a:r>
                <a:r>
                  <a:rPr lang="en-GB" sz="1700" b="0" i="0" u="none" strike="noStrike" kern="1200" dirty="0">
                    <a:solidFill>
                      <a:schemeClr val="dk1"/>
                    </a:solidFill>
                    <a:effectLst/>
                    <a:latin typeface="Times New Roman" panose="02020603050405020304" pitchFamily="18" charset="0"/>
                    <a:cs typeface="Times New Roman" panose="02020603050405020304" pitchFamily="18" charset="0"/>
                  </a:rPr>
                  <a:t>Create a content-based </a:t>
                </a:r>
                <a:r>
                  <a:rPr lang="en-GB" sz="1700" dirty="0">
                    <a:solidFill>
                      <a:schemeClr val="dk1"/>
                    </a:solidFill>
                    <a:latin typeface="Times New Roman" panose="02020603050405020304" pitchFamily="18" charset="0"/>
                    <a:cs typeface="Times New Roman" panose="02020603050405020304" pitchFamily="18" charset="0"/>
                  </a:rPr>
                  <a:t>recommendation model. The content-based recommendation system is the only model taking the rest of the features of the songs into account. </a:t>
                </a:r>
              </a:p>
              <a:p>
                <a:pPr marL="0" indent="0">
                  <a:buNone/>
                </a:pPr>
                <a:r>
                  <a:rPr lang="en-GB" sz="1700" dirty="0">
                    <a:solidFill>
                      <a:schemeClr val="dk1"/>
                    </a:solidFill>
                    <a:latin typeface="Times New Roman" panose="02020603050405020304" pitchFamily="18" charset="0"/>
                    <a:cs typeface="Times New Roman" panose="02020603050405020304" pitchFamily="18" charset="0"/>
                  </a:rPr>
                  <a:t>13. For the final model, it is therefore recommended to use a hybrid system of an optimized </a:t>
                </a:r>
                <a:r>
                  <a:rPr lang="en-GB" sz="1700" b="0" i="0" u="none" strike="noStrike" kern="1200" dirty="0">
                    <a:solidFill>
                      <a:schemeClr val="dk1"/>
                    </a:solidFill>
                    <a:effectLst/>
                    <a:latin typeface="Times New Roman" panose="02020603050405020304" pitchFamily="18" charset="0"/>
                    <a:cs typeface="Times New Roman" panose="02020603050405020304" pitchFamily="18" charset="0"/>
                  </a:rPr>
                  <a:t>User-User Similarity Based Collaborative Filtering model and a content-based model accompanied by a popularity-based model.</a:t>
                </a:r>
                <a:endParaRPr lang="en-GB" sz="1700" dirty="0">
                  <a:solidFill>
                    <a:schemeClr val="dk1"/>
                  </a:solidFill>
                  <a:latin typeface="Times New Roman" panose="02020603050405020304" pitchFamily="18" charset="0"/>
                  <a:cs typeface="Times New Roman" panose="02020603050405020304" pitchFamily="18" charset="0"/>
                </a:endParaRPr>
              </a:p>
              <a:p>
                <a:pPr marL="0" indent="0">
                  <a:buNone/>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Why is the valid solution likely to solve the problem? </a:t>
                </a:r>
              </a:p>
              <a:p>
                <a:pPr marL="342900" lvl="0" indent="-342900">
                  <a:buFont typeface="+mj-lt"/>
                  <a:buAutoNum type="arabicPeriod"/>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This is the best solution because </a:t>
                </a:r>
              </a:p>
              <a:p>
                <a:pPr lvl="1"/>
                <a:r>
                  <a:rPr lang="en-GB" sz="1700" b="0" i="0" u="none" strike="noStrike" kern="1200" dirty="0">
                    <a:solidFill>
                      <a:schemeClr val="dk1"/>
                    </a:solidFill>
                    <a:effectLst/>
                    <a:latin typeface="Times New Roman" panose="02020603050405020304" pitchFamily="18" charset="0"/>
                    <a:cs typeface="Times New Roman" panose="02020603050405020304" pitchFamily="18" charset="0"/>
                  </a:rPr>
                  <a:t>The User-User Similarity Based Collaborative Filtering model has the highest of F_1 score.</a:t>
                </a:r>
              </a:p>
              <a:p>
                <a:pPr lvl="1"/>
                <a:r>
                  <a:rPr lang="en-GB" sz="1700" dirty="0">
                    <a:solidFill>
                      <a:schemeClr val="dk1"/>
                    </a:solidFill>
                    <a:latin typeface="Times New Roman" panose="02020603050405020304" pitchFamily="18" charset="0"/>
                    <a:cs typeface="Times New Roman" panose="02020603050405020304" pitchFamily="18" charset="0"/>
                  </a:rPr>
                  <a:t>The F_1 metric is the most suitable metric for the problem. </a:t>
                </a:r>
                <a:r>
                  <a:rPr lang="en-GB" sz="1700" b="0" i="0" u="none" strike="noStrike" kern="1200" dirty="0">
                    <a:solidFill>
                      <a:schemeClr val="dk1"/>
                    </a:solidFill>
                    <a:effectLst/>
                    <a:latin typeface="Times New Roman" panose="02020603050405020304" pitchFamily="18" charset="0"/>
                    <a:cs typeface="Times New Roman" panose="02020603050405020304" pitchFamily="18" charset="0"/>
                  </a:rPr>
                  <a:t> </a:t>
                </a:r>
              </a:p>
              <a:p>
                <a:pPr lvl="1"/>
                <a:r>
                  <a:rPr lang="en-GB" sz="1700" dirty="0">
                    <a:solidFill>
                      <a:schemeClr val="dk1"/>
                    </a:solidFill>
                    <a:latin typeface="Times New Roman" panose="02020603050405020304" pitchFamily="18" charset="0"/>
                    <a:cs typeface="Times New Roman" panose="02020603050405020304" pitchFamily="18" charset="0"/>
                  </a:rPr>
                  <a:t>The content-based model covers recommendations made based on the rest of the features. </a:t>
                </a:r>
              </a:p>
              <a:p>
                <a:pPr lvl="1"/>
                <a:r>
                  <a:rPr lang="en-GB" sz="1700" b="0" i="0" u="none" strike="noStrike" kern="1200" dirty="0">
                    <a:solidFill>
                      <a:schemeClr val="dk1"/>
                    </a:solidFill>
                    <a:effectLst/>
                    <a:latin typeface="Times New Roman" panose="02020603050405020304" pitchFamily="18" charset="0"/>
                    <a:cs typeface="Times New Roman" panose="02020603050405020304" pitchFamily="18" charset="0"/>
                  </a:rPr>
                  <a:t>Popularity-based models help users to keep up with trends and extent their taste in music. </a:t>
                </a:r>
              </a:p>
              <a:p>
                <a:pPr lvl="1"/>
                <a:endParaRPr lang="en-GB" sz="12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endParaRPr lang="en-US" sz="1100" dirty="0"/>
              </a:p>
              <a:p>
                <a:pPr marL="0" indent="0">
                  <a:buNone/>
                </a:pPr>
                <a:endParaRPr lang="en-GB" sz="16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5DFBF41-ACF4-C459-45A7-BA0840117710}"/>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312" t="-741" r="-520"/>
                </a:stretch>
              </a:blipFill>
            </p:spPr>
            <p:txBody>
              <a:bodyPr/>
              <a:lstStyle/>
              <a:p>
                <a:r>
                  <a:rPr lang="en-US">
                    <a:noFill/>
                  </a:rPr>
                  <a:t> </a:t>
                </a:r>
              </a:p>
            </p:txBody>
          </p:sp>
        </mc:Fallback>
      </mc:AlternateContent>
    </p:spTree>
    <p:extLst>
      <p:ext uri="{BB962C8B-B14F-4D97-AF65-F5344CB8AC3E}">
        <p14:creationId xmlns:p14="http://schemas.microsoft.com/office/powerpoint/2010/main" val="141615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167ECF-7C9B-45E5-DD25-21D983F5BC87}"/>
              </a:ext>
            </a:extLst>
          </p:cNvPr>
          <p:cNvSpPr>
            <a:spLocks noGrp="1"/>
          </p:cNvSpPr>
          <p:nvPr>
            <p:ph idx="1"/>
          </p:nvPr>
        </p:nvSpPr>
        <p:spPr>
          <a:xfrm>
            <a:off x="0" y="0"/>
            <a:ext cx="12192000" cy="6858000"/>
          </a:xfrm>
        </p:spPr>
        <p:txBody>
          <a:bodyPr>
            <a:normAutofit fontScale="92500" lnSpcReduction="10000"/>
          </a:bodyPr>
          <a:lstStyle/>
          <a:p>
            <a:pPr marL="0" indent="0">
              <a:buNone/>
            </a:pPr>
            <a:r>
              <a:rPr lang="en-US" sz="1600"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 An </a:t>
            </a:r>
            <a:r>
              <a:rPr lang="en-US" sz="1700" dirty="0">
                <a:latin typeface="Times New Roman" panose="02020603050405020304" pitchFamily="18" charset="0"/>
                <a:cs typeface="Times New Roman" panose="02020603050405020304" pitchFamily="18" charset="0"/>
              </a:rPr>
              <a:t>example of some recommendations made by the optimized user-user algorithm for user 6958. </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3. These are the pros of using a </a:t>
            </a:r>
            <a:r>
              <a:rPr lang="en-GB" sz="1700" b="0" i="0" u="none" strike="noStrike" kern="1200" dirty="0">
                <a:solidFill>
                  <a:schemeClr val="dk1"/>
                </a:solidFill>
                <a:effectLst/>
                <a:latin typeface="Times New Roman" panose="02020603050405020304" pitchFamily="18" charset="0"/>
                <a:cs typeface="Times New Roman" panose="02020603050405020304" pitchFamily="18" charset="0"/>
              </a:rPr>
              <a:t>User-User Similarity Based Collaborative Filtering model </a:t>
            </a:r>
          </a:p>
          <a:p>
            <a:pPr lvl="1"/>
            <a:r>
              <a:rPr lang="en-GB" sz="1700" b="0" i="0" u="none" strike="noStrike" dirty="0">
                <a:effectLst/>
                <a:latin typeface="Times New Roman" panose="02020603050405020304" pitchFamily="18" charset="0"/>
                <a:cs typeface="Times New Roman" panose="02020603050405020304" pitchFamily="18" charset="0"/>
              </a:rPr>
              <a:t>Personalization: User-user collaborative filtering models can make highly personalized recommendations based on the specific tastes and preferences of individual users.</a:t>
            </a:r>
          </a:p>
          <a:p>
            <a:pPr lvl="1"/>
            <a:r>
              <a:rPr lang="en-GB" sz="1700" b="0" i="0" u="none" strike="noStrike" dirty="0">
                <a:effectLst/>
                <a:latin typeface="Times New Roman" panose="02020603050405020304" pitchFamily="18" charset="0"/>
                <a:cs typeface="Times New Roman" panose="02020603050405020304" pitchFamily="18" charset="0"/>
              </a:rPr>
              <a:t>No need for explicit ratings: These models do not require users to provide explicit ratings or feedback on the items they consume, which can be time-consuming and inconvenient for users.</a:t>
            </a:r>
          </a:p>
          <a:p>
            <a:pPr lvl="1"/>
            <a:r>
              <a:rPr lang="en-GB" sz="1700" b="0" i="0" u="none" strike="noStrike" dirty="0">
                <a:effectLst/>
                <a:latin typeface="Times New Roman" panose="02020603050405020304" pitchFamily="18" charset="0"/>
                <a:cs typeface="Times New Roman" panose="02020603050405020304" pitchFamily="18" charset="0"/>
              </a:rPr>
              <a:t>Scalability: User-user collaborative filtering models can scale to large datasets and handle a large number of users and items efficiently.</a:t>
            </a:r>
          </a:p>
          <a:p>
            <a:pPr lvl="1"/>
            <a:r>
              <a:rPr lang="en-GB" sz="1700" b="0" i="0" u="none" strike="noStrike" dirty="0">
                <a:effectLst/>
                <a:latin typeface="Times New Roman" panose="02020603050405020304" pitchFamily="18" charset="0"/>
                <a:cs typeface="Times New Roman" panose="02020603050405020304" pitchFamily="18" charset="0"/>
              </a:rPr>
              <a:t>Robustness: These models can handle sparse data and missing values well, as they rely on the relationships between users rather than on the specific ratings or feedback provided by individual users.</a:t>
            </a:r>
          </a:p>
          <a:p>
            <a:pPr lvl="1"/>
            <a:r>
              <a:rPr lang="en-GB" sz="1700" b="0" i="0" u="none" strike="noStrike" dirty="0">
                <a:effectLst/>
                <a:latin typeface="Times New Roman" panose="02020603050405020304" pitchFamily="18" charset="0"/>
                <a:cs typeface="Times New Roman" panose="02020603050405020304" pitchFamily="18" charset="0"/>
              </a:rPr>
              <a:t>Cold start problem: User-user collaborative filtering models can handle the "cold start" problem, where there is little or no information available about a new user or item, by making recommendations based on the preferences of similar users.</a:t>
            </a:r>
          </a:p>
          <a:p>
            <a:pPr marL="0" indent="0">
              <a:buNone/>
            </a:pPr>
            <a:r>
              <a:rPr lang="en-GB" sz="1700" b="0" i="0" u="none" strike="noStrike" kern="1200" dirty="0">
                <a:solidFill>
                  <a:schemeClr val="dk1"/>
                </a:solidFill>
                <a:effectLst/>
                <a:latin typeface="Times New Roman" panose="02020603050405020304" pitchFamily="18" charset="0"/>
                <a:cs typeface="Times New Roman" panose="02020603050405020304" pitchFamily="18" charset="0"/>
              </a:rPr>
              <a:t>4. </a:t>
            </a:r>
            <a:r>
              <a:rPr lang="en-GB" sz="1700" b="0" i="0" u="none" strike="noStrike" dirty="0">
                <a:effectLst/>
                <a:latin typeface="Times New Roman" panose="02020603050405020304" pitchFamily="18" charset="0"/>
                <a:cs typeface="Times New Roman" panose="02020603050405020304" pitchFamily="18" charset="0"/>
              </a:rPr>
              <a:t>There are also some potential drawbacks to using a user-user collaborative filtering model for music recommendation:</a:t>
            </a:r>
          </a:p>
          <a:p>
            <a:pPr lvl="1"/>
            <a:r>
              <a:rPr lang="en-GB" sz="1700" b="0" i="0" u="none" strike="noStrike" dirty="0">
                <a:effectLst/>
                <a:latin typeface="Times New Roman" panose="02020603050405020304" pitchFamily="18" charset="0"/>
                <a:cs typeface="Times New Roman" panose="02020603050405020304" pitchFamily="18" charset="0"/>
              </a:rPr>
              <a:t>User overlap: These models rely on the assumption that users with similar tastes will have overlaps in their item consumption patterns. However, this may not always be the case, particularly for users with very diverse or niche tastes.</a:t>
            </a:r>
          </a:p>
          <a:p>
            <a:pPr lvl="1"/>
            <a:r>
              <a:rPr lang="en-GB" sz="1700" b="0" i="0" u="none" strike="noStrike" dirty="0">
                <a:effectLst/>
                <a:latin typeface="Times New Roman" panose="02020603050405020304" pitchFamily="18" charset="0"/>
                <a:cs typeface="Times New Roman" panose="02020603050405020304" pitchFamily="18" charset="0"/>
              </a:rPr>
              <a:t>Shilling attack: User-user collaborative filtering models can be vulnerable to "shilling attacks," where malicious users manipulate the system by artificially inflating the ratings or feedback for certain items.</a:t>
            </a:r>
          </a:p>
          <a:p>
            <a:pPr lvl="1"/>
            <a:r>
              <a:rPr lang="en-GB" sz="1700" b="0" i="0" u="none" strike="noStrike" dirty="0">
                <a:effectLst/>
                <a:latin typeface="Times New Roman" panose="02020603050405020304" pitchFamily="18" charset="0"/>
                <a:cs typeface="Times New Roman" panose="02020603050405020304" pitchFamily="18" charset="0"/>
              </a:rPr>
              <a:t>Privacy concerns: These models require the sharing of user data in order to make recommendations, which can raise privacy concerns for some users.</a:t>
            </a:r>
          </a:p>
          <a:p>
            <a:pPr lvl="1"/>
            <a:r>
              <a:rPr lang="en-GB" sz="1700" b="0" i="0" u="none" strike="noStrike" dirty="0">
                <a:effectLst/>
                <a:latin typeface="Times New Roman" panose="02020603050405020304" pitchFamily="18" charset="0"/>
                <a:cs typeface="Times New Roman" panose="02020603050405020304" pitchFamily="18" charset="0"/>
              </a:rPr>
              <a:t>Limited to existing users: User-user collaborative filtering models can only make recommendations based on the preferences of existing users, which can limit the variety and novelty of the recommendations.</a:t>
            </a:r>
          </a:p>
          <a:p>
            <a:pPr lvl="1"/>
            <a:endParaRPr lang="en-GB" sz="1500" b="0" i="0" u="none" strike="noStrike" kern="1200" dirty="0">
              <a:solidFill>
                <a:schemeClr val="dk1"/>
              </a:solidFill>
              <a:effectLst/>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5594059-B7D9-A31B-ECC3-2486B41BA9C9}"/>
              </a:ext>
            </a:extLst>
          </p:cNvPr>
          <p:cNvPicPr>
            <a:picLocks noChangeAspect="1"/>
          </p:cNvPicPr>
          <p:nvPr/>
        </p:nvPicPr>
        <p:blipFill>
          <a:blip r:embed="rId2"/>
          <a:stretch>
            <a:fillRect/>
          </a:stretch>
        </p:blipFill>
        <p:spPr>
          <a:xfrm>
            <a:off x="4669904" y="336131"/>
            <a:ext cx="1861525" cy="1410752"/>
          </a:xfrm>
          <a:prstGeom prst="rect">
            <a:avLst/>
          </a:prstGeom>
        </p:spPr>
      </p:pic>
    </p:spTree>
    <p:extLst>
      <p:ext uri="{BB962C8B-B14F-4D97-AF65-F5344CB8AC3E}">
        <p14:creationId xmlns:p14="http://schemas.microsoft.com/office/powerpoint/2010/main" val="3051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7424A-AEA1-3896-A7CA-460696ABF5AF}"/>
              </a:ext>
            </a:extLst>
          </p:cNvPr>
          <p:cNvSpPr>
            <a:spLocks noGrp="1"/>
          </p:cNvSpPr>
          <p:nvPr>
            <p:ph idx="1"/>
          </p:nvPr>
        </p:nvSpPr>
        <p:spPr>
          <a:xfrm>
            <a:off x="0" y="0"/>
            <a:ext cx="12192000" cy="6858000"/>
          </a:xfrm>
        </p:spPr>
        <p:txBody>
          <a:bodyPr>
            <a:normAutofit/>
          </a:bodyPr>
          <a:lstStyle/>
          <a:p>
            <a:pPr marL="0" indent="0" algn="ctr">
              <a:buNone/>
            </a:pPr>
            <a:endParaRPr lang="en-GB" sz="1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RECOMMENDATIONS FOR IMPLEMENTATION</a:t>
            </a:r>
          </a:p>
          <a:p>
            <a:pPr marL="0" indent="0">
              <a:buNone/>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What are the key actions? </a:t>
            </a:r>
          </a:p>
          <a:p>
            <a:pPr marL="342900" lvl="0" indent="-342900">
              <a:buFont typeface="+mj-lt"/>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Tune the hyperparameters of the user-user algorithm and deploy. </a:t>
            </a:r>
          </a:p>
          <a:p>
            <a:pPr marL="342900" lvl="0" indent="-342900">
              <a:buFont typeface="+mj-lt"/>
              <a:buAutoNum type="arabicPeriod"/>
            </a:pPr>
            <a:r>
              <a:rPr lang="en-GB" sz="1600" dirty="0">
                <a:latin typeface="Times New Roman" panose="02020603050405020304" pitchFamily="18" charset="0"/>
                <a:ea typeface="Calibri" panose="020F0502020204030204" pitchFamily="34" charset="0"/>
                <a:cs typeface="Times New Roman" panose="02020603050405020304" pitchFamily="18" charset="0"/>
              </a:rPr>
              <a:t>Create the hybrid with the based system. </a:t>
            </a: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Have the popularity-based recommendation and the hybrid model recommendation on the home page of the interface. </a:t>
            </a:r>
          </a:p>
          <a:p>
            <a:pPr marL="342900" lvl="0" indent="-342900">
              <a:buFont typeface="+mj-lt"/>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To make the interface computationally efficient, batch mode processing is recommended. </a:t>
            </a:r>
          </a:p>
          <a:p>
            <a:pPr marL="342900" indent="-342900">
              <a:buAutoNum type="arabicPeriod" startAt="5"/>
            </a:pPr>
            <a:r>
              <a:rPr lang="en-GB" sz="1600" dirty="0">
                <a:latin typeface="Times New Roman" panose="02020603050405020304" pitchFamily="18" charset="0"/>
                <a:ea typeface="Calibri" panose="020F0502020204030204" pitchFamily="34" charset="0"/>
                <a:cs typeface="Times New Roman" panose="02020603050405020304" pitchFamily="18" charset="0"/>
              </a:rPr>
              <a:t>This is how you can bring in new data. </a:t>
            </a:r>
          </a:p>
          <a:p>
            <a:pPr lvl="1"/>
            <a:r>
              <a:rPr lang="en-GB" sz="1600" b="0" i="0" u="none" strike="noStrike" dirty="0">
                <a:effectLst/>
                <a:latin typeface="Times New Roman" panose="02020603050405020304" pitchFamily="18" charset="0"/>
                <a:cs typeface="Times New Roman" panose="02020603050405020304" pitchFamily="18" charset="0"/>
              </a:rPr>
              <a:t>Identify the data sources: The first step in bringing data into a recommendation system is to identify the sources of the data. The source will the new user-song interactions. </a:t>
            </a:r>
          </a:p>
          <a:p>
            <a:pPr lvl="1"/>
            <a:r>
              <a:rPr lang="en-GB" sz="1600" b="0" i="0" u="none" strike="noStrike" dirty="0">
                <a:effectLst/>
                <a:latin typeface="Times New Roman" panose="02020603050405020304" pitchFamily="18" charset="0"/>
                <a:cs typeface="Times New Roman" panose="02020603050405020304" pitchFamily="18" charset="0"/>
              </a:rPr>
              <a:t>Extract the data: Once the data sources have been identified, the next step is to extract the data from these sources. This may involve using tools such as web scraping or API calls to access and download the data. We can add the user-song interactions to the unfiltered dat</a:t>
            </a:r>
            <a:r>
              <a:rPr lang="en-GB" sz="1600" dirty="0">
                <a:latin typeface="Times New Roman" panose="02020603050405020304" pitchFamily="18" charset="0"/>
                <a:cs typeface="Times New Roman" panose="02020603050405020304" pitchFamily="18" charset="0"/>
              </a:rPr>
              <a:t>a set. </a:t>
            </a:r>
            <a:endParaRPr lang="en-GB" sz="1600" b="0" i="0" u="none" strike="noStrike" dirty="0">
              <a:effectLst/>
              <a:latin typeface="Times New Roman" panose="02020603050405020304" pitchFamily="18" charset="0"/>
              <a:cs typeface="Times New Roman" panose="02020603050405020304" pitchFamily="18" charset="0"/>
            </a:endParaRPr>
          </a:p>
          <a:p>
            <a:pPr lvl="1"/>
            <a:r>
              <a:rPr lang="en-GB" sz="1600" b="0" i="0" u="none" strike="noStrike" dirty="0">
                <a:effectLst/>
                <a:latin typeface="Times New Roman" panose="02020603050405020304" pitchFamily="18" charset="0"/>
                <a:cs typeface="Times New Roman" panose="02020603050405020304" pitchFamily="18" charset="0"/>
              </a:rPr>
              <a:t>Transform the data: The extracted data is typically raw and unstructured and will need to be transformed into a usable format. This may involve cleaning the data, removing duplicates or missing values, and normalising or scaling the data. </a:t>
            </a:r>
            <a:r>
              <a:rPr lang="en-GB" sz="1600" dirty="0">
                <a:latin typeface="Times New Roman" panose="02020603050405020304" pitchFamily="18" charset="0"/>
                <a:cs typeface="Times New Roman" panose="02020603050405020304" pitchFamily="18" charset="0"/>
              </a:rPr>
              <a:t>So we process the data as we did before (data frame structuring, encoding, filtering)</a:t>
            </a:r>
            <a:endParaRPr lang="en-GB" sz="1600" b="0" i="0" u="none" strike="noStrike" dirty="0">
              <a:effectLst/>
              <a:latin typeface="Times New Roman" panose="02020603050405020304" pitchFamily="18" charset="0"/>
              <a:cs typeface="Times New Roman" panose="02020603050405020304" pitchFamily="18" charset="0"/>
            </a:endParaRPr>
          </a:p>
          <a:p>
            <a:pPr lvl="1"/>
            <a:r>
              <a:rPr lang="en-GB" sz="1600" b="0" i="0" u="none" strike="noStrike" dirty="0">
                <a:effectLst/>
                <a:latin typeface="Times New Roman" panose="02020603050405020304" pitchFamily="18" charset="0"/>
                <a:cs typeface="Times New Roman" panose="02020603050405020304" pitchFamily="18" charset="0"/>
              </a:rPr>
              <a:t>Load the data into the recommendation system: Once the data has been transformed, the next step is to load it into the recommendation system. This may involve storing the data in a database or data warehouse or directly importing it into the recommendation system.</a:t>
            </a:r>
          </a:p>
          <a:p>
            <a:pPr lvl="1"/>
            <a:r>
              <a:rPr lang="en-GB" sz="1600" b="0" i="0" u="none" strike="noStrike" dirty="0">
                <a:effectLst/>
                <a:latin typeface="Times New Roman" panose="02020603050405020304" pitchFamily="18" charset="0"/>
                <a:cs typeface="Times New Roman" panose="02020603050405020304" pitchFamily="18" charset="0"/>
              </a:rPr>
              <a:t>Update the data: Recommendation systems typically rely on dynamic data, and the data will need to be regularly updated in order to ensure that the recommendations are accurate and up to date. This may involve scheduling regular data updates or using real-time data streams.</a:t>
            </a:r>
          </a:p>
          <a:p>
            <a:pPr marL="0" indent="0">
              <a:buNone/>
            </a:pP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4194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13808-3070-685D-D6BF-F58CCDFD1D3A}"/>
              </a:ext>
            </a:extLst>
          </p:cNvPr>
          <p:cNvSpPr>
            <a:spLocks noGrp="1"/>
          </p:cNvSpPr>
          <p:nvPr>
            <p:ph idx="1"/>
          </p:nvPr>
        </p:nvSpPr>
        <p:spPr>
          <a:xfrm>
            <a:off x="0" y="0"/>
            <a:ext cx="12192000" cy="6792012"/>
          </a:xfrm>
        </p:spPr>
        <p:txBody>
          <a:bodyPr>
            <a:normAutofit/>
          </a:bodyPr>
          <a:lstStyle/>
          <a:p>
            <a:pPr marL="0" indent="0">
              <a:buNone/>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What are the key risks/challenges? </a:t>
            </a:r>
          </a:p>
          <a:p>
            <a:pPr marL="342900" lvl="0" indent="-342900">
              <a:buFont typeface="+mj-lt"/>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The hybrid system will be computationally expensive. </a:t>
            </a:r>
          </a:p>
          <a:p>
            <a:pPr marL="342900" lvl="0" indent="-342900">
              <a:buFont typeface="+mj-lt"/>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If the number of items is less, we may eventually run out of recommendations. </a:t>
            </a:r>
          </a:p>
          <a:p>
            <a:pPr marL="0" indent="0">
              <a:buNone/>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What other problems need to be explored in what priority order? </a:t>
            </a:r>
          </a:p>
          <a:p>
            <a:pPr marL="342900" lvl="0" indent="-342900">
              <a:buFont typeface="+mj-lt"/>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To make the content-based recommendations better, we can include lyrics, genre, mood, and country of origin of songs in our data set. </a:t>
            </a:r>
          </a:p>
          <a:p>
            <a:pPr marL="342900" lvl="0" indent="-342900">
              <a:buFont typeface="+mj-lt"/>
              <a:buAutoNum type="arabicPeriod"/>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We can tailor recommendations by considering whether if the user is approaching a special event, for example, a birthday party or a wedding.</a:t>
            </a:r>
          </a:p>
          <a:p>
            <a:pPr marL="342900" lvl="0" indent="-342900">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One may observe that the </a:t>
            </a:r>
            <a:r>
              <a:rPr lang="en-GB" sz="1600" dirty="0">
                <a:latin typeface="Times New Roman" panose="02020603050405020304" pitchFamily="18" charset="0"/>
                <a:cs typeface="Times New Roman" panose="02020603050405020304" pitchFamily="18" charset="0"/>
              </a:rPr>
              <a:t>model-based collaborative filtering system was quicker to optimise. Its optimized model’s F_1 score is a close second to that of the user-user algorithm. Therefore, to save computation time, should one wish to, a hybrid of content based system and model-based collaborative filtering system can implement.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5815131"/>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2161</Words>
  <Application>Microsoft Macintosh PowerPoint</Application>
  <PresentationFormat>Widescreen</PresentationFormat>
  <Paragraphs>132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Times New Roman</vt:lpstr>
      <vt:lpstr>Office Theme 2013 - 2022</vt:lpstr>
      <vt:lpstr>MUSIC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Singh, Naman</dc:creator>
  <cp:lastModifiedBy>Singh, Naman</cp:lastModifiedBy>
  <cp:revision>2</cp:revision>
  <dcterms:created xsi:type="dcterms:W3CDTF">2022-12-15T22:32:58Z</dcterms:created>
  <dcterms:modified xsi:type="dcterms:W3CDTF">2022-12-16T14:16:33Z</dcterms:modified>
</cp:coreProperties>
</file>