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embeddedFontLst>
    <p:embeddedFont>
      <p:font typeface="Merriweather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Sans-regular.fntdata"/><Relationship Id="rId50" Type="http://schemas.openxmlformats.org/officeDocument/2006/relationships/slide" Target="slides/slide45.xml"/><Relationship Id="rId53" Type="http://schemas.openxmlformats.org/officeDocument/2006/relationships/font" Target="fonts/MerriweatherSans-italic.fntdata"/><Relationship Id="rId52" Type="http://schemas.openxmlformats.org/officeDocument/2006/relationships/font" Target="fonts/Merriweather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Merriweather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  <a:defRPr b="1" i="1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3F315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Calibri"/>
              <a:buNone/>
              <a:defRPr b="1" i="1" sz="40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4F612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3F315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838200" y="13716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Calibri"/>
              <a:buNone/>
            </a:pPr>
            <a:br>
              <a:rPr b="1" i="1" lang="en-US" sz="40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40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Virtualization Techniques</a:t>
            </a:r>
            <a:endParaRPr b="1" i="0" sz="4000" u="none" cap="none" strike="noStrik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371600" y="3200400"/>
            <a:ext cx="640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Virtualization Techniques</a:t>
            </a:r>
            <a:endParaRPr/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324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6324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Benefits of Mobile Virtualization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1187624" y="1196752"/>
            <a:ext cx="6664151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Portability</a:t>
            </a:r>
            <a:endParaRPr/>
          </a:p>
          <a:p>
            <a:pPr indent="-234950" lvl="0" marL="23495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Multiple OSes on a single chip</a:t>
            </a:r>
            <a:endParaRPr/>
          </a:p>
          <a:p>
            <a:pPr indent="-234950" lvl="0" marL="23495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Security</a:t>
            </a:r>
            <a:endParaRPr/>
          </a:p>
          <a:p>
            <a:pPr indent="-234950" lvl="0" marL="23495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Dynamic Update of System Software</a:t>
            </a:r>
            <a:endParaRPr/>
          </a:p>
          <a:p>
            <a:pPr indent="-234950" lvl="0" marL="23495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Legacy Code re-use</a:t>
            </a:r>
            <a:endParaRPr/>
          </a:p>
          <a:p>
            <a:pPr indent="-234950" lvl="0" marL="23495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IP Protection</a:t>
            </a:r>
            <a:endParaRPr/>
          </a:p>
          <a:p>
            <a:pPr indent="-234950" lvl="0" marL="23495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Mobile Manageability</a:t>
            </a:r>
            <a:endParaRPr sz="2400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2201918" y="6229112"/>
            <a:ext cx="4864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Reference : http://en.wikipedia.org/wiki/Embedded_Hypervisor</a:t>
            </a:r>
            <a:endParaRPr/>
          </a:p>
        </p:txBody>
      </p:sp>
      <p:grpSp>
        <p:nvGrpSpPr>
          <p:cNvPr id="181" name="Google Shape;181;p24"/>
          <p:cNvGrpSpPr/>
          <p:nvPr/>
        </p:nvGrpSpPr>
        <p:grpSpPr>
          <a:xfrm>
            <a:off x="1916168" y="4390787"/>
            <a:ext cx="2492375" cy="1657350"/>
            <a:chOff x="0" y="0"/>
            <a:chExt cx="1569" cy="1044"/>
          </a:xfrm>
        </p:grpSpPr>
        <p:grpSp>
          <p:nvGrpSpPr>
            <p:cNvPr id="182" name="Google Shape;182;p24"/>
            <p:cNvGrpSpPr/>
            <p:nvPr/>
          </p:nvGrpSpPr>
          <p:grpSpPr>
            <a:xfrm>
              <a:off x="178" y="0"/>
              <a:ext cx="912" cy="829"/>
              <a:chOff x="0" y="0"/>
              <a:chExt cx="912" cy="829"/>
            </a:xfrm>
          </p:grpSpPr>
          <p:sp>
            <p:nvSpPr>
              <p:cNvPr id="183" name="Google Shape;183;p24"/>
              <p:cNvSpPr/>
              <p:nvPr/>
            </p:nvSpPr>
            <p:spPr>
              <a:xfrm>
                <a:off x="36" y="637"/>
                <a:ext cx="424" cy="19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P1</a:t>
                </a:r>
                <a:endParaRPr/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494" y="637"/>
                <a:ext cx="416" cy="19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P2</a:t>
                </a:r>
                <a:endParaRPr/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0" y="232"/>
                <a:ext cx="912" cy="336"/>
              </a:xfrm>
              <a:prstGeom prst="rect">
                <a:avLst/>
              </a:prstGeom>
              <a:solidFill>
                <a:srgbClr val="FFD7CD"/>
              </a:solidFill>
              <a:ln>
                <a:noFill/>
              </a:ln>
            </p:spPr>
            <p:txBody>
              <a:bodyPr anchorCtr="0" anchor="t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Embedded</a:t>
                </a:r>
                <a:endParaRPr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Hypervisor</a:t>
                </a:r>
                <a:endParaRPr/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1" y="0"/>
                <a:ext cx="398" cy="192"/>
              </a:xfrm>
              <a:prstGeom prst="rect">
                <a:avLst/>
              </a:prstGeom>
              <a:solidFill>
                <a:srgbClr val="B0BCDB"/>
              </a:solidFill>
              <a:ln>
                <a:noFill/>
              </a:ln>
            </p:spPr>
            <p:txBody>
              <a:bodyPr anchorCtr="0" anchor="t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Linux</a:t>
                </a:r>
                <a:endParaRPr/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469" y="0"/>
                <a:ext cx="386" cy="192"/>
              </a:xfrm>
              <a:prstGeom prst="rect">
                <a:avLst/>
              </a:prstGeom>
              <a:solidFill>
                <a:srgbClr val="FED9A7"/>
              </a:solidFill>
              <a:ln>
                <a:noFill/>
              </a:ln>
            </p:spPr>
            <p:txBody>
              <a:bodyPr anchorCtr="0" anchor="t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RTOS</a:t>
                </a:r>
                <a:endParaRPr/>
              </a:p>
            </p:txBody>
          </p:sp>
        </p:grpSp>
        <p:sp>
          <p:nvSpPr>
            <p:cNvPr id="188" name="Google Shape;188;p24"/>
            <p:cNvSpPr/>
            <p:nvPr/>
          </p:nvSpPr>
          <p:spPr>
            <a:xfrm>
              <a:off x="0" y="860"/>
              <a:ext cx="1569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multiple operating systems </a:t>
              </a:r>
              <a:endParaRPr/>
            </a:p>
          </p:txBody>
        </p:sp>
      </p:grpSp>
      <p:grpSp>
        <p:nvGrpSpPr>
          <p:cNvPr id="189" name="Google Shape;189;p24"/>
          <p:cNvGrpSpPr/>
          <p:nvPr/>
        </p:nvGrpSpPr>
        <p:grpSpPr>
          <a:xfrm>
            <a:off x="5156255" y="4390787"/>
            <a:ext cx="1908175" cy="1638300"/>
            <a:chOff x="0" y="0"/>
            <a:chExt cx="1201" cy="1031"/>
          </a:xfrm>
        </p:grpSpPr>
        <p:sp>
          <p:nvSpPr>
            <p:cNvPr id="190" name="Google Shape;190;p24"/>
            <p:cNvSpPr/>
            <p:nvPr/>
          </p:nvSpPr>
          <p:spPr>
            <a:xfrm>
              <a:off x="18" y="232"/>
              <a:ext cx="1000" cy="336"/>
            </a:xfrm>
            <a:prstGeom prst="rect">
              <a:avLst/>
            </a:prstGeom>
            <a:solidFill>
              <a:srgbClr val="FFD7CD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Embedded</a:t>
              </a:r>
              <a:endParaRPr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Hypervisor</a:t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6" y="0"/>
              <a:ext cx="399" cy="192"/>
            </a:xfrm>
            <a:prstGeom prst="rect">
              <a:avLst/>
            </a:prstGeom>
            <a:solidFill>
              <a:srgbClr val="B0BCDB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Linux</a:t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73" y="0"/>
              <a:ext cx="545" cy="192"/>
            </a:xfrm>
            <a:prstGeom prst="rect">
              <a:avLst/>
            </a:prstGeom>
            <a:solidFill>
              <a:srgbClr val="EA6242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Security</a:t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0" y="847"/>
              <a:ext cx="1201" cy="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security environment</a:t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80" y="637"/>
              <a:ext cx="424" cy="19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P1</a:t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538" y="637"/>
              <a:ext cx="416" cy="19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P2</a:t>
              </a:r>
              <a:endParaRPr/>
            </a:p>
          </p:txBody>
        </p:sp>
      </p:grp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Virtualization Techniques (1/2)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System 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CPU 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Memory 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I/O Virtualization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366092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Storage 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LVM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RAID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366092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Network 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Software Defined Network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Open vSwitch</a:t>
            </a:r>
            <a:endParaRPr b="0" i="0" sz="2220" u="none" cap="none" strike="noStrike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160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InfiniBand Virtualization</a:t>
            </a:r>
            <a:endParaRPr b="0" i="0" sz="2220" u="none" cap="none" strike="noStrike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Virtualization Techniques (2/2)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GPU Virtualization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Software Virtualization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Virtual Desktop Infrastructure (VDI)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EyeOS</a:t>
            </a:r>
            <a:endParaRPr b="0" i="0" sz="2400" u="none" cap="none" strike="noStrike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Hardware Support Virtualization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Intel VT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ARM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SRIOV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MRIOV</a:t>
            </a:r>
            <a:endParaRPr b="0" i="0" sz="2400" u="none" cap="none" strike="noStrike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VIRTUALIZATION TECHNIQUES</a:t>
            </a:r>
            <a:endParaRPr b="1" i="1" sz="40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System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Storage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Network Virtualization	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GPU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Software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160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Hardware Support  Virtualization</a:t>
            </a:r>
            <a:endParaRPr b="0" i="0" sz="2000" u="none" cap="none" strike="noStrike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Virtual Machine (1/2)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A virtual machine (VM) is a software implementation of a machine that executes programs like a physical machine. Virtual machines are separated into two major classifications: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 system virtual machine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F315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Which provides a complete system platform which supports the execution of a complete operating system (OS)</a:t>
            </a:r>
            <a:endParaRPr b="0" i="0" sz="2000" u="none" cap="none" strike="noStrike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 process virtual machine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1600"/>
              </a:spcAft>
              <a:buClr>
                <a:srgbClr val="3F315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Which is designed to run a single program, which means that it supports a single process.</a:t>
            </a:r>
            <a:endParaRPr b="0" i="0" sz="2000" u="none" cap="none" strike="noStrike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Virtual Machine (2/2)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2043324" y="3872840"/>
            <a:ext cx="1728192" cy="576064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VM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5940152" y="3861048"/>
            <a:ext cx="172819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VM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6091392" y="3140968"/>
            <a:ext cx="1425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Program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1688272" y="3295472"/>
            <a:ext cx="2438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Operating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1913494" y="2771636"/>
            <a:ext cx="1987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 Applications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740912" y="4560054"/>
            <a:ext cx="2126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Virtual Machine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417927" y="4595614"/>
            <a:ext cx="978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9"/>
          <p:cNvCxnSpPr/>
          <p:nvPr/>
        </p:nvCxnSpPr>
        <p:spPr>
          <a:xfrm rot="10800000">
            <a:off x="2907420" y="5229200"/>
            <a:ext cx="0" cy="576064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5" name="Google Shape;235;p29"/>
          <p:cNvSpPr txBox="1"/>
          <p:nvPr/>
        </p:nvSpPr>
        <p:spPr>
          <a:xfrm>
            <a:off x="1628984" y="5841652"/>
            <a:ext cx="52399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course we will focus on the system virtualization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System Virtual Machine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System virtual machine is controlled by a hypervisor or VMM (Virtual Machine Monitor)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A  hypervisor or VMM is a software to provide a hardware emulation interface including CPU, memory, I/O by multiplexing host resources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Two Types of Hypervisor (1/2)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In their 1974 article "Formal Requirements for Virtualizable Third Generation Architectures" Gerald J. Popek and Robert P. Goldberg classified two types of hypervisor: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Type 1 hypervisor : bare metal type</a:t>
            </a:r>
            <a:endParaRPr b="0" i="0" sz="2400" u="none" cap="none" strike="noStrike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160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Type 2 hypervisor : hosted type</a:t>
            </a:r>
            <a:endParaRPr b="0" i="0" sz="2400" u="none" cap="none" strike="noStrike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Two Types of Hypervisor (2/2)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upload.wikimedia.org/wikipedia/commons/e/e1/Hyperviseur.png"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1988840"/>
            <a:ext cx="5976664" cy="373169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/>
          <p:nvPr/>
        </p:nvSpPr>
        <p:spPr>
          <a:xfrm>
            <a:off x="1619671" y="5813929"/>
            <a:ext cx="29951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 1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native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bare metal)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hypervisors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5220072" y="5813930"/>
            <a:ext cx="19183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 2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hosted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hypervisors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2599569" y="6460260"/>
            <a:ext cx="3944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http://en.wikipedia.org/wiki/Hypervisor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Purposes of Hypervisor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CPU Virtualization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Handle all sensitive instructions by emulation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Memory Virtualization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Allocate guest physical memory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Translate guest virtual address to host virtual address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I/O Virtualization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Emulate I/O devices for guest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160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Ex: Keyboard, UART, Storage and Network</a:t>
            </a:r>
            <a:endParaRPr b="0" i="0" sz="2400" u="none" cap="none" strike="noStrike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Virtualization Introduction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Virtualization Techniques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System 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Storage 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Network Virtualization	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GPU 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Software 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160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Hardware Support  Virtualization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Implementations of Hypervisor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Full 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 wholly emulated virtual machine makes guest operating system binary can be executed directly without modifying guest source code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For efficiency, it needs hardware-assisted virtualization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366092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Para-Virtualization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Hypercalls are defined and used in a guest operating system to make a virtual machine abstraction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According to literature, it’s most efficient way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366092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Pre-Virtualization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1600"/>
              </a:spcAft>
              <a:buClr>
                <a:srgbClr val="4F6128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By compiling technique, guest operating system binary or source could be compiled for virtualization</a:t>
            </a:r>
            <a:endParaRPr b="0" i="0" sz="2220" u="none" cap="none" strike="noStrike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Hypervisor Case: KVM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1690688" y="4582641"/>
            <a:ext cx="6553200" cy="790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1906588" y="4654079"/>
            <a:ext cx="1020762" cy="6477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CPU</a:t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3071813" y="4654079"/>
            <a:ext cx="1020762" cy="6477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MMU</a:t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5507038" y="4654079"/>
            <a:ext cx="1020762" cy="6477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I/O</a:t>
            </a: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4283075" y="4654079"/>
            <a:ext cx="1020763" cy="6477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Timer</a:t>
            </a: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6731000" y="4654079"/>
            <a:ext cx="1236663" cy="6477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Interrupt</a:t>
            </a: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522908" y="4765522"/>
            <a:ext cx="11445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Hardware</a:t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2906215" y="3628554"/>
            <a:ext cx="1812925" cy="647700"/>
          </a:xfrm>
          <a:prstGeom prst="rect">
            <a:avLst/>
          </a:prstGeom>
          <a:solidFill>
            <a:srgbClr val="CCDDEA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CPU Virtualization</a:t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5348288" y="3628554"/>
            <a:ext cx="1812925" cy="647700"/>
          </a:xfrm>
          <a:prstGeom prst="rect">
            <a:avLst/>
          </a:prstGeom>
          <a:solidFill>
            <a:srgbClr val="CCDDEA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MMU</a:t>
            </a:r>
            <a:endParaRPr sz="18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Virtualization</a:t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2014538" y="2672879"/>
            <a:ext cx="1812925" cy="649287"/>
          </a:xfrm>
          <a:prstGeom prst="rect">
            <a:avLst/>
          </a:prstGeom>
          <a:solidFill>
            <a:srgbClr val="CCDDEA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I/O</a:t>
            </a:r>
            <a:endParaRPr sz="18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Virtualization</a:t>
            </a:r>
            <a:endParaRPr/>
          </a:p>
        </p:txBody>
      </p:sp>
      <p:cxnSp>
        <p:nvCxnSpPr>
          <p:cNvPr id="286" name="Google Shape;286;p35"/>
          <p:cNvCxnSpPr/>
          <p:nvPr/>
        </p:nvCxnSpPr>
        <p:spPr>
          <a:xfrm>
            <a:off x="1906588" y="2277591"/>
            <a:ext cx="0" cy="2087563"/>
          </a:xfrm>
          <a:prstGeom prst="straightConnector1">
            <a:avLst/>
          </a:prstGeom>
          <a:noFill/>
          <a:ln cap="flat" cmpd="sng" w="38100">
            <a:solidFill>
              <a:srgbClr val="64A73B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23000">
              <a:schemeClr val="lt2">
                <a:alpha val="34901"/>
              </a:schemeClr>
            </a:outerShdw>
          </a:effectLst>
        </p:spPr>
      </p:cxnSp>
      <p:cxnSp>
        <p:nvCxnSpPr>
          <p:cNvPr id="287" name="Google Shape;287;p35"/>
          <p:cNvCxnSpPr/>
          <p:nvPr/>
        </p:nvCxnSpPr>
        <p:spPr>
          <a:xfrm rot="10800000">
            <a:off x="1906588" y="4365154"/>
            <a:ext cx="6121400" cy="0"/>
          </a:xfrm>
          <a:prstGeom prst="straightConnector1">
            <a:avLst/>
          </a:prstGeom>
          <a:noFill/>
          <a:ln cap="flat" cmpd="sng" w="38100">
            <a:solidFill>
              <a:srgbClr val="64A73B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23000">
              <a:schemeClr val="lt2">
                <a:alpha val="34901"/>
              </a:schemeClr>
            </a:outerShdw>
          </a:effectLst>
        </p:spPr>
      </p:cxnSp>
      <p:cxnSp>
        <p:nvCxnSpPr>
          <p:cNvPr id="288" name="Google Shape;288;p35"/>
          <p:cNvCxnSpPr/>
          <p:nvPr/>
        </p:nvCxnSpPr>
        <p:spPr>
          <a:xfrm>
            <a:off x="8027988" y="3069754"/>
            <a:ext cx="0" cy="1295400"/>
          </a:xfrm>
          <a:prstGeom prst="straightConnector1">
            <a:avLst/>
          </a:prstGeom>
          <a:noFill/>
          <a:ln cap="flat" cmpd="sng" w="38100">
            <a:solidFill>
              <a:srgbClr val="64A73B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23000">
              <a:schemeClr val="lt2">
                <a:alpha val="34901"/>
              </a:schemeClr>
            </a:outerShdw>
          </a:effectLst>
        </p:spPr>
      </p:cxnSp>
      <p:cxnSp>
        <p:nvCxnSpPr>
          <p:cNvPr id="289" name="Google Shape;289;p35"/>
          <p:cNvCxnSpPr/>
          <p:nvPr/>
        </p:nvCxnSpPr>
        <p:spPr>
          <a:xfrm rot="10800000">
            <a:off x="3922713" y="3074516"/>
            <a:ext cx="4105275" cy="0"/>
          </a:xfrm>
          <a:prstGeom prst="straightConnector1">
            <a:avLst/>
          </a:prstGeom>
          <a:noFill/>
          <a:ln cap="flat" cmpd="sng" w="38100">
            <a:solidFill>
              <a:srgbClr val="64A73B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23000">
              <a:schemeClr val="lt2">
                <a:alpha val="34901"/>
              </a:schemeClr>
            </a:outerShdw>
          </a:effectLst>
        </p:spPr>
      </p:cxnSp>
      <p:cxnSp>
        <p:nvCxnSpPr>
          <p:cNvPr id="290" name="Google Shape;290;p35"/>
          <p:cNvCxnSpPr/>
          <p:nvPr/>
        </p:nvCxnSpPr>
        <p:spPr>
          <a:xfrm>
            <a:off x="3938588" y="2277591"/>
            <a:ext cx="0" cy="796925"/>
          </a:xfrm>
          <a:prstGeom prst="straightConnector1">
            <a:avLst/>
          </a:prstGeom>
          <a:noFill/>
          <a:ln cap="flat" cmpd="sng" w="38100">
            <a:solidFill>
              <a:srgbClr val="64A73B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23000">
              <a:schemeClr val="lt2">
                <a:alpha val="34901"/>
              </a:schemeClr>
            </a:outerShdw>
          </a:effectLst>
        </p:spPr>
      </p:cxnSp>
      <p:cxnSp>
        <p:nvCxnSpPr>
          <p:cNvPr id="291" name="Google Shape;291;p35"/>
          <p:cNvCxnSpPr/>
          <p:nvPr/>
        </p:nvCxnSpPr>
        <p:spPr>
          <a:xfrm rot="10800000">
            <a:off x="1906588" y="2277591"/>
            <a:ext cx="2016125" cy="0"/>
          </a:xfrm>
          <a:prstGeom prst="straightConnector1">
            <a:avLst/>
          </a:prstGeom>
          <a:noFill/>
          <a:ln cap="flat" cmpd="sng" w="38100">
            <a:solidFill>
              <a:srgbClr val="64A73B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23000">
              <a:schemeClr val="lt2">
                <a:alpha val="34901"/>
              </a:schemeClr>
            </a:outerShdw>
          </a:effectLst>
        </p:spPr>
      </p:cxnSp>
      <p:grpSp>
        <p:nvGrpSpPr>
          <p:cNvPr id="292" name="Google Shape;292;p35"/>
          <p:cNvGrpSpPr/>
          <p:nvPr/>
        </p:nvGrpSpPr>
        <p:grpSpPr>
          <a:xfrm>
            <a:off x="4167188" y="1961679"/>
            <a:ext cx="1427162" cy="919162"/>
            <a:chOff x="0" y="0"/>
            <a:chExt cx="899" cy="578"/>
          </a:xfrm>
        </p:grpSpPr>
        <p:sp>
          <p:nvSpPr>
            <p:cNvPr id="293" name="Google Shape;293;p35"/>
            <p:cNvSpPr/>
            <p:nvPr/>
          </p:nvSpPr>
          <p:spPr>
            <a:xfrm>
              <a:off x="0" y="0"/>
              <a:ext cx="899" cy="578"/>
            </a:xfrm>
            <a:prstGeom prst="roundRect">
              <a:avLst>
                <a:gd fmla="val 16667" name="adj"/>
              </a:avLst>
            </a:prstGeom>
            <a:solidFill>
              <a:srgbClr val="F4F8CD"/>
            </a:solidFill>
            <a:ln cap="flat" cmpd="sng" w="25400">
              <a:solidFill>
                <a:srgbClr val="B874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9" y="181"/>
              <a:ext cx="840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VM 0</a:t>
              </a:r>
              <a:endParaRPr/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5800725" y="1961679"/>
            <a:ext cx="1427163" cy="919162"/>
            <a:chOff x="0" y="0"/>
            <a:chExt cx="899" cy="578"/>
          </a:xfrm>
        </p:grpSpPr>
        <p:sp>
          <p:nvSpPr>
            <p:cNvPr id="296" name="Google Shape;296;p35"/>
            <p:cNvSpPr/>
            <p:nvPr/>
          </p:nvSpPr>
          <p:spPr>
            <a:xfrm>
              <a:off x="0" y="0"/>
              <a:ext cx="899" cy="578"/>
            </a:xfrm>
            <a:prstGeom prst="roundRect">
              <a:avLst>
                <a:gd fmla="val 16667" name="adj"/>
              </a:avLst>
            </a:prstGeom>
            <a:solidFill>
              <a:srgbClr val="F4F8CD"/>
            </a:solidFill>
            <a:ln cap="flat" cmpd="sng" w="25400">
              <a:solidFill>
                <a:srgbClr val="B874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29" y="181"/>
              <a:ext cx="840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VM 1</a:t>
              </a:r>
              <a:endParaRPr/>
            </a:p>
          </p:txBody>
        </p:sp>
      </p:grpSp>
      <p:sp>
        <p:nvSpPr>
          <p:cNvPr id="298" name="Google Shape;298;p35"/>
          <p:cNvSpPr/>
          <p:nvPr/>
        </p:nvSpPr>
        <p:spPr>
          <a:xfrm>
            <a:off x="405433" y="3207355"/>
            <a:ext cx="13795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Hypervisor</a:t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2521495" y="1865159"/>
            <a:ext cx="76944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QEMU</a:t>
            </a:r>
            <a:endParaRPr b="1" sz="1800">
              <a:solidFill>
                <a:srgbClr val="C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4167188" y="3145194"/>
            <a:ext cx="146835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Linux + KVM</a:t>
            </a:r>
            <a:endParaRPr b="1" sz="1800">
              <a:solidFill>
                <a:srgbClr val="C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1403648" y="5589240"/>
            <a:ext cx="71649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and memory virtualizations are handled in the Linux Kernel Space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virtualization is handled in the Linux User Space by QEMU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type 2 virtual machine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full virtualization implementation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VIRTUALIZATION TECHNIQUES</a:t>
            </a:r>
            <a:endParaRPr b="1" i="1" sz="40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System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Storage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Network Virtualization	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GPU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Software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160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Hardware Support  Virtualization</a:t>
            </a:r>
            <a:endParaRPr b="0" i="0" sz="2000" u="none" cap="none" strike="noStrike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LVM(1/2) 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366092"/>
              </a:buClr>
              <a:buSzPts val="2380"/>
              <a:buFont typeface="Arial"/>
              <a:buChar char="•"/>
            </a:pPr>
            <a:r>
              <a:rPr b="1" i="0" lang="en-US" sz="238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LVM</a:t>
            </a:r>
            <a:r>
              <a:rPr b="0" i="0" lang="en-US" sz="238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 is a logical volume manager for the Linux kernel; it manages disk drives and similar mass-storage devices.</a:t>
            </a:r>
            <a:endParaRPr b="0" i="0" sz="238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http://bobcares.com/images/lvm_internal.gif" id="316" name="Google Shape;3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259" y="1700808"/>
            <a:ext cx="5112568" cy="42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/>
          <p:nvPr/>
        </p:nvSpPr>
        <p:spPr>
          <a:xfrm>
            <a:off x="6012160" y="4221088"/>
            <a:ext cx="2582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Logical Volume Manager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LVM(2/2) : Example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Disk partition -&gt; physical volumes -&gt; volume group -&gt; logical volumes -&gt; file systems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http://www.tuxradar.com/files/LXF112.tut_adv.2.png" id="324" name="Google Shape;3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" y="1772816"/>
            <a:ext cx="8875911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RAID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RAID</a:t>
            </a: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b="1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redundant array of independent disks</a:t>
            </a: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) is a storage technology that combines multiple disk drive components into a logical unit. 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Data is distributed across the drives in one of several ways called "RAID levels“, such as RAID0, RAID1, etc., depending on the level of redundancy and performance required.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Example : RAID 0 and RAID 1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RAID 0.svg" id="336" name="Google Shape;3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008" y="1757752"/>
            <a:ext cx="2667896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RAID 1.svg" id="337" name="Google Shape;33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096" y="1700808"/>
            <a:ext cx="2741924" cy="421834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0"/>
          <p:cNvSpPr/>
          <p:nvPr/>
        </p:nvSpPr>
        <p:spPr>
          <a:xfrm>
            <a:off x="35496" y="5805264"/>
            <a:ext cx="48965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improved performance and additional storage but no fault tolerance (block-level striping without parity or mirroring) 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5076056" y="6086889"/>
            <a:ext cx="3464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mirroring without parity or striping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LVM and RIAD for Virtualization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LVM provides a virtual storage systems which is flexible to partition and allocate logical volumes to virtual machines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RAID not only improves storage performance but has fault tolerance capability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Leaning how to configure LVM and RAID in the virtualization system 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VIRTUALIZATION TECHNIQUES</a:t>
            </a:r>
            <a:endParaRPr b="1" i="1" sz="40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System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Storage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Network Virtualization	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GPU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Software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160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Hardware Support  Virtualization</a:t>
            </a:r>
            <a:endParaRPr b="0" i="0" sz="2000" u="none" cap="none" strike="noStrike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Software Defined Network (1/2) 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Software defined networking (SDN)</a:t>
            </a: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 is an approach to building computer networks that separates and abstracts elements of these systems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SDN decouples the system that makes decisions about where traffic is sent (the control plane) from the underlying system that forwards traffic to the selected destination (the data plane)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Definition of Virtualization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In computing, virtualization means to create a virtual version of a device or resource, such as a server, storage device, network or even an operating system where </a:t>
            </a:r>
            <a:r>
              <a:rPr b="1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the framework divides the resource into one or more execution environments</a:t>
            </a: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Software Defined Network (2/2) 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The inventors and vendors of these systems claim that this technology simplifies networking and enables new applications, such as 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160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network virtualization in which the control plane is separated from the data plane and implemented in a software application.</a:t>
            </a:r>
            <a:endParaRPr b="0" i="0" sz="2400" u="none" cap="none" strike="noStrike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Open vSwitch (1/2)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Open vSwitch is a flexible, multi-layer software network switch. </a:t>
            </a:r>
            <a:r>
              <a:rPr b="1" i="0" lang="en-US" sz="28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Typically used in virtualization environments as the network switching component in the hypervisor</a:t>
            </a: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Open vSwitch maintains the logical state of a virtual machine's network connection across physical hosts when a virtual machine is migrated, and it can be managed and monitored by standard protocols such as: OpenFlow, NetFlow, sFlow, SPAN, RSPAN. 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Open vSwitch (2/2)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366092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When it comes to virtualization, open vSwitch is attractive because it provides the ability for </a:t>
            </a:r>
            <a:r>
              <a:rPr b="1" i="0" lang="en-US" sz="238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 single controller to manage your virtual network across all your servers</a:t>
            </a:r>
            <a:r>
              <a:rPr b="0" i="0" lang="en-US" sz="238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. </a:t>
            </a:r>
            <a:endParaRPr b="0" i="0" sz="238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open vswitch" id="378" name="Google Shape;3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104702"/>
            <a:ext cx="6624736" cy="440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InfiniBand Virtualization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InfiniBand</a:t>
            </a: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 is a switched fabric communications link used in high-performance computing and enterprise data centers.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It has two key features : low latency and high bandwidth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1" i="1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Virtualization</a:t>
            </a:r>
            <a:r>
              <a:rPr b="1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 Using </a:t>
            </a:r>
            <a:r>
              <a:rPr b="1" i="1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InfiniBand</a:t>
            </a:r>
            <a:r>
              <a:rPr b="1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 Brings Big Benefits to Data Centers</a:t>
            </a:r>
            <a:endParaRPr b="1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VIRTUALIZATION TECHNIQUES</a:t>
            </a:r>
            <a:endParaRPr b="1" i="1" sz="40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System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Storage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Network Virtualization	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GPU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Software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160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Hardware Support  Virtualization</a:t>
            </a:r>
            <a:endParaRPr b="0" i="0" sz="2000" u="none" cap="none" strike="noStrike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959"/>
              <a:buFont typeface="Calibri"/>
              <a:buNone/>
            </a:pPr>
            <a:r>
              <a:rPr b="1" i="1" lang="en-US" sz="3959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What’s GPU (Graphics processing unit)</a:t>
            </a:r>
            <a:endParaRPr b="1" i="1" sz="3959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A Graphics Processing Units (GPUs) are high-performance many-core processors capable of very high computation and data throughput.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https://encrypted-tbn1.gstatic.com/images?q=tbn:ANd9GcQ8KuAvXmzjJs6jCraVgl2QXhl7c6ofGHViGXpwQ8TJss6kGNNs" id="398" name="Google Shape;3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36" y="3609974"/>
            <a:ext cx="4762500" cy="324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959"/>
              <a:buFont typeface="Calibri"/>
              <a:buNone/>
            </a:pPr>
            <a:r>
              <a:rPr b="1" i="1" lang="en-US" sz="3959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Performance Comparison: </a:t>
            </a:r>
            <a:br>
              <a:rPr b="1" i="1" lang="en-US" sz="3959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3959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GPU vs. CPU</a:t>
            </a:r>
            <a:endParaRPr b="1" i="1" sz="3959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366092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While the Intel Core I7 980X (extreme edition) gives us around </a:t>
            </a:r>
            <a:r>
              <a:rPr b="1" i="0" lang="en-US" sz="175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110GFLOPS</a:t>
            </a:r>
            <a:r>
              <a:rPr b="0" i="0" lang="en-US" sz="175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,  GPUs such as AMD Radeon 6970 and NVidia C2090 offer more than </a:t>
            </a:r>
            <a:r>
              <a:rPr b="1" i="0" lang="en-US" sz="175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660GFLOPS</a:t>
            </a:r>
            <a:r>
              <a:rPr b="0" i="0" lang="en-US" sz="175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i="0" sz="175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http://3.bp.blogspot.com/-CMJkP4H8_tE/TfOYpCqBe7I/AAAAAAAAA9E/sBjmlolpCDg/s1600/chart1.png" id="405" name="Google Shape;40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512208"/>
            <a:ext cx="7056784" cy="436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GPGPU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High performance of modern Graphics Processing Units may be utilized not only for graphics related application but also for general computing. 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Today’s GPUs are general-purpose parallel processors with support for accessible programming interfaces and industry-standard languages such as C.  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Developers who port their applications to GPUs often achieve speedups of orders of magnitude vs. optimized CPU implementations. 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GPU Virtualizatio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GPU virtualization allows multiple virtual machines to interact directly with a GPU and manages the GPU resources so multiple users can share common hardware, while improving user density.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hart showing synergy between Kepler technology and NVIDIA VGX Hypervisor" id="418" name="Google Shape;41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3576155"/>
            <a:ext cx="4569145" cy="301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VIRTUALIZATION TECHNIQUES</a:t>
            </a:r>
            <a:endParaRPr b="1" i="1" sz="40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System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Storage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Network Virtualization	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GPU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Software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160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Hardware Support  Virtualization</a:t>
            </a:r>
            <a:endParaRPr b="0" i="0" sz="2000" u="none" cap="none" strike="noStrike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Multiple VMs in One Machine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p.blog.csdn.net/images/p_blog_csdn_net/lionsea/vm2.JPG"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060848"/>
            <a:ext cx="6840760" cy="408735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Software Virtualization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IT administrators have a lot to deal with in today’s corporate infrastructure. With the ever increasing prices of upgrading desktop computers, software virtualization is becoming very appealing. 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It has following features: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Ease of Management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Security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Green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160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Portable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959"/>
              <a:buFont typeface="Calibri"/>
              <a:buNone/>
            </a:pPr>
            <a:r>
              <a:rPr b="1" i="1" lang="en-US" sz="3959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Virtual Desktop Infrastructure (VDI)</a:t>
            </a:r>
            <a:endParaRPr b="1" i="1" sz="3959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366092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Virtual desktop Infrastructure (VDI) is a desktop-centric service that hosts users desktop environments on remote servers, which are accessed over a network using a remote display protocol. </a:t>
            </a:r>
            <a:endParaRPr b="0" i="0" sz="238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http://mythoughtsonit.com/wp-content/uploads/2012/10/vdi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842" y="1747886"/>
            <a:ext cx="5058246" cy="369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959"/>
              <a:buFont typeface="Calibri"/>
              <a:buNone/>
            </a:pPr>
            <a:r>
              <a:rPr b="1" i="1" lang="en-US" sz="3959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EyeOS : Web Desktop Virtualization</a:t>
            </a:r>
            <a:endParaRPr b="1" i="1" sz="3959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366092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eyeOS is a web desktop following the cloud computing concept that seeks to enable collaboration and communication among users. It is mainly written in PHP, XML, and JavaScript</a:t>
            </a:r>
            <a:endParaRPr b="0" i="0" sz="217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File:EyeOS-2.4.png" id="445" name="Google Shape;44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484784"/>
            <a:ext cx="6624736" cy="414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VIRTUALIZATION TECHNIQUES</a:t>
            </a:r>
            <a:endParaRPr b="1" i="1" sz="40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System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Storage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Network Virtualization	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GPU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Software Virtualization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1600"/>
              </a:spcAft>
              <a:buClr>
                <a:srgbClr val="36609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Hardware Support  Virtualization</a:t>
            </a:r>
            <a:endParaRPr b="1" i="0" sz="20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1484784"/>
            <a:ext cx="4318212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Intel VT-x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New CPU Operating Mode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VMX Root Operation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Non-Root Operation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New Transitions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VM entry to Guest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VM exit to VMM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VM Control Structure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1600"/>
              </a:spcAft>
              <a:buClr>
                <a:srgbClr val="4F612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Configured by VMM software</a:t>
            </a:r>
            <a:endParaRPr b="0" i="0" sz="2400" u="none" cap="none" strike="noStrike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ARM Virtualization Extension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Secure world supports a single virtual machine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366092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New Non-secure level of privilege to hold Hypervisor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4F6128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Hypervisor mode applies to normal world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4F6128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Hyp Mode is used by the Hypervisor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4F6128"/>
              </a:buClr>
              <a:buSzPts val="150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Guest OS given same kernel/user privilege structure as for a non virtualized environment</a:t>
            </a:r>
            <a:endParaRPr b="0" i="0" sz="1500" u="none" cap="none" strike="noStrike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50"/>
              </a:spcBef>
              <a:spcAft>
                <a:spcPts val="1600"/>
              </a:spcAft>
              <a:buClr>
                <a:srgbClr val="366092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Monitor mode controls transition between worlds</a:t>
            </a:r>
            <a:endParaRPr b="0" i="0" sz="175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66" name="Google Shape;46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6" y="1340768"/>
            <a:ext cx="9008815" cy="353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Performance of Virtualizations 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\\vmware-host\Shared Folders\Desktop\Virtualization\SpeedofVT.png"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728" y="2175021"/>
            <a:ext cx="7272808" cy="468297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History of Virtualization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117242" y="2733355"/>
            <a:ext cx="758503" cy="758502"/>
          </a:xfrm>
          <a:prstGeom prst="roundRect">
            <a:avLst>
              <a:gd fmla="val 7500" name="adj"/>
            </a:avLst>
          </a:prstGeom>
          <a:solidFill>
            <a:srgbClr val="FDA023"/>
          </a:solidFill>
          <a:ln cap="flat" cmpd="sng" w="1587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1964 IBM CP-40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959359" y="3027996"/>
            <a:ext cx="167229" cy="167229"/>
          </a:xfrm>
          <a:prstGeom prst="rightArrow">
            <a:avLst>
              <a:gd fmla="val 64000" name="adj1"/>
              <a:gd fmla="val 50000" name="adj2"/>
            </a:avLst>
          </a:prstGeom>
          <a:solidFill>
            <a:srgbClr val="FEDE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210202" y="2733355"/>
            <a:ext cx="758503" cy="758502"/>
          </a:xfrm>
          <a:prstGeom prst="roundRect">
            <a:avLst>
              <a:gd fmla="val 7500" name="adj"/>
            </a:avLst>
          </a:prstGeom>
          <a:solidFill>
            <a:srgbClr val="FDA023"/>
          </a:solidFill>
          <a:ln cap="flat" cmpd="sng" w="1587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1972 IBM VM/370  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2052320" y="3027996"/>
            <a:ext cx="167229" cy="167229"/>
          </a:xfrm>
          <a:prstGeom prst="rightArrow">
            <a:avLst>
              <a:gd fmla="val 64000" name="adj1"/>
              <a:gd fmla="val 50000" name="adj2"/>
            </a:avLst>
          </a:prstGeom>
          <a:solidFill>
            <a:srgbClr val="FEDE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2303163" y="2733355"/>
            <a:ext cx="760493" cy="758502"/>
          </a:xfrm>
          <a:prstGeom prst="roundRect">
            <a:avLst>
              <a:gd fmla="val 7500" name="adj"/>
            </a:avLst>
          </a:prstGeom>
          <a:solidFill>
            <a:srgbClr val="FDA023"/>
          </a:solidFill>
          <a:ln cap="flat" cmpd="sng" w="1587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1997 Virtual PC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147271" y="3027996"/>
            <a:ext cx="167229" cy="167229"/>
          </a:xfrm>
          <a:prstGeom prst="rightArrow">
            <a:avLst>
              <a:gd fmla="val 64000" name="adj1"/>
              <a:gd fmla="val 50000" name="adj2"/>
            </a:avLst>
          </a:prstGeom>
          <a:solidFill>
            <a:srgbClr val="FEDE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3398114" y="2733355"/>
            <a:ext cx="758503" cy="758502"/>
          </a:xfrm>
          <a:prstGeom prst="roundRect">
            <a:avLst>
              <a:gd fmla="val 7500" name="adj"/>
            </a:avLst>
          </a:prstGeom>
          <a:solidFill>
            <a:srgbClr val="FDA023"/>
          </a:solidFill>
          <a:ln cap="flat" cmpd="sng" w="1587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1999 VMware 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4240231" y="3027996"/>
            <a:ext cx="167229" cy="167229"/>
          </a:xfrm>
          <a:prstGeom prst="rightArrow">
            <a:avLst>
              <a:gd fmla="val 64000" name="adj1"/>
              <a:gd fmla="val 50000" name="adj2"/>
            </a:avLst>
          </a:prstGeom>
          <a:solidFill>
            <a:srgbClr val="FEDE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491075" y="2733355"/>
            <a:ext cx="760493" cy="758502"/>
          </a:xfrm>
          <a:prstGeom prst="roundRect">
            <a:avLst>
              <a:gd fmla="val 7500" name="adj"/>
            </a:avLst>
          </a:prstGeom>
          <a:solidFill>
            <a:srgbClr val="FDA023"/>
          </a:solidFill>
          <a:ln cap="flat" cmpd="sng" w="1587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2003</a:t>
            </a:r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Xen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335183" y="3027996"/>
            <a:ext cx="167229" cy="167229"/>
          </a:xfrm>
          <a:prstGeom prst="rightArrow">
            <a:avLst>
              <a:gd fmla="val 64000" name="adj1"/>
              <a:gd fmla="val 50000" name="adj2"/>
            </a:avLst>
          </a:prstGeom>
          <a:solidFill>
            <a:srgbClr val="FEDE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5586026" y="2733355"/>
            <a:ext cx="758503" cy="758502"/>
          </a:xfrm>
          <a:prstGeom prst="roundRect">
            <a:avLst>
              <a:gd fmla="val 7500" name="adj"/>
            </a:avLst>
          </a:prstGeom>
          <a:solidFill>
            <a:srgbClr val="FDA023"/>
          </a:solidFill>
          <a:ln cap="flat" cmpd="sng" w="1587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2005 </a:t>
            </a:r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Intel VT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428143" y="3027996"/>
            <a:ext cx="167229" cy="167229"/>
          </a:xfrm>
          <a:prstGeom prst="rightArrow">
            <a:avLst>
              <a:gd fmla="val 64000" name="adj1"/>
              <a:gd fmla="val 50000" name="adj2"/>
            </a:avLst>
          </a:prstGeom>
          <a:solidFill>
            <a:srgbClr val="FEDE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678987" y="2733355"/>
            <a:ext cx="760493" cy="758502"/>
          </a:xfrm>
          <a:prstGeom prst="roundRect">
            <a:avLst>
              <a:gd fmla="val 7500" name="adj"/>
            </a:avLst>
          </a:prstGeom>
          <a:solidFill>
            <a:srgbClr val="FDA023"/>
          </a:solidFill>
          <a:ln cap="flat" cmpd="sng" w="1587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2006 </a:t>
            </a:r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AMD VT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7523094" y="3027996"/>
            <a:ext cx="167229" cy="167229"/>
          </a:xfrm>
          <a:prstGeom prst="rightArrow">
            <a:avLst>
              <a:gd fmla="val 64000" name="adj1"/>
              <a:gd fmla="val 50000" name="adj2"/>
            </a:avLst>
          </a:prstGeom>
          <a:solidFill>
            <a:srgbClr val="FEDE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7771947" y="2733355"/>
            <a:ext cx="760493" cy="758502"/>
          </a:xfrm>
          <a:prstGeom prst="roundRect">
            <a:avLst>
              <a:gd fmla="val 7500" name="adj"/>
            </a:avLst>
          </a:prstGeom>
          <a:solidFill>
            <a:srgbClr val="FDA023"/>
          </a:solidFill>
          <a:ln cap="flat" cmpd="sng" w="1587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2007</a:t>
            </a:r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KVM-X86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8360564" y="3959910"/>
            <a:ext cx="758503" cy="758502"/>
          </a:xfrm>
          <a:prstGeom prst="roundRect">
            <a:avLst>
              <a:gd fmla="val 7500" name="adj"/>
            </a:avLst>
          </a:prstGeom>
          <a:solidFill>
            <a:srgbClr val="FFFF00"/>
          </a:solidFill>
          <a:ln cap="flat" cmpd="sng" w="1587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2012</a:t>
            </a:r>
            <a:b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</a:b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Xen-ARM</a:t>
            </a:r>
            <a:endParaRPr sz="120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KVM-ARM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833438" y="4821238"/>
            <a:ext cx="1279525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Time  Sharing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62000" y="5083175"/>
            <a:ext cx="14049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Virtual Memory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836613" y="4154488"/>
            <a:ext cx="1330325" cy="508000"/>
          </a:xfrm>
          <a:prstGeom prst="rect">
            <a:avLst/>
          </a:prstGeom>
          <a:solidFill>
            <a:srgbClr val="E36C60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Mainframe </a:t>
            </a:r>
            <a:endParaRPr sz="18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Virtualization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492375" y="4151313"/>
            <a:ext cx="1330325" cy="508000"/>
          </a:xfrm>
          <a:prstGeom prst="rect">
            <a:avLst/>
          </a:prstGeom>
          <a:solidFill>
            <a:srgbClr val="E36C60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Desktop</a:t>
            </a:r>
            <a:endParaRPr sz="18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Virtualization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4243388" y="4151313"/>
            <a:ext cx="1330325" cy="508000"/>
          </a:xfrm>
          <a:prstGeom prst="rect">
            <a:avLst/>
          </a:prstGeom>
          <a:solidFill>
            <a:srgbClr val="E36C60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Server</a:t>
            </a:r>
            <a:endParaRPr sz="18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Virtualization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992813" y="4154488"/>
            <a:ext cx="1100137" cy="508000"/>
          </a:xfrm>
          <a:prstGeom prst="rect">
            <a:avLst/>
          </a:prstGeom>
          <a:solidFill>
            <a:srgbClr val="E36C60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Cloud </a:t>
            </a:r>
            <a:endParaRPr sz="18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Computing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122488" y="4225925"/>
            <a:ext cx="330200" cy="3571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AE8"/>
              </a:gs>
              <a:gs pos="65001">
                <a:srgbClr val="FFC9C4"/>
              </a:gs>
              <a:gs pos="100000">
                <a:srgbClr val="FFB2AB"/>
              </a:gs>
            </a:gsLst>
            <a:lin ang="5400000" scaled="0"/>
          </a:gradFill>
          <a:ln cap="flat" cmpd="sng" w="9525">
            <a:solidFill>
              <a:srgbClr val="A9271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19999">
              <a:schemeClr val="lt2">
                <a:alpha val="3764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836988" y="4225925"/>
            <a:ext cx="330200" cy="3571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AE8"/>
              </a:gs>
              <a:gs pos="65001">
                <a:srgbClr val="FFC9C4"/>
              </a:gs>
              <a:gs pos="100000">
                <a:srgbClr val="FFB2AB"/>
              </a:gs>
            </a:gsLst>
            <a:lin ang="5400000" scaled="0"/>
          </a:gradFill>
          <a:ln cap="flat" cmpd="sng" w="9525">
            <a:solidFill>
              <a:srgbClr val="A9271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19999">
              <a:schemeClr val="lt2">
                <a:alpha val="3764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5616575" y="4225925"/>
            <a:ext cx="330200" cy="3571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EAE8"/>
              </a:gs>
              <a:gs pos="65001">
                <a:srgbClr val="FFC9C4"/>
              </a:gs>
              <a:gs pos="100000">
                <a:srgbClr val="FFB2AB"/>
              </a:gs>
            </a:gsLst>
            <a:lin ang="5400000" scaled="0"/>
          </a:gradFill>
          <a:ln cap="flat" cmpd="sng" w="9525">
            <a:solidFill>
              <a:srgbClr val="A9271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19999">
              <a:schemeClr val="lt2">
                <a:alpha val="3764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/>
          <p:nvPr/>
        </p:nvSpPr>
        <p:spPr>
          <a:xfrm rot="2639999">
            <a:off x="7199313" y="4403725"/>
            <a:ext cx="330200" cy="3571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A9271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19999">
              <a:schemeClr val="lt2">
                <a:alpha val="3764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20"/>
          <p:cNvGrpSpPr/>
          <p:nvPr/>
        </p:nvGrpSpPr>
        <p:grpSpPr>
          <a:xfrm>
            <a:off x="1049557" y="1677866"/>
            <a:ext cx="2876550" cy="1014267"/>
            <a:chOff x="0" y="0"/>
            <a:chExt cx="1811" cy="638"/>
          </a:xfrm>
        </p:grpSpPr>
        <p:sp>
          <p:nvSpPr>
            <p:cNvPr id="132" name="Google Shape;132;p20"/>
            <p:cNvSpPr/>
            <p:nvPr/>
          </p:nvSpPr>
          <p:spPr>
            <a:xfrm>
              <a:off x="0" y="0"/>
              <a:ext cx="1811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Traditional-virtualization</a:t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2520000">
              <a:off x="1388" y="199"/>
              <a:ext cx="249" cy="408"/>
            </a:xfrm>
            <a:custGeom>
              <a:pathLst>
                <a:path extrusionOk="0" h="21600" w="21600">
                  <a:moveTo>
                    <a:pt x="0" y="6595"/>
                  </a:moveTo>
                  <a:lnTo>
                    <a:pt x="10800" y="0"/>
                  </a:lnTo>
                  <a:lnTo>
                    <a:pt x="21600" y="6595"/>
                  </a:lnTo>
                  <a:lnTo>
                    <a:pt x="16200" y="6595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6595"/>
                  </a:lnTo>
                  <a:close/>
                  <a:moveTo>
                    <a:pt x="0" y="6595"/>
                  </a:moveTo>
                </a:path>
              </a:pathLst>
            </a:custGeom>
            <a:gradFill>
              <a:gsLst>
                <a:gs pos="0">
                  <a:srgbClr val="F2FFEA"/>
                </a:gs>
                <a:gs pos="65001">
                  <a:srgbClr val="DDFEC9"/>
                </a:gs>
                <a:gs pos="100000">
                  <a:srgbClr val="CFFFB2"/>
                </a:gs>
              </a:gsLst>
              <a:lin ang="2880000" scaled="0"/>
            </a:gradFill>
            <a:ln cap="flat" cmpd="sng" w="9525">
              <a:solidFill>
                <a:srgbClr val="61A53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algn="ctr" dir="5400000" dist="19999">
                <a:schemeClr val="lt2">
                  <a:alpha val="37647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3683039" y="1503950"/>
            <a:ext cx="2147887" cy="1143000"/>
            <a:chOff x="0" y="0"/>
            <a:chExt cx="1353" cy="719"/>
          </a:xfrm>
        </p:grpSpPr>
        <p:sp>
          <p:nvSpPr>
            <p:cNvPr id="135" name="Google Shape;135;p20"/>
            <p:cNvSpPr/>
            <p:nvPr/>
          </p:nvSpPr>
          <p:spPr>
            <a:xfrm>
              <a:off x="0" y="0"/>
              <a:ext cx="1353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Para-virtualization</a:t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81" y="224"/>
              <a:ext cx="249" cy="495"/>
            </a:xfrm>
            <a:custGeom>
              <a:pathLst>
                <a:path extrusionOk="0" h="21600" w="21600">
                  <a:moveTo>
                    <a:pt x="0" y="5438"/>
                  </a:moveTo>
                  <a:lnTo>
                    <a:pt x="10800" y="0"/>
                  </a:lnTo>
                  <a:lnTo>
                    <a:pt x="21600" y="5438"/>
                  </a:lnTo>
                  <a:lnTo>
                    <a:pt x="16200" y="5438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5438"/>
                  </a:lnTo>
                  <a:close/>
                  <a:moveTo>
                    <a:pt x="0" y="5438"/>
                  </a:moveTo>
                </a:path>
              </a:pathLst>
            </a:custGeom>
            <a:gradFill>
              <a:gsLst>
                <a:gs pos="0">
                  <a:srgbClr val="F2FFEA"/>
                </a:gs>
                <a:gs pos="65001">
                  <a:srgbClr val="DDFEC9"/>
                </a:gs>
                <a:gs pos="100000">
                  <a:srgbClr val="CFFFB2"/>
                </a:gs>
              </a:gsLst>
              <a:lin ang="5400000" scaled="0"/>
            </a:gradFill>
            <a:ln cap="flat" cmpd="sng" w="9525">
              <a:solidFill>
                <a:srgbClr val="61A53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algn="ctr" dir="5400000" dist="19999">
                <a:schemeClr val="lt2">
                  <a:alpha val="37647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20"/>
          <p:cNvGrpSpPr/>
          <p:nvPr/>
        </p:nvGrpSpPr>
        <p:grpSpPr>
          <a:xfrm>
            <a:off x="5477422" y="1780175"/>
            <a:ext cx="1284287" cy="866775"/>
            <a:chOff x="0" y="0"/>
            <a:chExt cx="809" cy="545"/>
          </a:xfrm>
        </p:grpSpPr>
        <p:sp>
          <p:nvSpPr>
            <p:cNvPr id="138" name="Google Shape;138;p20"/>
            <p:cNvSpPr/>
            <p:nvPr/>
          </p:nvSpPr>
          <p:spPr>
            <a:xfrm>
              <a:off x="0" y="0"/>
              <a:ext cx="809" cy="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HW-assist </a:t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284" y="224"/>
              <a:ext cx="249" cy="321"/>
            </a:xfrm>
            <a:custGeom>
              <a:pathLst>
                <a:path extrusionOk="0" h="21600" w="21600">
                  <a:moveTo>
                    <a:pt x="0" y="8385"/>
                  </a:moveTo>
                  <a:lnTo>
                    <a:pt x="10800" y="0"/>
                  </a:lnTo>
                  <a:lnTo>
                    <a:pt x="21600" y="8385"/>
                  </a:lnTo>
                  <a:lnTo>
                    <a:pt x="16200" y="8385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8385"/>
                  </a:lnTo>
                  <a:close/>
                  <a:moveTo>
                    <a:pt x="0" y="8385"/>
                  </a:moveTo>
                </a:path>
              </a:pathLst>
            </a:custGeom>
            <a:gradFill>
              <a:gsLst>
                <a:gs pos="0">
                  <a:srgbClr val="F2FFEA"/>
                </a:gs>
                <a:gs pos="65001">
                  <a:srgbClr val="DDFEC9"/>
                </a:gs>
                <a:gs pos="100000">
                  <a:srgbClr val="CFFFB2"/>
                </a:gs>
              </a:gsLst>
              <a:lin ang="5400000" scaled="0"/>
            </a:gradFill>
            <a:ln cap="flat" cmpd="sng" w="9525">
              <a:solidFill>
                <a:srgbClr val="61A53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algn="ctr" dir="5400000" dist="19999">
                <a:schemeClr val="lt2">
                  <a:alpha val="37647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0"/>
          <p:cNvGrpSpPr/>
          <p:nvPr/>
        </p:nvGrpSpPr>
        <p:grpSpPr>
          <a:xfrm>
            <a:off x="5786438" y="4887913"/>
            <a:ext cx="2641600" cy="1285875"/>
            <a:chOff x="0" y="0"/>
            <a:chExt cx="1663" cy="810"/>
          </a:xfrm>
        </p:grpSpPr>
        <p:sp>
          <p:nvSpPr>
            <p:cNvPr id="141" name="Google Shape;141;p20"/>
            <p:cNvSpPr/>
            <p:nvPr/>
          </p:nvSpPr>
          <p:spPr>
            <a:xfrm>
              <a:off x="0" y="0"/>
              <a:ext cx="1663" cy="810"/>
            </a:xfrm>
            <a:custGeom>
              <a:pathLst>
                <a:path extrusionOk="0" h="20683" w="20879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6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  <a:moveTo>
                    <a:pt x="1901" y="6809"/>
                  </a:moveTo>
                </a:path>
              </a:pathLst>
            </a:custGeom>
            <a:solidFill>
              <a:srgbClr val="FFC000"/>
            </a:solidFill>
            <a:ln cap="flat" cmpd="sng" w="25400">
              <a:solidFill>
                <a:srgbClr val="8793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84" y="41"/>
              <a:ext cx="1525" cy="689"/>
            </a:xfrm>
            <a:custGeom>
              <a:pathLst>
                <a:path extrusionOk="0" h="21600" w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cap="flat" cmpd="sng" w="25400">
              <a:solidFill>
                <a:srgbClr val="8793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229" y="191"/>
              <a:ext cx="1088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Mobile</a:t>
              </a:r>
              <a:endParaRPr sz="18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Virtualization</a:t>
              </a:r>
              <a:endParaRPr/>
            </a:p>
          </p:txBody>
        </p:sp>
      </p:grpSp>
      <p:sp>
        <p:nvSpPr>
          <p:cNvPr id="144" name="Google Shape;144;p20"/>
          <p:cNvSpPr/>
          <p:nvPr/>
        </p:nvSpPr>
        <p:spPr>
          <a:xfrm rot="2639999">
            <a:off x="8013662" y="3625575"/>
            <a:ext cx="330200" cy="3571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A92719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ctr" dir="5400000" dist="19999">
              <a:schemeClr val="lt2">
                <a:alpha val="3764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Example: Server Virtualization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gure 1: Virtualization can drastically reduce the number of servers in a data center"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132856"/>
            <a:ext cx="7128792" cy="443569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22800" y="6488668"/>
            <a:ext cx="900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http://www.energystar.gov/index.cfm?c=power_mgt.datacenter_efficiency_virtualization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Benefits of Server Virtualization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Virtualization can reduce data center energy expenses by 10%–40%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Virtualization also improves scalability, reduces downtime, and enables faster deployments.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160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Reduce the data center footprint</a:t>
            </a:r>
            <a:endParaRPr b="0" i="0" sz="2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Example: Mobile Virtualization</a:t>
            </a:r>
            <a:endParaRPr b="1" i="1" sz="44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23"/>
          <p:cNvGrpSpPr/>
          <p:nvPr/>
        </p:nvGrpSpPr>
        <p:grpSpPr>
          <a:xfrm>
            <a:off x="971550" y="1844824"/>
            <a:ext cx="7162800" cy="2252663"/>
            <a:chOff x="0" y="0"/>
            <a:chExt cx="4512" cy="1419"/>
          </a:xfrm>
        </p:grpSpPr>
        <p:sp>
          <p:nvSpPr>
            <p:cNvPr id="166" name="Google Shape;166;p23"/>
            <p:cNvSpPr/>
            <p:nvPr/>
          </p:nvSpPr>
          <p:spPr>
            <a:xfrm>
              <a:off x="1624" y="314"/>
              <a:ext cx="2888" cy="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Gartner predict that by 2012, more than </a:t>
              </a:r>
              <a:r>
                <a:rPr lang="en-US" sz="1800">
                  <a:solidFill>
                    <a:srgbClr val="FF0000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50%</a:t>
              </a:r>
              <a:r>
                <a:rPr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 of new </a:t>
              </a:r>
              <a:r>
                <a:rPr lang="en-US" sz="1800">
                  <a:solidFill>
                    <a:srgbClr val="FF0000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smart phones </a:t>
              </a:r>
              <a:r>
                <a:rPr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shipped will be </a:t>
              </a:r>
              <a:r>
                <a:rPr lang="en-US" sz="1800">
                  <a:solidFill>
                    <a:srgbClr val="FF0000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virtualized</a:t>
              </a:r>
              <a:endParaRPr/>
            </a:p>
          </p:txBody>
        </p:sp>
        <p:grpSp>
          <p:nvGrpSpPr>
            <p:cNvPr id="167" name="Google Shape;167;p23"/>
            <p:cNvGrpSpPr/>
            <p:nvPr/>
          </p:nvGrpSpPr>
          <p:grpSpPr>
            <a:xfrm>
              <a:off x="0" y="0"/>
              <a:ext cx="1490" cy="1419"/>
              <a:chOff x="0" y="0"/>
              <a:chExt cx="1490" cy="1419"/>
            </a:xfrm>
          </p:grpSpPr>
          <p:pic>
            <p:nvPicPr>
              <p:cNvPr id="168" name="Google Shape;168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0"/>
                <a:ext cx="1490" cy="12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" name="Google Shape;169;p23"/>
              <p:cNvSpPr/>
              <p:nvPr/>
            </p:nvSpPr>
            <p:spPr>
              <a:xfrm>
                <a:off x="214" y="1203"/>
                <a:ext cx="1072" cy="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erriweather Sans"/>
                    <a:ea typeface="Merriweather Sans"/>
                    <a:cs typeface="Merriweather Sans"/>
                    <a:sym typeface="Merriweather Sans"/>
                  </a:rPr>
                  <a:t>VMware MVP</a:t>
                </a:r>
                <a:endParaRPr/>
              </a:p>
            </p:txBody>
          </p:sp>
        </p:grpSp>
      </p:grpSp>
      <p:grpSp>
        <p:nvGrpSpPr>
          <p:cNvPr id="170" name="Google Shape;170;p23"/>
          <p:cNvGrpSpPr/>
          <p:nvPr/>
        </p:nvGrpSpPr>
        <p:grpSpPr>
          <a:xfrm>
            <a:off x="898525" y="4249738"/>
            <a:ext cx="7489825" cy="1927225"/>
            <a:chOff x="0" y="0"/>
            <a:chExt cx="4717" cy="1214"/>
          </a:xfrm>
        </p:grpSpPr>
        <p:pic>
          <p:nvPicPr>
            <p:cNvPr id="171" name="Google Shape;17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14" y="0"/>
              <a:ext cx="1603" cy="1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3"/>
            <p:cNvSpPr/>
            <p:nvPr/>
          </p:nvSpPr>
          <p:spPr>
            <a:xfrm>
              <a:off x="0" y="316"/>
              <a:ext cx="2888" cy="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ARM </a:t>
              </a:r>
              <a:r>
                <a:rPr lang="en-US" sz="1800">
                  <a:solidFill>
                    <a:srgbClr val="FF0000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Cortex-A15 </a:t>
              </a:r>
              <a:r>
                <a:rPr lang="en-US" sz="18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enables efficient handling of the complex software environments including full </a:t>
              </a:r>
              <a:r>
                <a:rPr b="1" lang="en-US" sz="1800">
                  <a:solidFill>
                    <a:srgbClr val="FF0000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hardware</a:t>
              </a:r>
              <a:r>
                <a:rPr lang="en-US" sz="1800">
                  <a:solidFill>
                    <a:srgbClr val="FF0000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 </a:t>
              </a:r>
              <a:r>
                <a:rPr b="1" lang="en-US" sz="1800">
                  <a:solidFill>
                    <a:srgbClr val="FF0000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virtualization</a:t>
              </a:r>
              <a:endParaRPr/>
            </a:p>
          </p:txBody>
        </p:sp>
      </p:grp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