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3" r:id="rId4"/>
    <p:sldId id="264" r:id="rId5"/>
    <p:sldId id="262" r:id="rId6"/>
    <p:sldId id="266" r:id="rId7"/>
    <p:sldId id="269" r:id="rId8"/>
    <p:sldId id="270" r:id="rId9"/>
    <p:sldId id="271" r:id="rId10"/>
    <p:sldId id="272" r:id="rId11"/>
    <p:sldId id="273" r:id="rId12"/>
    <p:sldId id="274" r:id="rId13"/>
    <p:sldId id="275" r:id="rId14"/>
    <p:sldId id="277"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9"/>
    <p:restoredTop sz="97182"/>
  </p:normalViewPr>
  <p:slideViewPr>
    <p:cSldViewPr snapToGrid="0" snapToObjects="1">
      <p:cViewPr varScale="1">
        <p:scale>
          <a:sx n="114" d="100"/>
          <a:sy n="114"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41803904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A5C6A0-B692-2C4A-A6CF-0E4E87FB65FE}" type="datetimeFigureOut">
              <a:rPr lang="en-US" smtClean="0"/>
              <a:t>7/8/20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02217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347430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84769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655802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385949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82533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0637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6265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10250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5C6A0-B692-2C4A-A6CF-0E4E87FB65FE}" type="datetimeFigureOut">
              <a:rPr lang="en-US" smtClean="0"/>
              <a:t>7/8/20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26898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5C6A0-B692-2C4A-A6CF-0E4E87FB65FE}" type="datetimeFigureOut">
              <a:rPr lang="en-US" smtClean="0"/>
              <a:t>7/8/20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3074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5C6A0-B692-2C4A-A6CF-0E4E87FB65FE}" type="datetimeFigureOut">
              <a:rPr lang="en-US" smtClean="0"/>
              <a:t>7/8/20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178371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5C6A0-B692-2C4A-A6CF-0E4E87FB65FE}" type="datetimeFigureOut">
              <a:rPr lang="en-US" smtClean="0"/>
              <a:t>7/8/20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299666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AA5C6A0-B692-2C4A-A6CF-0E4E87FB65FE}" type="datetimeFigureOut">
              <a:rPr lang="en-US" smtClean="0"/>
              <a:t>7/8/20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310015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A5C6A0-B692-2C4A-A6CF-0E4E87FB65FE}" type="datetimeFigureOut">
              <a:rPr lang="en-US" smtClean="0"/>
              <a:t>7/8/20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6269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A5C6A0-B692-2C4A-A6CF-0E4E87FB65FE}" type="datetimeFigureOut">
              <a:rPr lang="en-US" smtClean="0"/>
              <a:t>7/8/20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A7A69-D1F4-B04F-96AB-BA9C3D88A25E}" type="slidenum">
              <a:rPr lang="en-US" smtClean="0"/>
              <a:t>‹#›</a:t>
            </a:fld>
            <a:endParaRPr lang="en-US"/>
          </a:p>
        </p:txBody>
      </p:sp>
    </p:spTree>
    <p:extLst>
      <p:ext uri="{BB962C8B-B14F-4D97-AF65-F5344CB8AC3E}">
        <p14:creationId xmlns:p14="http://schemas.microsoft.com/office/powerpoint/2010/main" val="4131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A5C6A0-B692-2C4A-A6CF-0E4E87FB65FE}" type="datetimeFigureOut">
              <a:rPr lang="en-US" smtClean="0"/>
              <a:t>7/8/20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AA7A69-D1F4-B04F-96AB-BA9C3D88A25E}" type="slidenum">
              <a:rPr lang="en-US" smtClean="0"/>
              <a:t>‹#›</a:t>
            </a:fld>
            <a:endParaRPr lang="en-US"/>
          </a:p>
        </p:txBody>
      </p:sp>
    </p:spTree>
    <p:extLst>
      <p:ext uri="{BB962C8B-B14F-4D97-AF65-F5344CB8AC3E}">
        <p14:creationId xmlns:p14="http://schemas.microsoft.com/office/powerpoint/2010/main" val="2092208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B92FF9-C047-0942-AABF-104987A41AFD}"/>
              </a:ext>
            </a:extLst>
          </p:cNvPr>
          <p:cNvSpPr>
            <a:spLocks noGrp="1"/>
          </p:cNvSpPr>
          <p:nvPr>
            <p:ph type="ctrTitle"/>
          </p:nvPr>
        </p:nvSpPr>
        <p:spPr>
          <a:xfrm>
            <a:off x="1395728" y="-621909"/>
            <a:ext cx="9144000" cy="2387600"/>
          </a:xfrm>
        </p:spPr>
        <p:txBody>
          <a:bodyPr/>
          <a:lstStyle/>
          <a:p>
            <a:r>
              <a:rPr lang="en-US" dirty="0"/>
              <a:t>YTL Summer Internship</a:t>
            </a:r>
          </a:p>
        </p:txBody>
      </p:sp>
      <p:sp>
        <p:nvSpPr>
          <p:cNvPr id="8" name="Subtitle 2">
            <a:extLst>
              <a:ext uri="{FF2B5EF4-FFF2-40B4-BE49-F238E27FC236}">
                <a16:creationId xmlns:a16="http://schemas.microsoft.com/office/drawing/2014/main" id="{7F35494E-7F17-3C45-8E6D-8CAEB2B6C24D}"/>
              </a:ext>
            </a:extLst>
          </p:cNvPr>
          <p:cNvSpPr txBox="1">
            <a:spLocks/>
          </p:cNvSpPr>
          <p:nvPr/>
        </p:nvSpPr>
        <p:spPr>
          <a:xfrm>
            <a:off x="7316910" y="3912742"/>
            <a:ext cx="383430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err="1"/>
              <a:t>Achint</a:t>
            </a:r>
            <a:r>
              <a:rPr lang="en-US" sz="2800" dirty="0"/>
              <a:t> </a:t>
            </a:r>
            <a:r>
              <a:rPr lang="en-US" sz="2800" dirty="0" err="1"/>
              <a:t>Satsangi</a:t>
            </a:r>
            <a:endParaRPr lang="en-US" sz="2800" dirty="0"/>
          </a:p>
          <a:p>
            <a:pPr marL="457200" indent="-457200" algn="l">
              <a:buFont typeface="Arial" panose="020B0604020202020204" pitchFamily="34" charset="0"/>
              <a:buChar char="•"/>
            </a:pPr>
            <a:r>
              <a:rPr lang="en-US" sz="2800" dirty="0"/>
              <a:t>Ravi Maharshi</a:t>
            </a:r>
          </a:p>
          <a:p>
            <a:pPr marL="457200" indent="-457200" algn="l">
              <a:buFont typeface="Arial" panose="020B0604020202020204" pitchFamily="34" charset="0"/>
              <a:buChar char="•"/>
            </a:pPr>
            <a:r>
              <a:rPr lang="en-US" sz="2800" dirty="0"/>
              <a:t>Bhupendra Niranjan</a:t>
            </a:r>
          </a:p>
          <a:p>
            <a:pPr marL="457200" indent="-457200" algn="l">
              <a:buFont typeface="Arial" panose="020B0604020202020204" pitchFamily="34" charset="0"/>
              <a:buChar char="•"/>
            </a:pPr>
            <a:endParaRPr lang="en-US" sz="2800" dirty="0"/>
          </a:p>
        </p:txBody>
      </p:sp>
      <p:sp>
        <p:nvSpPr>
          <p:cNvPr id="10" name="TextBox 9">
            <a:extLst>
              <a:ext uri="{FF2B5EF4-FFF2-40B4-BE49-F238E27FC236}">
                <a16:creationId xmlns:a16="http://schemas.microsoft.com/office/drawing/2014/main" id="{0D5CDC87-DDDF-5C4C-B34B-70281FA06069}"/>
              </a:ext>
            </a:extLst>
          </p:cNvPr>
          <p:cNvSpPr txBox="1"/>
          <p:nvPr/>
        </p:nvSpPr>
        <p:spPr>
          <a:xfrm>
            <a:off x="2753474" y="3204856"/>
            <a:ext cx="1649169" cy="707886"/>
          </a:xfrm>
          <a:prstGeom prst="rect">
            <a:avLst/>
          </a:prstGeom>
          <a:noFill/>
        </p:spPr>
        <p:txBody>
          <a:bodyPr wrap="none" rtlCol="0">
            <a:spAutoFit/>
          </a:bodyPr>
          <a:lstStyle/>
          <a:p>
            <a:r>
              <a:rPr lang="en-US" sz="4000" dirty="0"/>
              <a:t>Interns</a:t>
            </a:r>
          </a:p>
        </p:txBody>
      </p:sp>
      <p:sp>
        <p:nvSpPr>
          <p:cNvPr id="11" name="TextBox 10">
            <a:extLst>
              <a:ext uri="{FF2B5EF4-FFF2-40B4-BE49-F238E27FC236}">
                <a16:creationId xmlns:a16="http://schemas.microsoft.com/office/drawing/2014/main" id="{EF425219-CEE3-5941-B967-3D4C43D269B9}"/>
              </a:ext>
            </a:extLst>
          </p:cNvPr>
          <p:cNvSpPr txBox="1"/>
          <p:nvPr/>
        </p:nvSpPr>
        <p:spPr>
          <a:xfrm>
            <a:off x="7316911" y="3204856"/>
            <a:ext cx="1951881" cy="707886"/>
          </a:xfrm>
          <a:prstGeom prst="rect">
            <a:avLst/>
          </a:prstGeom>
          <a:noFill/>
        </p:spPr>
        <p:txBody>
          <a:bodyPr wrap="none" rtlCol="0">
            <a:spAutoFit/>
          </a:bodyPr>
          <a:lstStyle/>
          <a:p>
            <a:r>
              <a:rPr lang="en-US" sz="4000" dirty="0"/>
              <a:t>Mentors</a:t>
            </a:r>
          </a:p>
        </p:txBody>
      </p:sp>
      <p:sp>
        <p:nvSpPr>
          <p:cNvPr id="7" name="Subtitle 2">
            <a:extLst>
              <a:ext uri="{FF2B5EF4-FFF2-40B4-BE49-F238E27FC236}">
                <a16:creationId xmlns:a16="http://schemas.microsoft.com/office/drawing/2014/main" id="{8C0B5AEB-FD92-7749-BBB6-4C790190C66F}"/>
              </a:ext>
            </a:extLst>
          </p:cNvPr>
          <p:cNvSpPr txBox="1">
            <a:spLocks/>
          </p:cNvSpPr>
          <p:nvPr/>
        </p:nvSpPr>
        <p:spPr>
          <a:xfrm>
            <a:off x="2753474" y="3912742"/>
            <a:ext cx="342985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err="1"/>
              <a:t>Naman</a:t>
            </a:r>
            <a:r>
              <a:rPr lang="en-US" sz="2800" dirty="0"/>
              <a:t> Jain</a:t>
            </a:r>
          </a:p>
          <a:p>
            <a:pPr marL="457200" indent="-457200" algn="l">
              <a:buFont typeface="Arial" panose="020B0604020202020204" pitchFamily="34" charset="0"/>
              <a:buChar char="•"/>
            </a:pPr>
            <a:r>
              <a:rPr lang="en-US" sz="2800" dirty="0"/>
              <a:t>Aniket Kamboj</a:t>
            </a:r>
          </a:p>
          <a:p>
            <a:pPr marL="457200" indent="-457200" algn="l">
              <a:buFont typeface="Arial" panose="020B0604020202020204" pitchFamily="34" charset="0"/>
              <a:buChar char="•"/>
            </a:pPr>
            <a:endParaRPr lang="en-US" sz="2800" dirty="0"/>
          </a:p>
        </p:txBody>
      </p:sp>
    </p:spTree>
    <p:extLst>
      <p:ext uri="{BB962C8B-B14F-4D97-AF65-F5344CB8AC3E}">
        <p14:creationId xmlns:p14="http://schemas.microsoft.com/office/powerpoint/2010/main" val="2189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C276-230C-AA47-B2A0-5C2AD6DBD0FF}"/>
              </a:ext>
            </a:extLst>
          </p:cNvPr>
          <p:cNvSpPr>
            <a:spLocks noGrp="1"/>
          </p:cNvSpPr>
          <p:nvPr>
            <p:ph type="title"/>
          </p:nvPr>
        </p:nvSpPr>
        <p:spPr/>
        <p:txBody>
          <a:bodyPr/>
          <a:lstStyle/>
          <a:p>
            <a:pPr algn="ctr"/>
            <a:r>
              <a:rPr lang="en-US" dirty="0"/>
              <a:t>Sending survey</a:t>
            </a:r>
          </a:p>
        </p:txBody>
      </p:sp>
      <p:pic>
        <p:nvPicPr>
          <p:cNvPr id="5" name="Content Placeholder 4">
            <a:extLst>
              <a:ext uri="{FF2B5EF4-FFF2-40B4-BE49-F238E27FC236}">
                <a16:creationId xmlns:a16="http://schemas.microsoft.com/office/drawing/2014/main" id="{D48F1105-36EF-AE46-88A8-D697D525095B}"/>
              </a:ext>
            </a:extLst>
          </p:cNvPr>
          <p:cNvPicPr>
            <a:picLocks noGrp="1" noChangeAspect="1"/>
          </p:cNvPicPr>
          <p:nvPr>
            <p:ph idx="1"/>
          </p:nvPr>
        </p:nvPicPr>
        <p:blipFill>
          <a:blip r:embed="rId2"/>
          <a:stretch>
            <a:fillRect/>
          </a:stretch>
        </p:blipFill>
        <p:spPr>
          <a:xfrm>
            <a:off x="2515757" y="2141538"/>
            <a:ext cx="6471511" cy="3649662"/>
          </a:xfrm>
        </p:spPr>
      </p:pic>
    </p:spTree>
    <p:extLst>
      <p:ext uri="{BB962C8B-B14F-4D97-AF65-F5344CB8AC3E}">
        <p14:creationId xmlns:p14="http://schemas.microsoft.com/office/powerpoint/2010/main" val="214493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63B6-F851-074E-A011-F324D8F9B0EA}"/>
              </a:ext>
            </a:extLst>
          </p:cNvPr>
          <p:cNvSpPr>
            <a:spLocks noGrp="1"/>
          </p:cNvSpPr>
          <p:nvPr>
            <p:ph type="title"/>
          </p:nvPr>
        </p:nvSpPr>
        <p:spPr>
          <a:xfrm>
            <a:off x="827926" y="211013"/>
            <a:ext cx="10515600" cy="1325563"/>
          </a:xfrm>
        </p:spPr>
        <p:txBody>
          <a:bodyPr/>
          <a:lstStyle/>
          <a:p>
            <a:pPr algn="ctr"/>
            <a:r>
              <a:rPr lang="en-US" dirty="0"/>
              <a:t>Responding to Survey/ feedback form</a:t>
            </a:r>
          </a:p>
        </p:txBody>
      </p:sp>
      <p:pic>
        <p:nvPicPr>
          <p:cNvPr id="5" name="Content Placeholder 4">
            <a:extLst>
              <a:ext uri="{FF2B5EF4-FFF2-40B4-BE49-F238E27FC236}">
                <a16:creationId xmlns:a16="http://schemas.microsoft.com/office/drawing/2014/main" id="{4FF7112E-4BB7-D84B-A0B5-3D0DE5DE5364}"/>
              </a:ext>
            </a:extLst>
          </p:cNvPr>
          <p:cNvPicPr>
            <a:picLocks noGrp="1" noChangeAspect="1"/>
          </p:cNvPicPr>
          <p:nvPr>
            <p:ph idx="1"/>
          </p:nvPr>
        </p:nvPicPr>
        <p:blipFill>
          <a:blip r:embed="rId2"/>
          <a:stretch>
            <a:fillRect/>
          </a:stretch>
        </p:blipFill>
        <p:spPr>
          <a:xfrm>
            <a:off x="1918984" y="1536576"/>
            <a:ext cx="8529834" cy="4846064"/>
          </a:xfrm>
        </p:spPr>
      </p:pic>
    </p:spTree>
    <p:extLst>
      <p:ext uri="{BB962C8B-B14F-4D97-AF65-F5344CB8AC3E}">
        <p14:creationId xmlns:p14="http://schemas.microsoft.com/office/powerpoint/2010/main" val="13673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68CB-350C-5C46-B11E-97511540B354}"/>
              </a:ext>
            </a:extLst>
          </p:cNvPr>
          <p:cNvSpPr>
            <a:spLocks noGrp="1"/>
          </p:cNvSpPr>
          <p:nvPr>
            <p:ph type="title"/>
          </p:nvPr>
        </p:nvSpPr>
        <p:spPr>
          <a:xfrm>
            <a:off x="838200" y="191837"/>
            <a:ext cx="10515600" cy="1325563"/>
          </a:xfrm>
        </p:spPr>
        <p:txBody>
          <a:bodyPr/>
          <a:lstStyle/>
          <a:p>
            <a:pPr algn="ctr"/>
            <a:r>
              <a:rPr lang="en-US" dirty="0"/>
              <a:t>Survey reporting</a:t>
            </a:r>
          </a:p>
        </p:txBody>
      </p:sp>
      <p:pic>
        <p:nvPicPr>
          <p:cNvPr id="5" name="Content Placeholder 4">
            <a:extLst>
              <a:ext uri="{FF2B5EF4-FFF2-40B4-BE49-F238E27FC236}">
                <a16:creationId xmlns:a16="http://schemas.microsoft.com/office/drawing/2014/main" id="{F0691A6F-E1E8-564B-B79F-B9997D9035BF}"/>
              </a:ext>
            </a:extLst>
          </p:cNvPr>
          <p:cNvPicPr>
            <a:picLocks noGrp="1" noChangeAspect="1"/>
          </p:cNvPicPr>
          <p:nvPr>
            <p:ph idx="1"/>
          </p:nvPr>
        </p:nvPicPr>
        <p:blipFill>
          <a:blip r:embed="rId2"/>
          <a:stretch>
            <a:fillRect/>
          </a:stretch>
        </p:blipFill>
        <p:spPr>
          <a:xfrm>
            <a:off x="1536273" y="1517399"/>
            <a:ext cx="8597108" cy="4842303"/>
          </a:xfrm>
        </p:spPr>
      </p:pic>
    </p:spTree>
    <p:extLst>
      <p:ext uri="{BB962C8B-B14F-4D97-AF65-F5344CB8AC3E}">
        <p14:creationId xmlns:p14="http://schemas.microsoft.com/office/powerpoint/2010/main" val="284930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208-7C61-FC41-A3F0-DF90C235FB3D}"/>
              </a:ext>
            </a:extLst>
          </p:cNvPr>
          <p:cNvSpPr>
            <a:spLocks noGrp="1"/>
          </p:cNvSpPr>
          <p:nvPr>
            <p:ph type="title"/>
          </p:nvPr>
        </p:nvSpPr>
        <p:spPr>
          <a:xfrm>
            <a:off x="817652" y="180190"/>
            <a:ext cx="10515600" cy="1325563"/>
          </a:xfrm>
        </p:spPr>
        <p:txBody>
          <a:bodyPr/>
          <a:lstStyle/>
          <a:p>
            <a:pPr algn="ctr"/>
            <a:r>
              <a:rPr lang="en-US" dirty="0"/>
              <a:t>Survey status Views</a:t>
            </a:r>
          </a:p>
        </p:txBody>
      </p:sp>
      <p:pic>
        <p:nvPicPr>
          <p:cNvPr id="5" name="Content Placeholder 4">
            <a:extLst>
              <a:ext uri="{FF2B5EF4-FFF2-40B4-BE49-F238E27FC236}">
                <a16:creationId xmlns:a16="http://schemas.microsoft.com/office/drawing/2014/main" id="{EC2752AB-CF04-7A49-93A8-BF22C9544047}"/>
              </a:ext>
            </a:extLst>
          </p:cNvPr>
          <p:cNvPicPr>
            <a:picLocks noGrp="1" noChangeAspect="1"/>
          </p:cNvPicPr>
          <p:nvPr>
            <p:ph idx="1"/>
          </p:nvPr>
        </p:nvPicPr>
        <p:blipFill>
          <a:blip r:embed="rId2"/>
          <a:stretch>
            <a:fillRect/>
          </a:stretch>
        </p:blipFill>
        <p:spPr>
          <a:xfrm>
            <a:off x="2007122" y="1322190"/>
            <a:ext cx="8748068" cy="4924497"/>
          </a:xfrm>
        </p:spPr>
      </p:pic>
    </p:spTree>
    <p:extLst>
      <p:ext uri="{BB962C8B-B14F-4D97-AF65-F5344CB8AC3E}">
        <p14:creationId xmlns:p14="http://schemas.microsoft.com/office/powerpoint/2010/main" val="43643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FA08-DBC6-1247-856F-F203826F3613}"/>
              </a:ext>
            </a:extLst>
          </p:cNvPr>
          <p:cNvSpPr>
            <a:spLocks noGrp="1"/>
          </p:cNvSpPr>
          <p:nvPr>
            <p:ph type="title"/>
          </p:nvPr>
        </p:nvSpPr>
        <p:spPr/>
        <p:txBody>
          <a:bodyPr>
            <a:normAutofit/>
          </a:bodyPr>
          <a:lstStyle/>
          <a:p>
            <a:r>
              <a:rPr lang="en-US" sz="4000" dirty="0"/>
              <a:t>Work done (API/ functionalities)</a:t>
            </a:r>
          </a:p>
        </p:txBody>
      </p:sp>
      <p:sp>
        <p:nvSpPr>
          <p:cNvPr id="3" name="Content Placeholder 2">
            <a:extLst>
              <a:ext uri="{FF2B5EF4-FFF2-40B4-BE49-F238E27FC236}">
                <a16:creationId xmlns:a16="http://schemas.microsoft.com/office/drawing/2014/main" id="{C05E07ED-9A7B-2D4E-A4CB-E5CD6C6F3BB7}"/>
              </a:ext>
            </a:extLst>
          </p:cNvPr>
          <p:cNvSpPr>
            <a:spLocks noGrp="1"/>
          </p:cNvSpPr>
          <p:nvPr>
            <p:ph idx="1"/>
          </p:nvPr>
        </p:nvSpPr>
        <p:spPr>
          <a:xfrm>
            <a:off x="685801" y="2142067"/>
            <a:ext cx="10487721" cy="3649133"/>
          </a:xfrm>
        </p:spPr>
        <p:txBody>
          <a:bodyPr>
            <a:normAutofit/>
          </a:bodyPr>
          <a:lstStyle/>
          <a:p>
            <a:r>
              <a:rPr lang="en-US" sz="2800" dirty="0"/>
              <a:t>Send Survey with requestor-respondent-role mapping-  Simple version - (manual select)</a:t>
            </a:r>
          </a:p>
          <a:p>
            <a:r>
              <a:rPr lang="en-US" sz="2800" dirty="0"/>
              <a:t>Send Survey with requestor-respondent-role mapping-  excel version - (excel file upload)</a:t>
            </a:r>
          </a:p>
          <a:p>
            <a:r>
              <a:rPr lang="en-US" sz="2800" dirty="0"/>
              <a:t>Sending individual reminders to respondents through mail notifications</a:t>
            </a:r>
          </a:p>
          <a:p>
            <a:r>
              <a:rPr lang="en-US" sz="2800" dirty="0"/>
              <a:t>Sending consolidated lists email reminders to the non-respondents</a:t>
            </a:r>
          </a:p>
        </p:txBody>
      </p:sp>
    </p:spTree>
    <p:extLst>
      <p:ext uri="{BB962C8B-B14F-4D97-AF65-F5344CB8AC3E}">
        <p14:creationId xmlns:p14="http://schemas.microsoft.com/office/powerpoint/2010/main" val="312125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FBC4-FDB3-F444-A034-B9C3E00A3C37}"/>
              </a:ext>
            </a:extLst>
          </p:cNvPr>
          <p:cNvSpPr>
            <a:spLocks noGrp="1"/>
          </p:cNvSpPr>
          <p:nvPr>
            <p:ph type="title"/>
          </p:nvPr>
        </p:nvSpPr>
        <p:spPr>
          <a:xfrm>
            <a:off x="685801" y="294010"/>
            <a:ext cx="10131425" cy="1456267"/>
          </a:xfrm>
        </p:spPr>
        <p:txBody>
          <a:bodyPr>
            <a:normAutofit/>
          </a:bodyPr>
          <a:lstStyle/>
          <a:p>
            <a:r>
              <a:rPr lang="en-US" sz="4000" dirty="0"/>
              <a:t>Work in progress </a:t>
            </a:r>
          </a:p>
        </p:txBody>
      </p:sp>
      <p:sp>
        <p:nvSpPr>
          <p:cNvPr id="3" name="Content Placeholder 2">
            <a:extLst>
              <a:ext uri="{FF2B5EF4-FFF2-40B4-BE49-F238E27FC236}">
                <a16:creationId xmlns:a16="http://schemas.microsoft.com/office/drawing/2014/main" id="{4BCAADB8-2049-B94E-BBDB-6DE1650AFE4B}"/>
              </a:ext>
            </a:extLst>
          </p:cNvPr>
          <p:cNvSpPr>
            <a:spLocks noGrp="1"/>
          </p:cNvSpPr>
          <p:nvPr>
            <p:ph idx="1"/>
          </p:nvPr>
        </p:nvSpPr>
        <p:spPr>
          <a:xfrm>
            <a:off x="685801" y="2142067"/>
            <a:ext cx="10131425" cy="4091465"/>
          </a:xfrm>
        </p:spPr>
        <p:txBody>
          <a:bodyPr>
            <a:noAutofit/>
          </a:bodyPr>
          <a:lstStyle/>
          <a:p>
            <a:r>
              <a:rPr lang="en-US" sz="2800" dirty="0"/>
              <a:t>Listing survey templates</a:t>
            </a:r>
          </a:p>
          <a:p>
            <a:r>
              <a:rPr lang="en-US" sz="2800" dirty="0"/>
              <a:t>Create Survey Template with Questions</a:t>
            </a:r>
          </a:p>
          <a:p>
            <a:r>
              <a:rPr lang="en-US" sz="2800" dirty="0"/>
              <a:t>Upload Questions : manually and through excel</a:t>
            </a:r>
          </a:p>
          <a:p>
            <a:r>
              <a:rPr lang="en-US" sz="2800" dirty="0"/>
              <a:t>Duplicate Survey Template with Questions</a:t>
            </a:r>
          </a:p>
          <a:p>
            <a:r>
              <a:rPr lang="en-US" sz="2800" dirty="0"/>
              <a:t>Show list of surveys pending response</a:t>
            </a:r>
          </a:p>
          <a:p>
            <a:r>
              <a:rPr lang="en-US" sz="2800" dirty="0"/>
              <a:t>Edit survey - extend expiry/ due date API</a:t>
            </a:r>
          </a:p>
          <a:p>
            <a:r>
              <a:rPr lang="en-US" sz="2800" dirty="0"/>
              <a:t>Edit survey - add more people</a:t>
            </a:r>
          </a:p>
        </p:txBody>
      </p:sp>
    </p:spTree>
    <p:extLst>
      <p:ext uri="{BB962C8B-B14F-4D97-AF65-F5344CB8AC3E}">
        <p14:creationId xmlns:p14="http://schemas.microsoft.com/office/powerpoint/2010/main" val="80450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210D-EDAE-FF4D-B5EE-A828DB1A0343}"/>
              </a:ext>
            </a:extLst>
          </p:cNvPr>
          <p:cNvSpPr>
            <a:spLocks noGrp="1"/>
          </p:cNvSpPr>
          <p:nvPr>
            <p:ph type="title"/>
          </p:nvPr>
        </p:nvSpPr>
        <p:spPr>
          <a:xfrm>
            <a:off x="802533" y="2798323"/>
            <a:ext cx="10131425" cy="1456267"/>
          </a:xfrm>
        </p:spPr>
        <p:txBody>
          <a:bodyPr>
            <a:normAutofit/>
          </a:bodyPr>
          <a:lstStyle/>
          <a:p>
            <a:pPr algn="ctr"/>
            <a:r>
              <a:rPr lang="en-US" sz="5000" dirty="0"/>
              <a:t>THANK YOU</a:t>
            </a:r>
          </a:p>
        </p:txBody>
      </p:sp>
    </p:spTree>
    <p:extLst>
      <p:ext uri="{BB962C8B-B14F-4D97-AF65-F5344CB8AC3E}">
        <p14:creationId xmlns:p14="http://schemas.microsoft.com/office/powerpoint/2010/main" val="333705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868" y="2765859"/>
            <a:ext cx="10515600" cy="1661175"/>
          </a:xfrm>
        </p:spPr>
        <p:txBody>
          <a:bodyPr>
            <a:normAutofit fontScale="90000"/>
          </a:bodyPr>
          <a:lstStyle/>
          <a:p>
            <a:pPr algn="ctr"/>
            <a:r>
              <a:rPr lang="en-US" sz="6600" dirty="0"/>
              <a:t>LEARNING Journey </a:t>
            </a:r>
            <a:br>
              <a:rPr lang="en-US" sz="6600" dirty="0"/>
            </a:br>
            <a:r>
              <a:rPr lang="en-US" sz="6600" dirty="0"/>
              <a:t>(Tech-Stack)</a:t>
            </a:r>
          </a:p>
        </p:txBody>
      </p:sp>
    </p:spTree>
    <p:extLst>
      <p:ext uri="{BB962C8B-B14F-4D97-AF65-F5344CB8AC3E}">
        <p14:creationId xmlns:p14="http://schemas.microsoft.com/office/powerpoint/2010/main" val="167936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4013-B2CB-E649-8773-7A64F0970A48}"/>
              </a:ext>
            </a:extLst>
          </p:cNvPr>
          <p:cNvSpPr>
            <a:spLocks noGrp="1"/>
          </p:cNvSpPr>
          <p:nvPr>
            <p:ph type="title"/>
          </p:nvPr>
        </p:nvSpPr>
        <p:spPr/>
        <p:txBody>
          <a:bodyPr>
            <a:normAutofit/>
          </a:bodyPr>
          <a:lstStyle/>
          <a:p>
            <a:pPr algn="ctr"/>
            <a:r>
              <a:rPr lang="en-US" sz="3800" b="1" u="sng" dirty="0"/>
              <a:t>Backend</a:t>
            </a:r>
          </a:p>
        </p:txBody>
      </p:sp>
      <p:sp>
        <p:nvSpPr>
          <p:cNvPr id="3" name="Content Placeholder 2">
            <a:extLst>
              <a:ext uri="{FF2B5EF4-FFF2-40B4-BE49-F238E27FC236}">
                <a16:creationId xmlns:a16="http://schemas.microsoft.com/office/drawing/2014/main" id="{92670911-2124-8845-BDC2-BC533F58C1BC}"/>
              </a:ext>
            </a:extLst>
          </p:cNvPr>
          <p:cNvSpPr>
            <a:spLocks noGrp="1"/>
          </p:cNvSpPr>
          <p:nvPr>
            <p:ph idx="1"/>
          </p:nvPr>
        </p:nvSpPr>
        <p:spPr/>
        <p:txBody>
          <a:bodyPr>
            <a:normAutofit/>
          </a:bodyPr>
          <a:lstStyle/>
          <a:p>
            <a:r>
              <a:rPr lang="en-US" sz="2800" dirty="0"/>
              <a:t>Making REST APIs with Spring Boot</a:t>
            </a:r>
          </a:p>
          <a:p>
            <a:r>
              <a:rPr lang="en-US" sz="2800" dirty="0"/>
              <a:t>Spring Data JPA , JPQL</a:t>
            </a:r>
          </a:p>
          <a:p>
            <a:r>
              <a:rPr lang="en-US" sz="2800" dirty="0"/>
              <a:t>API integration </a:t>
            </a:r>
          </a:p>
          <a:p>
            <a:r>
              <a:rPr lang="en-US" sz="2800" dirty="0"/>
              <a:t>Using </a:t>
            </a:r>
            <a:r>
              <a:rPr lang="en-US" sz="2800" dirty="0" err="1"/>
              <a:t>Redis</a:t>
            </a:r>
            <a:r>
              <a:rPr lang="en-US" sz="2800" dirty="0"/>
              <a:t> as Cache Layer </a:t>
            </a:r>
          </a:p>
          <a:p>
            <a:r>
              <a:rPr lang="en-US" sz="2800" dirty="0"/>
              <a:t>Following coding standards</a:t>
            </a:r>
          </a:p>
        </p:txBody>
      </p:sp>
    </p:spTree>
    <p:extLst>
      <p:ext uri="{BB962C8B-B14F-4D97-AF65-F5344CB8AC3E}">
        <p14:creationId xmlns:p14="http://schemas.microsoft.com/office/powerpoint/2010/main" val="19778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962B-DABE-AB47-8B44-37EBA2A46544}"/>
              </a:ext>
            </a:extLst>
          </p:cNvPr>
          <p:cNvSpPr>
            <a:spLocks noGrp="1"/>
          </p:cNvSpPr>
          <p:nvPr>
            <p:ph type="title"/>
          </p:nvPr>
        </p:nvSpPr>
        <p:spPr/>
        <p:txBody>
          <a:bodyPr/>
          <a:lstStyle/>
          <a:p>
            <a:pPr algn="ctr"/>
            <a:r>
              <a:rPr lang="en-US" b="1" u="sng" dirty="0"/>
              <a:t>Databases</a:t>
            </a:r>
          </a:p>
        </p:txBody>
      </p:sp>
      <p:sp>
        <p:nvSpPr>
          <p:cNvPr id="3" name="Content Placeholder 2">
            <a:extLst>
              <a:ext uri="{FF2B5EF4-FFF2-40B4-BE49-F238E27FC236}">
                <a16:creationId xmlns:a16="http://schemas.microsoft.com/office/drawing/2014/main" id="{9C99AC4C-978C-7A48-AF29-BF60456B1384}"/>
              </a:ext>
            </a:extLst>
          </p:cNvPr>
          <p:cNvSpPr>
            <a:spLocks noGrp="1"/>
          </p:cNvSpPr>
          <p:nvPr>
            <p:ph idx="1"/>
          </p:nvPr>
        </p:nvSpPr>
        <p:spPr/>
        <p:txBody>
          <a:bodyPr>
            <a:normAutofit/>
          </a:bodyPr>
          <a:lstStyle/>
          <a:p>
            <a:r>
              <a:rPr lang="en-IN" sz="2800" dirty="0"/>
              <a:t>MongoDB</a:t>
            </a:r>
          </a:p>
          <a:p>
            <a:r>
              <a:rPr lang="en-IN" sz="2800" dirty="0"/>
              <a:t>PostgreSQL</a:t>
            </a:r>
          </a:p>
          <a:p>
            <a:r>
              <a:rPr lang="en-IN" sz="2800" dirty="0" err="1"/>
              <a:t>Redis</a:t>
            </a:r>
            <a:r>
              <a:rPr lang="en-IN" sz="2800" dirty="0"/>
              <a:t> </a:t>
            </a:r>
          </a:p>
        </p:txBody>
      </p:sp>
    </p:spTree>
    <p:extLst>
      <p:ext uri="{BB962C8B-B14F-4D97-AF65-F5344CB8AC3E}">
        <p14:creationId xmlns:p14="http://schemas.microsoft.com/office/powerpoint/2010/main" val="338745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6D29-F2F7-D64F-83AC-1C16EA44B0BA}"/>
              </a:ext>
            </a:extLst>
          </p:cNvPr>
          <p:cNvSpPr>
            <a:spLocks noGrp="1"/>
          </p:cNvSpPr>
          <p:nvPr>
            <p:ph type="title"/>
          </p:nvPr>
        </p:nvSpPr>
        <p:spPr/>
        <p:txBody>
          <a:bodyPr/>
          <a:lstStyle/>
          <a:p>
            <a:pPr algn="ctr"/>
            <a:r>
              <a:rPr lang="en-US" b="1" u="sng" dirty="0"/>
              <a:t>Front-End</a:t>
            </a:r>
          </a:p>
        </p:txBody>
      </p:sp>
      <p:sp>
        <p:nvSpPr>
          <p:cNvPr id="3" name="Content Placeholder 2">
            <a:extLst>
              <a:ext uri="{FF2B5EF4-FFF2-40B4-BE49-F238E27FC236}">
                <a16:creationId xmlns:a16="http://schemas.microsoft.com/office/drawing/2014/main" id="{824FB9EA-8A05-E24E-8D56-1F1F171F554A}"/>
              </a:ext>
            </a:extLst>
          </p:cNvPr>
          <p:cNvSpPr>
            <a:spLocks noGrp="1"/>
          </p:cNvSpPr>
          <p:nvPr>
            <p:ph idx="1"/>
          </p:nvPr>
        </p:nvSpPr>
        <p:spPr/>
        <p:txBody>
          <a:bodyPr>
            <a:normAutofit fontScale="92500" lnSpcReduction="10000"/>
          </a:bodyPr>
          <a:lstStyle/>
          <a:p>
            <a:r>
              <a:rPr lang="en-US" sz="2800" dirty="0"/>
              <a:t>Basics of HTML, CSS,  JavaScript</a:t>
            </a:r>
          </a:p>
          <a:p>
            <a:r>
              <a:rPr lang="en-US" sz="2800" dirty="0"/>
              <a:t>AJAX requests in JavaScript</a:t>
            </a:r>
          </a:p>
          <a:p>
            <a:r>
              <a:rPr lang="en-US" sz="2800" dirty="0"/>
              <a:t>ReactJS</a:t>
            </a:r>
          </a:p>
          <a:p>
            <a:r>
              <a:rPr lang="en-US" sz="2800" dirty="0"/>
              <a:t>React Hooks</a:t>
            </a:r>
          </a:p>
          <a:p>
            <a:r>
              <a:rPr lang="en-US" sz="2800" dirty="0"/>
              <a:t>Material – UI</a:t>
            </a:r>
          </a:p>
          <a:p>
            <a:r>
              <a:rPr lang="en-US" sz="2800" dirty="0" err="1"/>
              <a:t>Axios</a:t>
            </a:r>
            <a:r>
              <a:rPr lang="en-US" sz="2800" dirty="0"/>
              <a:t> to send asynchronous HTTP request to REST endpoints</a:t>
            </a:r>
          </a:p>
          <a:p>
            <a:r>
              <a:rPr lang="en-US" sz="2800" dirty="0"/>
              <a:t>API Integrations with backend application</a:t>
            </a:r>
          </a:p>
          <a:p>
            <a:endParaRPr lang="en-US" sz="2800" dirty="0"/>
          </a:p>
        </p:txBody>
      </p:sp>
    </p:spTree>
    <p:extLst>
      <p:ext uri="{BB962C8B-B14F-4D97-AF65-F5344CB8AC3E}">
        <p14:creationId xmlns:p14="http://schemas.microsoft.com/office/powerpoint/2010/main" val="7123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5.googleusercontent.com/e61QLROaSDp6906v4jQqtb5qU7pluDpa56mpgCgf7Mc4eBttLAr3zxJc73yQUAoU-vwnMaEwRswtCY1d77Dv5a1lU87VWYIBvQjP96nyTVCSqINfC31n7CWiHIb6SRE2xmmkEpUQyq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13" y="207821"/>
            <a:ext cx="10331337" cy="58050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87983" y="6151419"/>
            <a:ext cx="8449195" cy="461665"/>
          </a:xfrm>
          <a:prstGeom prst="rect">
            <a:avLst/>
          </a:prstGeom>
          <a:noFill/>
        </p:spPr>
        <p:txBody>
          <a:bodyPr wrap="square" rtlCol="0">
            <a:spAutoFit/>
          </a:bodyPr>
          <a:lstStyle/>
          <a:p>
            <a:pPr algn="ctr"/>
            <a:r>
              <a:rPr lang="en-US" sz="2400" dirty="0"/>
              <a:t>Sample learning projects were build to fortify technical concepts</a:t>
            </a:r>
          </a:p>
        </p:txBody>
      </p:sp>
    </p:spTree>
    <p:extLst>
      <p:ext uri="{BB962C8B-B14F-4D97-AF65-F5344CB8AC3E}">
        <p14:creationId xmlns:p14="http://schemas.microsoft.com/office/powerpoint/2010/main" val="154514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dirty="0">
                <a:latin typeface="+mn-lt"/>
              </a:rPr>
              <a:t>Generic Survey Platform (</a:t>
            </a:r>
            <a:r>
              <a:rPr lang="en-IN" b="1" dirty="0" err="1">
                <a:latin typeface="+mn-lt"/>
              </a:rPr>
              <a:t>InsightPlus</a:t>
            </a:r>
            <a:r>
              <a:rPr lang="en-IN" b="1" dirty="0">
                <a:latin typeface="+mn-lt"/>
              </a:rPr>
              <a:t> 2.0)</a:t>
            </a:r>
            <a:endParaRPr lang="en-US" dirty="0">
              <a:latin typeface="+mn-lt"/>
            </a:endParaRPr>
          </a:p>
        </p:txBody>
      </p:sp>
      <p:sp>
        <p:nvSpPr>
          <p:cNvPr id="3" name="Content Placeholder 2"/>
          <p:cNvSpPr>
            <a:spLocks noGrp="1"/>
          </p:cNvSpPr>
          <p:nvPr>
            <p:ph idx="1"/>
          </p:nvPr>
        </p:nvSpPr>
        <p:spPr>
          <a:xfrm>
            <a:off x="471055" y="1825625"/>
            <a:ext cx="6400800" cy="4351338"/>
          </a:xfrm>
        </p:spPr>
        <p:txBody>
          <a:bodyPr>
            <a:noAutofit/>
          </a:bodyPr>
          <a:lstStyle/>
          <a:p>
            <a:pPr>
              <a:buFont typeface="Wingdings" panose="05000000000000000000" pitchFamily="2" charset="2"/>
              <a:buChar char="Ø"/>
            </a:pPr>
            <a:r>
              <a:rPr lang="en-US" sz="2600" dirty="0"/>
              <a:t> The objective is to create a generic survey platform where you can create a new survey, add questions to it, select participants &amp; respondents and then send it out. The respondents fill these survey form which is then used to generate reports for each participant, while also providing views around response status from multiple perspectives.</a:t>
            </a:r>
          </a:p>
        </p:txBody>
      </p:sp>
      <p:pic>
        <p:nvPicPr>
          <p:cNvPr id="5126" name="Picture 6" descr="What is 360 degree feedb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1690688"/>
            <a:ext cx="4762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5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3150-1B3C-394E-878A-D4B532925BC6}"/>
              </a:ext>
            </a:extLst>
          </p:cNvPr>
          <p:cNvSpPr>
            <a:spLocks noGrp="1"/>
          </p:cNvSpPr>
          <p:nvPr>
            <p:ph type="title"/>
          </p:nvPr>
        </p:nvSpPr>
        <p:spPr>
          <a:xfrm>
            <a:off x="685800" y="115985"/>
            <a:ext cx="10131425" cy="1456267"/>
          </a:xfrm>
        </p:spPr>
        <p:txBody>
          <a:bodyPr>
            <a:normAutofit/>
          </a:bodyPr>
          <a:lstStyle/>
          <a:p>
            <a:r>
              <a:rPr lang="en-US" sz="4000" dirty="0"/>
              <a:t>Features Of This Project</a:t>
            </a:r>
          </a:p>
        </p:txBody>
      </p:sp>
      <p:sp>
        <p:nvSpPr>
          <p:cNvPr id="3" name="Content Placeholder 2">
            <a:extLst>
              <a:ext uri="{FF2B5EF4-FFF2-40B4-BE49-F238E27FC236}">
                <a16:creationId xmlns:a16="http://schemas.microsoft.com/office/drawing/2014/main" id="{EA631AD9-8574-8A45-9672-2C831046AD8D}"/>
              </a:ext>
            </a:extLst>
          </p:cNvPr>
          <p:cNvSpPr>
            <a:spLocks noGrp="1"/>
          </p:cNvSpPr>
          <p:nvPr>
            <p:ph idx="1"/>
          </p:nvPr>
        </p:nvSpPr>
        <p:spPr>
          <a:xfrm>
            <a:off x="685801" y="1449659"/>
            <a:ext cx="10131425" cy="5029200"/>
          </a:xfrm>
        </p:spPr>
        <p:txBody>
          <a:bodyPr>
            <a:noAutofit/>
          </a:bodyPr>
          <a:lstStyle/>
          <a:p>
            <a:r>
              <a:rPr lang="en-US" sz="2400" dirty="0"/>
              <a:t>Create new generic survey templates with 4 variety of question types</a:t>
            </a:r>
          </a:p>
          <a:p>
            <a:r>
              <a:rPr lang="en-US" sz="2400" dirty="0"/>
              <a:t>Empowers “Quarterly Employee 360 Feedback Survey" templates as well</a:t>
            </a:r>
          </a:p>
          <a:p>
            <a:r>
              <a:rPr lang="en-US" sz="2400" dirty="0"/>
              <a:t>Powerful filters to select participants and respondents with an option to upload from excel file as well</a:t>
            </a:r>
          </a:p>
          <a:p>
            <a:r>
              <a:rPr lang="en-US" sz="2400" dirty="0"/>
              <a:t>Selecting a template and launching the survey </a:t>
            </a:r>
          </a:p>
          <a:p>
            <a:r>
              <a:rPr lang="en-US" sz="2400" dirty="0"/>
              <a:t>Real time survey status views and reporting</a:t>
            </a:r>
          </a:p>
          <a:p>
            <a:r>
              <a:rPr lang="en-US" sz="2400" dirty="0"/>
              <a:t>Send reminders notification through email from the application itself</a:t>
            </a:r>
            <a:endParaRPr lang="en-IN" sz="2400" dirty="0"/>
          </a:p>
          <a:p>
            <a:r>
              <a:rPr lang="en-US" sz="2400" dirty="0"/>
              <a:t>Add more participants and respondents, as well as extend due date of an ongoing survey</a:t>
            </a:r>
          </a:p>
          <a:p>
            <a:r>
              <a:rPr lang="en-US" sz="2400" dirty="0"/>
              <a:t>Generate survey reports</a:t>
            </a:r>
          </a:p>
          <a:p>
            <a:r>
              <a:rPr lang="en-US" sz="2400" dirty="0"/>
              <a:t>Filling out survey responses</a:t>
            </a:r>
          </a:p>
        </p:txBody>
      </p:sp>
    </p:spTree>
    <p:extLst>
      <p:ext uri="{BB962C8B-B14F-4D97-AF65-F5344CB8AC3E}">
        <p14:creationId xmlns:p14="http://schemas.microsoft.com/office/powerpoint/2010/main" val="25524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61F5-64F5-EF4B-B406-F25A05D9C8F6}"/>
              </a:ext>
            </a:extLst>
          </p:cNvPr>
          <p:cNvSpPr>
            <a:spLocks noGrp="1"/>
          </p:cNvSpPr>
          <p:nvPr>
            <p:ph type="title"/>
          </p:nvPr>
        </p:nvSpPr>
        <p:spPr>
          <a:xfrm>
            <a:off x="821872" y="0"/>
            <a:ext cx="10515600" cy="1325563"/>
          </a:xfrm>
        </p:spPr>
        <p:txBody>
          <a:bodyPr/>
          <a:lstStyle/>
          <a:p>
            <a:pPr algn="ctr"/>
            <a:r>
              <a:rPr lang="en-US" dirty="0"/>
              <a:t>Create new survey template </a:t>
            </a:r>
          </a:p>
        </p:txBody>
      </p:sp>
      <p:pic>
        <p:nvPicPr>
          <p:cNvPr id="5" name="Content Placeholder 4">
            <a:extLst>
              <a:ext uri="{FF2B5EF4-FFF2-40B4-BE49-F238E27FC236}">
                <a16:creationId xmlns:a16="http://schemas.microsoft.com/office/drawing/2014/main" id="{A1D82593-1D2A-CD4C-9BEF-A3DA53FF0742}"/>
              </a:ext>
            </a:extLst>
          </p:cNvPr>
          <p:cNvPicPr>
            <a:picLocks noGrp="1" noChangeAspect="1"/>
          </p:cNvPicPr>
          <p:nvPr>
            <p:ph idx="1"/>
          </p:nvPr>
        </p:nvPicPr>
        <p:blipFill>
          <a:blip r:embed="rId2"/>
          <a:stretch>
            <a:fillRect/>
          </a:stretch>
        </p:blipFill>
        <p:spPr>
          <a:xfrm>
            <a:off x="1836965" y="1325563"/>
            <a:ext cx="8891401" cy="5029355"/>
          </a:xfrm>
        </p:spPr>
      </p:pic>
    </p:spTree>
    <p:extLst>
      <p:ext uri="{BB962C8B-B14F-4D97-AF65-F5344CB8AC3E}">
        <p14:creationId xmlns:p14="http://schemas.microsoft.com/office/powerpoint/2010/main" val="213255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{717D6E80-3B47-C144-9D62-F2A5E3494061}tf10001058</Template>
  <TotalTime>131</TotalTime>
  <Words>356</Words>
  <Application>Microsoft Macintosh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Celestial</vt:lpstr>
      <vt:lpstr>YTL Summer Internship</vt:lpstr>
      <vt:lpstr>LEARNING Journey  (Tech-Stack)</vt:lpstr>
      <vt:lpstr>Backend</vt:lpstr>
      <vt:lpstr>Databases</vt:lpstr>
      <vt:lpstr>Front-End</vt:lpstr>
      <vt:lpstr>PowerPoint Presentation</vt:lpstr>
      <vt:lpstr>Generic Survey Platform (InsightPlus 2.0)</vt:lpstr>
      <vt:lpstr>Features Of This Project</vt:lpstr>
      <vt:lpstr>Create new survey template </vt:lpstr>
      <vt:lpstr>Sending survey</vt:lpstr>
      <vt:lpstr>Responding to Survey/ feedback form</vt:lpstr>
      <vt:lpstr>Survey reporting</vt:lpstr>
      <vt:lpstr>Survey status Views</vt:lpstr>
      <vt:lpstr>Work done (API/ functionalities)</vt:lpstr>
      <vt:lpstr>Work in progress </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YTL Summer Internship</dc:title>
  <dc:creator>Microsoft Office User</dc:creator>
  <cp:lastModifiedBy>Microsoft Office User</cp:lastModifiedBy>
  <cp:revision>13</cp:revision>
  <dcterms:created xsi:type="dcterms:W3CDTF">2020-07-07T14:41:24Z</dcterms:created>
  <dcterms:modified xsi:type="dcterms:W3CDTF">2020-07-08T04:13:05Z</dcterms:modified>
</cp:coreProperties>
</file>