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4" r:id="rId5"/>
    <p:sldId id="259" r:id="rId6"/>
    <p:sldId id="260" r:id="rId7"/>
    <p:sldId id="261" r:id="rId8"/>
    <p:sldId id="262" r:id="rId9"/>
    <p:sldId id="265" r:id="rId10"/>
    <p:sldId id="266" r:id="rId11"/>
    <p:sldId id="268" r:id="rId12"/>
    <p:sldId id="263" r:id="rId13"/>
    <p:sldId id="269" r:id="rId14"/>
    <p:sldId id="270"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033A8CC-5FD3-42AC-9279-05069E9747F2}" type="datetimeFigureOut">
              <a:rPr lang="en-IN" smtClean="0"/>
              <a:t>21-05-2023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D4BAEA-FA95-4E07-A4E0-C49F00BB61D5}" type="slidenum">
              <a:rPr lang="en-IN" smtClean="0"/>
              <a:t>‹#›</a:t>
            </a:fld>
            <a:endParaRPr lang="en-IN"/>
          </a:p>
        </p:txBody>
      </p:sp>
    </p:spTree>
    <p:extLst>
      <p:ext uri="{BB962C8B-B14F-4D97-AF65-F5344CB8AC3E}">
        <p14:creationId xmlns:p14="http://schemas.microsoft.com/office/powerpoint/2010/main" val="2083375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33A8CC-5FD3-42AC-9279-05069E9747F2}" type="datetimeFigureOut">
              <a:rPr lang="en-IN" smtClean="0"/>
              <a:t>21-05-2023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D4BAEA-FA95-4E07-A4E0-C49F00BB61D5}" type="slidenum">
              <a:rPr lang="en-IN" smtClean="0"/>
              <a:t>‹#›</a:t>
            </a:fld>
            <a:endParaRPr lang="en-IN"/>
          </a:p>
        </p:txBody>
      </p:sp>
    </p:spTree>
    <p:extLst>
      <p:ext uri="{BB962C8B-B14F-4D97-AF65-F5344CB8AC3E}">
        <p14:creationId xmlns:p14="http://schemas.microsoft.com/office/powerpoint/2010/main" val="1605063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033A8CC-5FD3-42AC-9279-05069E9747F2}" type="datetimeFigureOut">
              <a:rPr lang="en-IN" smtClean="0"/>
              <a:t>21-05-2023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D4BAEA-FA95-4E07-A4E0-C49F00BB61D5}" type="slidenum">
              <a:rPr lang="en-IN" smtClean="0"/>
              <a:t>‹#›</a:t>
            </a:fld>
            <a:endParaRPr lang="en-IN"/>
          </a:p>
        </p:txBody>
      </p:sp>
    </p:spTree>
    <p:extLst>
      <p:ext uri="{BB962C8B-B14F-4D97-AF65-F5344CB8AC3E}">
        <p14:creationId xmlns:p14="http://schemas.microsoft.com/office/powerpoint/2010/main" val="27395507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033A8CC-5FD3-42AC-9279-05069E9747F2}" type="datetimeFigureOut">
              <a:rPr lang="en-IN" smtClean="0"/>
              <a:t>21-05-2023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D4BAEA-FA95-4E07-A4E0-C49F00BB61D5}"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043842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33A8CC-5FD3-42AC-9279-05069E9747F2}" type="datetimeFigureOut">
              <a:rPr lang="en-IN" smtClean="0"/>
              <a:t>21-05-2023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D4BAEA-FA95-4E07-A4E0-C49F00BB61D5}" type="slidenum">
              <a:rPr lang="en-IN" smtClean="0"/>
              <a:t>‹#›</a:t>
            </a:fld>
            <a:endParaRPr lang="en-IN"/>
          </a:p>
        </p:txBody>
      </p:sp>
    </p:spTree>
    <p:extLst>
      <p:ext uri="{BB962C8B-B14F-4D97-AF65-F5344CB8AC3E}">
        <p14:creationId xmlns:p14="http://schemas.microsoft.com/office/powerpoint/2010/main" val="8332857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033A8CC-5FD3-42AC-9279-05069E9747F2}" type="datetimeFigureOut">
              <a:rPr lang="en-IN" smtClean="0"/>
              <a:t>21-05-2023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D4BAEA-FA95-4E07-A4E0-C49F00BB61D5}" type="slidenum">
              <a:rPr lang="en-IN" smtClean="0"/>
              <a:t>‹#›</a:t>
            </a:fld>
            <a:endParaRPr lang="en-IN"/>
          </a:p>
        </p:txBody>
      </p:sp>
    </p:spTree>
    <p:extLst>
      <p:ext uri="{BB962C8B-B14F-4D97-AF65-F5344CB8AC3E}">
        <p14:creationId xmlns:p14="http://schemas.microsoft.com/office/powerpoint/2010/main" val="33592887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033A8CC-5FD3-42AC-9279-05069E9747F2}" type="datetimeFigureOut">
              <a:rPr lang="en-IN" smtClean="0"/>
              <a:t>21-05-2023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D4BAEA-FA95-4E07-A4E0-C49F00BB61D5}" type="slidenum">
              <a:rPr lang="en-IN" smtClean="0"/>
              <a:t>‹#›</a:t>
            </a:fld>
            <a:endParaRPr lang="en-IN"/>
          </a:p>
        </p:txBody>
      </p:sp>
    </p:spTree>
    <p:extLst>
      <p:ext uri="{BB962C8B-B14F-4D97-AF65-F5344CB8AC3E}">
        <p14:creationId xmlns:p14="http://schemas.microsoft.com/office/powerpoint/2010/main" val="36544022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33A8CC-5FD3-42AC-9279-05069E9747F2}" type="datetimeFigureOut">
              <a:rPr lang="en-IN" smtClean="0"/>
              <a:t>21-05-2023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D4BAEA-FA95-4E07-A4E0-C49F00BB61D5}" type="slidenum">
              <a:rPr lang="en-IN" smtClean="0"/>
              <a:t>‹#›</a:t>
            </a:fld>
            <a:endParaRPr lang="en-IN"/>
          </a:p>
        </p:txBody>
      </p:sp>
    </p:spTree>
    <p:extLst>
      <p:ext uri="{BB962C8B-B14F-4D97-AF65-F5344CB8AC3E}">
        <p14:creationId xmlns:p14="http://schemas.microsoft.com/office/powerpoint/2010/main" val="27280942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33A8CC-5FD3-42AC-9279-05069E9747F2}" type="datetimeFigureOut">
              <a:rPr lang="en-IN" smtClean="0"/>
              <a:t>21-05-2023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D4BAEA-FA95-4E07-A4E0-C49F00BB61D5}" type="slidenum">
              <a:rPr lang="en-IN" smtClean="0"/>
              <a:t>‹#›</a:t>
            </a:fld>
            <a:endParaRPr lang="en-IN"/>
          </a:p>
        </p:txBody>
      </p:sp>
    </p:spTree>
    <p:extLst>
      <p:ext uri="{BB962C8B-B14F-4D97-AF65-F5344CB8AC3E}">
        <p14:creationId xmlns:p14="http://schemas.microsoft.com/office/powerpoint/2010/main" val="66059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033A8CC-5FD3-42AC-9279-05069E9747F2}" type="datetimeFigureOut">
              <a:rPr lang="en-IN" smtClean="0"/>
              <a:t>21-05-2023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D4BAEA-FA95-4E07-A4E0-C49F00BB61D5}" type="slidenum">
              <a:rPr lang="en-IN" smtClean="0"/>
              <a:t>‹#›</a:t>
            </a:fld>
            <a:endParaRPr lang="en-IN"/>
          </a:p>
        </p:txBody>
      </p:sp>
    </p:spTree>
    <p:extLst>
      <p:ext uri="{BB962C8B-B14F-4D97-AF65-F5344CB8AC3E}">
        <p14:creationId xmlns:p14="http://schemas.microsoft.com/office/powerpoint/2010/main" val="2035851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33A8CC-5FD3-42AC-9279-05069E9747F2}" type="datetimeFigureOut">
              <a:rPr lang="en-IN" smtClean="0"/>
              <a:t>21-05-2023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D4BAEA-FA95-4E07-A4E0-C49F00BB61D5}" type="slidenum">
              <a:rPr lang="en-IN" smtClean="0"/>
              <a:t>‹#›</a:t>
            </a:fld>
            <a:endParaRPr lang="en-IN"/>
          </a:p>
        </p:txBody>
      </p:sp>
    </p:spTree>
    <p:extLst>
      <p:ext uri="{BB962C8B-B14F-4D97-AF65-F5344CB8AC3E}">
        <p14:creationId xmlns:p14="http://schemas.microsoft.com/office/powerpoint/2010/main" val="2782288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33A8CC-5FD3-42AC-9279-05069E9747F2}" type="datetimeFigureOut">
              <a:rPr lang="en-IN" smtClean="0"/>
              <a:t>21-05-2023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D4BAEA-FA95-4E07-A4E0-C49F00BB61D5}" type="slidenum">
              <a:rPr lang="en-IN" smtClean="0"/>
              <a:t>‹#›</a:t>
            </a:fld>
            <a:endParaRPr lang="en-IN"/>
          </a:p>
        </p:txBody>
      </p:sp>
    </p:spTree>
    <p:extLst>
      <p:ext uri="{BB962C8B-B14F-4D97-AF65-F5344CB8AC3E}">
        <p14:creationId xmlns:p14="http://schemas.microsoft.com/office/powerpoint/2010/main" val="1829418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33A8CC-5FD3-42AC-9279-05069E9747F2}" type="datetimeFigureOut">
              <a:rPr lang="en-IN" smtClean="0"/>
              <a:t>21-05-2023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DD4BAEA-FA95-4E07-A4E0-C49F00BB61D5}" type="slidenum">
              <a:rPr lang="en-IN" smtClean="0"/>
              <a:t>‹#›</a:t>
            </a:fld>
            <a:endParaRPr lang="en-IN"/>
          </a:p>
        </p:txBody>
      </p:sp>
    </p:spTree>
    <p:extLst>
      <p:ext uri="{BB962C8B-B14F-4D97-AF65-F5344CB8AC3E}">
        <p14:creationId xmlns:p14="http://schemas.microsoft.com/office/powerpoint/2010/main" val="1512054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033A8CC-5FD3-42AC-9279-05069E9747F2}" type="datetimeFigureOut">
              <a:rPr lang="en-IN" smtClean="0"/>
              <a:t>21-05-2023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5DD4BAEA-FA95-4E07-A4E0-C49F00BB61D5}" type="slidenum">
              <a:rPr lang="en-IN" smtClean="0"/>
              <a:t>‹#›</a:t>
            </a:fld>
            <a:endParaRPr lang="en-IN"/>
          </a:p>
        </p:txBody>
      </p:sp>
    </p:spTree>
    <p:extLst>
      <p:ext uri="{BB962C8B-B14F-4D97-AF65-F5344CB8AC3E}">
        <p14:creationId xmlns:p14="http://schemas.microsoft.com/office/powerpoint/2010/main" val="3957230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033A8CC-5FD3-42AC-9279-05069E9747F2}" type="datetimeFigureOut">
              <a:rPr lang="en-IN" smtClean="0"/>
              <a:t>21-05-2023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5DD4BAEA-FA95-4E07-A4E0-C49F00BB61D5}" type="slidenum">
              <a:rPr lang="en-IN" smtClean="0"/>
              <a:t>‹#›</a:t>
            </a:fld>
            <a:endParaRPr lang="en-IN"/>
          </a:p>
        </p:txBody>
      </p:sp>
    </p:spTree>
    <p:extLst>
      <p:ext uri="{BB962C8B-B14F-4D97-AF65-F5344CB8AC3E}">
        <p14:creationId xmlns:p14="http://schemas.microsoft.com/office/powerpoint/2010/main" val="2367264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033A8CC-5FD3-42AC-9279-05069E9747F2}" type="datetimeFigureOut">
              <a:rPr lang="en-IN" smtClean="0"/>
              <a:t>21-05-2023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5DD4BAEA-FA95-4E07-A4E0-C49F00BB61D5}" type="slidenum">
              <a:rPr lang="en-IN" smtClean="0"/>
              <a:t>‹#›</a:t>
            </a:fld>
            <a:endParaRPr lang="en-IN"/>
          </a:p>
        </p:txBody>
      </p:sp>
    </p:spTree>
    <p:extLst>
      <p:ext uri="{BB962C8B-B14F-4D97-AF65-F5344CB8AC3E}">
        <p14:creationId xmlns:p14="http://schemas.microsoft.com/office/powerpoint/2010/main" val="3846778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33A8CC-5FD3-42AC-9279-05069E9747F2}" type="datetimeFigureOut">
              <a:rPr lang="en-IN" smtClean="0"/>
              <a:t>21-05-2023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D4BAEA-FA95-4E07-A4E0-C49F00BB61D5}" type="slidenum">
              <a:rPr lang="en-IN" smtClean="0"/>
              <a:t>‹#›</a:t>
            </a:fld>
            <a:endParaRPr lang="en-IN"/>
          </a:p>
        </p:txBody>
      </p:sp>
    </p:spTree>
    <p:extLst>
      <p:ext uri="{BB962C8B-B14F-4D97-AF65-F5344CB8AC3E}">
        <p14:creationId xmlns:p14="http://schemas.microsoft.com/office/powerpoint/2010/main" val="2735851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033A8CC-5FD3-42AC-9279-05069E9747F2}" type="datetimeFigureOut">
              <a:rPr lang="en-IN" smtClean="0"/>
              <a:t>21-05-2023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DD4BAEA-FA95-4E07-A4E0-C49F00BB61D5}" type="slidenum">
              <a:rPr lang="en-IN" smtClean="0"/>
              <a:t>‹#›</a:t>
            </a:fld>
            <a:endParaRPr lang="en-IN"/>
          </a:p>
        </p:txBody>
      </p:sp>
    </p:spTree>
    <p:extLst>
      <p:ext uri="{BB962C8B-B14F-4D97-AF65-F5344CB8AC3E}">
        <p14:creationId xmlns:p14="http://schemas.microsoft.com/office/powerpoint/2010/main" val="74512598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019EF-FB44-D821-3E5A-73C77780C083}"/>
              </a:ext>
            </a:extLst>
          </p:cNvPr>
          <p:cNvSpPr>
            <a:spLocks noGrp="1"/>
          </p:cNvSpPr>
          <p:nvPr>
            <p:ph type="ctrTitle"/>
          </p:nvPr>
        </p:nvSpPr>
        <p:spPr>
          <a:xfrm>
            <a:off x="1362345" y="886119"/>
            <a:ext cx="8825658" cy="997233"/>
          </a:xfrm>
        </p:spPr>
        <p:txBody>
          <a:bodyPr/>
          <a:lstStyle/>
          <a:p>
            <a:pPr algn="ctr"/>
            <a:r>
              <a:rPr lang="en-IN" sz="4400" b="1" dirty="0"/>
              <a:t>Minor Project Presentation</a:t>
            </a:r>
          </a:p>
        </p:txBody>
      </p:sp>
      <p:sp>
        <p:nvSpPr>
          <p:cNvPr id="4" name="TextBox 3">
            <a:extLst>
              <a:ext uri="{FF2B5EF4-FFF2-40B4-BE49-F238E27FC236}">
                <a16:creationId xmlns:a16="http://schemas.microsoft.com/office/drawing/2014/main" id="{2DE70191-5100-E386-1A3F-90138D0A7F10}"/>
              </a:ext>
            </a:extLst>
          </p:cNvPr>
          <p:cNvSpPr txBox="1"/>
          <p:nvPr/>
        </p:nvSpPr>
        <p:spPr>
          <a:xfrm>
            <a:off x="1438844" y="3555905"/>
            <a:ext cx="8672660" cy="1908215"/>
          </a:xfrm>
          <a:prstGeom prst="rect">
            <a:avLst/>
          </a:prstGeom>
          <a:noFill/>
        </p:spPr>
        <p:txBody>
          <a:bodyPr wrap="square" rtlCol="0">
            <a:spAutoFit/>
          </a:bodyPr>
          <a:lstStyle/>
          <a:p>
            <a:r>
              <a:rPr lang="en-IN" sz="2800" dirty="0"/>
              <a:t>Team Members:</a:t>
            </a:r>
          </a:p>
          <a:p>
            <a:endParaRPr lang="en-IN" dirty="0"/>
          </a:p>
          <a:p>
            <a:r>
              <a:rPr lang="en-IN" sz="1800" dirty="0" err="1"/>
              <a:t>Mahir</a:t>
            </a:r>
            <a:r>
              <a:rPr lang="en-IN" sz="1800" dirty="0"/>
              <a:t> Bansal (20124057)</a:t>
            </a:r>
            <a:br>
              <a:rPr lang="en-IN" sz="1800" dirty="0"/>
            </a:br>
            <a:r>
              <a:rPr lang="en-IN" sz="1800" dirty="0"/>
              <a:t>Mayank Gera (20124061)</a:t>
            </a:r>
            <a:br>
              <a:rPr lang="en-IN" sz="1800" dirty="0"/>
            </a:br>
            <a:r>
              <a:rPr lang="en-IN" sz="1800" dirty="0"/>
              <a:t>Naman Sharma (20124066)</a:t>
            </a:r>
            <a:br>
              <a:rPr lang="en-IN" sz="1800" dirty="0"/>
            </a:br>
            <a:r>
              <a:rPr lang="en-IN" sz="1800" dirty="0"/>
              <a:t>Sakshi </a:t>
            </a:r>
            <a:r>
              <a:rPr lang="en-IN" sz="1800" dirty="0" err="1"/>
              <a:t>Warandani</a:t>
            </a:r>
            <a:r>
              <a:rPr lang="en-IN" sz="1800" dirty="0"/>
              <a:t> (20124088)</a:t>
            </a:r>
            <a:endParaRPr lang="en-IN" dirty="0"/>
          </a:p>
        </p:txBody>
      </p:sp>
    </p:spTree>
    <p:extLst>
      <p:ext uri="{BB962C8B-B14F-4D97-AF65-F5344CB8AC3E}">
        <p14:creationId xmlns:p14="http://schemas.microsoft.com/office/powerpoint/2010/main" val="3920829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A0DB1-79BB-AD91-A4E6-8D78CDD5DA75}"/>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8223085A-7EC9-36EE-72A7-BEABB01375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8855" y="322729"/>
            <a:ext cx="11591792" cy="6239436"/>
          </a:xfrm>
        </p:spPr>
      </p:pic>
    </p:spTree>
    <p:extLst>
      <p:ext uri="{BB962C8B-B14F-4D97-AF65-F5344CB8AC3E}">
        <p14:creationId xmlns:p14="http://schemas.microsoft.com/office/powerpoint/2010/main" val="3287266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90446-5388-01FA-A2D0-35ABCFC94A10}"/>
              </a:ext>
            </a:extLst>
          </p:cNvPr>
          <p:cNvSpPr>
            <a:spLocks noGrp="1"/>
          </p:cNvSpPr>
          <p:nvPr>
            <p:ph type="title"/>
          </p:nvPr>
        </p:nvSpPr>
        <p:spPr/>
        <p:txBody>
          <a:bodyPr/>
          <a:lstStyle/>
          <a:p>
            <a:endParaRPr lang="en-IN"/>
          </a:p>
        </p:txBody>
      </p:sp>
      <p:pic>
        <p:nvPicPr>
          <p:cNvPr id="9" name="Content Placeholder 8">
            <a:extLst>
              <a:ext uri="{FF2B5EF4-FFF2-40B4-BE49-F238E27FC236}">
                <a16:creationId xmlns:a16="http://schemas.microsoft.com/office/drawing/2014/main" id="{E1A4DCE6-1A19-A158-037B-E70AE80E22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6176" y="282387"/>
            <a:ext cx="11564471" cy="6306671"/>
          </a:xfrm>
        </p:spPr>
      </p:pic>
    </p:spTree>
    <p:extLst>
      <p:ext uri="{BB962C8B-B14F-4D97-AF65-F5344CB8AC3E}">
        <p14:creationId xmlns:p14="http://schemas.microsoft.com/office/powerpoint/2010/main" val="23274357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2FD8F-8139-3862-3FA7-2E7A75B6D2DD}"/>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197783C1-4A81-C1AB-57CC-5AC404C94D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307" y="201707"/>
            <a:ext cx="11659385" cy="6360458"/>
          </a:xfrm>
        </p:spPr>
      </p:pic>
    </p:spTree>
    <p:extLst>
      <p:ext uri="{BB962C8B-B14F-4D97-AF65-F5344CB8AC3E}">
        <p14:creationId xmlns:p14="http://schemas.microsoft.com/office/powerpoint/2010/main" val="1007363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1AD3B-867A-F22F-F25C-B4289F37D337}"/>
              </a:ext>
            </a:extLst>
          </p:cNvPr>
          <p:cNvSpPr>
            <a:spLocks noGrp="1"/>
          </p:cNvSpPr>
          <p:nvPr>
            <p:ph type="title"/>
          </p:nvPr>
        </p:nvSpPr>
        <p:spPr/>
        <p:txBody>
          <a:bodyPr/>
          <a:lstStyle/>
          <a:p>
            <a:r>
              <a:rPr lang="en-IN" dirty="0"/>
              <a:t>APP:</a:t>
            </a:r>
          </a:p>
        </p:txBody>
      </p:sp>
      <p:pic>
        <p:nvPicPr>
          <p:cNvPr id="9" name="Content Placeholder 8">
            <a:extLst>
              <a:ext uri="{FF2B5EF4-FFF2-40B4-BE49-F238E27FC236}">
                <a16:creationId xmlns:a16="http://schemas.microsoft.com/office/drawing/2014/main" id="{5DC60D37-F579-E8B8-FC9C-DB4A52CEB04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8557" t="7806" r="18310" b="213"/>
          <a:stretch/>
        </p:blipFill>
        <p:spPr>
          <a:xfrm>
            <a:off x="4908177" y="923948"/>
            <a:ext cx="2635623" cy="5481334"/>
          </a:xfrm>
        </p:spPr>
      </p:pic>
    </p:spTree>
    <p:extLst>
      <p:ext uri="{BB962C8B-B14F-4D97-AF65-F5344CB8AC3E}">
        <p14:creationId xmlns:p14="http://schemas.microsoft.com/office/powerpoint/2010/main" val="3605426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39FE1-CDF7-924C-B9D4-71AC779C7F02}"/>
              </a:ext>
            </a:extLst>
          </p:cNvPr>
          <p:cNvSpPr>
            <a:spLocks noGrp="1"/>
          </p:cNvSpPr>
          <p:nvPr>
            <p:ph type="title"/>
          </p:nvPr>
        </p:nvSpPr>
        <p:spPr/>
        <p:txBody>
          <a:bodyPr/>
          <a:lstStyle/>
          <a:p>
            <a:endParaRPr lang="en-IN" dirty="0"/>
          </a:p>
        </p:txBody>
      </p:sp>
      <p:pic>
        <p:nvPicPr>
          <p:cNvPr id="9" name="Content Placeholder 8">
            <a:extLst>
              <a:ext uri="{FF2B5EF4-FFF2-40B4-BE49-F238E27FC236}">
                <a16:creationId xmlns:a16="http://schemas.microsoft.com/office/drawing/2014/main" id="{E96EED77-BD9E-AFBA-1AE9-100E62586F8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7873" t="7805" r="19442" b="854"/>
          <a:stretch/>
        </p:blipFill>
        <p:spPr>
          <a:xfrm>
            <a:off x="541961" y="452718"/>
            <a:ext cx="3079377" cy="6248400"/>
          </a:xfrm>
        </p:spPr>
      </p:pic>
      <p:pic>
        <p:nvPicPr>
          <p:cNvPr id="11" name="Picture 10">
            <a:extLst>
              <a:ext uri="{FF2B5EF4-FFF2-40B4-BE49-F238E27FC236}">
                <a16:creationId xmlns:a16="http://schemas.microsoft.com/office/drawing/2014/main" id="{0AB00AC2-9397-C057-19E4-4C15E5DC42B5}"/>
              </a:ext>
            </a:extLst>
          </p:cNvPr>
          <p:cNvPicPr>
            <a:picLocks noChangeAspect="1"/>
          </p:cNvPicPr>
          <p:nvPr/>
        </p:nvPicPr>
        <p:blipFill rotWithShape="1">
          <a:blip r:embed="rId3">
            <a:extLst>
              <a:ext uri="{28A0092B-C50C-407E-A947-70E740481C1C}">
                <a14:useLocalDpi xmlns:a14="http://schemas.microsoft.com/office/drawing/2010/main" val="0"/>
              </a:ext>
            </a:extLst>
          </a:blip>
          <a:srcRect l="19205" t="8751" r="19902" b="-167"/>
          <a:stretch/>
        </p:blipFill>
        <p:spPr>
          <a:xfrm>
            <a:off x="4615828" y="452718"/>
            <a:ext cx="3079377" cy="6248400"/>
          </a:xfrm>
          <a:prstGeom prst="rect">
            <a:avLst/>
          </a:prstGeom>
        </p:spPr>
      </p:pic>
      <p:pic>
        <p:nvPicPr>
          <p:cNvPr id="13" name="Picture 12">
            <a:extLst>
              <a:ext uri="{FF2B5EF4-FFF2-40B4-BE49-F238E27FC236}">
                <a16:creationId xmlns:a16="http://schemas.microsoft.com/office/drawing/2014/main" id="{D4F43181-2C4A-09DC-A259-595D20E841ED}"/>
              </a:ext>
            </a:extLst>
          </p:cNvPr>
          <p:cNvPicPr>
            <a:picLocks noChangeAspect="1"/>
          </p:cNvPicPr>
          <p:nvPr/>
        </p:nvPicPr>
        <p:blipFill rotWithShape="1">
          <a:blip r:embed="rId4">
            <a:extLst>
              <a:ext uri="{28A0092B-C50C-407E-A947-70E740481C1C}">
                <a14:useLocalDpi xmlns:a14="http://schemas.microsoft.com/office/drawing/2010/main" val="0"/>
              </a:ext>
            </a:extLst>
          </a:blip>
          <a:srcRect l="19826" t="7647" r="19417" b="2288"/>
          <a:stretch/>
        </p:blipFill>
        <p:spPr>
          <a:xfrm>
            <a:off x="8570662" y="452718"/>
            <a:ext cx="3079377" cy="6176683"/>
          </a:xfrm>
          <a:prstGeom prst="rect">
            <a:avLst/>
          </a:prstGeom>
        </p:spPr>
      </p:pic>
      <p:sp>
        <p:nvSpPr>
          <p:cNvPr id="15" name="Arrow: Right 14">
            <a:extLst>
              <a:ext uri="{FF2B5EF4-FFF2-40B4-BE49-F238E27FC236}">
                <a16:creationId xmlns:a16="http://schemas.microsoft.com/office/drawing/2014/main" id="{263545EE-FD52-B89B-CE1B-A13CBE461834}"/>
              </a:ext>
            </a:extLst>
          </p:cNvPr>
          <p:cNvSpPr/>
          <p:nvPr/>
        </p:nvSpPr>
        <p:spPr>
          <a:xfrm>
            <a:off x="7879976" y="3012141"/>
            <a:ext cx="551330" cy="4168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rrow: Left 15">
            <a:extLst>
              <a:ext uri="{FF2B5EF4-FFF2-40B4-BE49-F238E27FC236}">
                <a16:creationId xmlns:a16="http://schemas.microsoft.com/office/drawing/2014/main" id="{70CACAAA-0707-049B-7D75-053C19D94288}"/>
              </a:ext>
            </a:extLst>
          </p:cNvPr>
          <p:cNvSpPr/>
          <p:nvPr/>
        </p:nvSpPr>
        <p:spPr>
          <a:xfrm>
            <a:off x="3806109" y="3012141"/>
            <a:ext cx="564185" cy="41685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70168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6203D-8180-DEFD-A7B5-C667856BF128}"/>
              </a:ext>
            </a:extLst>
          </p:cNvPr>
          <p:cNvSpPr>
            <a:spLocks noGrp="1"/>
          </p:cNvSpPr>
          <p:nvPr>
            <p:ph type="title"/>
          </p:nvPr>
        </p:nvSpPr>
        <p:spPr/>
        <p:txBody>
          <a:bodyPr/>
          <a:lstStyle/>
          <a:p>
            <a:endParaRPr lang="en-IN"/>
          </a:p>
        </p:txBody>
      </p:sp>
      <p:pic>
        <p:nvPicPr>
          <p:cNvPr id="29" name="Content Placeholder 28">
            <a:extLst>
              <a:ext uri="{FF2B5EF4-FFF2-40B4-BE49-F238E27FC236}">
                <a16:creationId xmlns:a16="http://schemas.microsoft.com/office/drawing/2014/main" id="{B254AC6B-94E5-646F-2E4F-F559E88CDC1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7816" t="8016" r="18470"/>
          <a:stretch/>
        </p:blipFill>
        <p:spPr>
          <a:xfrm>
            <a:off x="1845329" y="342900"/>
            <a:ext cx="3156975" cy="6172200"/>
          </a:xfrm>
        </p:spPr>
      </p:pic>
      <p:pic>
        <p:nvPicPr>
          <p:cNvPr id="31" name="Picture 30">
            <a:extLst>
              <a:ext uri="{FF2B5EF4-FFF2-40B4-BE49-F238E27FC236}">
                <a16:creationId xmlns:a16="http://schemas.microsoft.com/office/drawing/2014/main" id="{111F444A-8FFC-E48E-E62A-7C39F286F7D5}"/>
              </a:ext>
            </a:extLst>
          </p:cNvPr>
          <p:cNvPicPr>
            <a:picLocks noChangeAspect="1"/>
          </p:cNvPicPr>
          <p:nvPr/>
        </p:nvPicPr>
        <p:blipFill rotWithShape="1">
          <a:blip r:embed="rId3">
            <a:extLst>
              <a:ext uri="{28A0092B-C50C-407E-A947-70E740481C1C}">
                <a14:useLocalDpi xmlns:a14="http://schemas.microsoft.com/office/drawing/2010/main" val="0"/>
              </a:ext>
            </a:extLst>
          </a:blip>
          <a:srcRect l="20236" t="8758" r="20175" b="1242"/>
          <a:stretch/>
        </p:blipFill>
        <p:spPr>
          <a:xfrm>
            <a:off x="6201522" y="342900"/>
            <a:ext cx="3156975" cy="6172200"/>
          </a:xfrm>
          <a:prstGeom prst="rect">
            <a:avLst/>
          </a:prstGeom>
        </p:spPr>
      </p:pic>
    </p:spTree>
    <p:extLst>
      <p:ext uri="{BB962C8B-B14F-4D97-AF65-F5344CB8AC3E}">
        <p14:creationId xmlns:p14="http://schemas.microsoft.com/office/powerpoint/2010/main" val="17047037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7EAC9F8-F9DA-099F-15F1-620102C180C3}"/>
              </a:ext>
            </a:extLst>
          </p:cNvPr>
          <p:cNvSpPr txBox="1"/>
          <p:nvPr/>
        </p:nvSpPr>
        <p:spPr>
          <a:xfrm>
            <a:off x="1707776" y="416859"/>
            <a:ext cx="7516906" cy="707886"/>
          </a:xfrm>
          <a:prstGeom prst="rect">
            <a:avLst/>
          </a:prstGeom>
          <a:noFill/>
        </p:spPr>
        <p:txBody>
          <a:bodyPr wrap="square" rtlCol="0">
            <a:spAutoFit/>
          </a:bodyPr>
          <a:lstStyle/>
          <a:p>
            <a:r>
              <a:rPr lang="en-IN" sz="4000" dirty="0"/>
              <a:t>Result Same as Website</a:t>
            </a:r>
          </a:p>
        </p:txBody>
      </p:sp>
      <p:pic>
        <p:nvPicPr>
          <p:cNvPr id="5" name="Picture 4">
            <a:extLst>
              <a:ext uri="{FF2B5EF4-FFF2-40B4-BE49-F238E27FC236}">
                <a16:creationId xmlns:a16="http://schemas.microsoft.com/office/drawing/2014/main" id="{49913415-A39A-8068-A122-E5CD725E5C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7776" y="1251344"/>
            <a:ext cx="9372600" cy="5202796"/>
          </a:xfrm>
          <a:prstGeom prst="rect">
            <a:avLst/>
          </a:prstGeom>
        </p:spPr>
      </p:pic>
    </p:spTree>
    <p:extLst>
      <p:ext uri="{BB962C8B-B14F-4D97-AF65-F5344CB8AC3E}">
        <p14:creationId xmlns:p14="http://schemas.microsoft.com/office/powerpoint/2010/main" val="1646890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CAD0D4-799F-3ECD-D4C3-C2FAC25D5E8E}"/>
              </a:ext>
            </a:extLst>
          </p:cNvPr>
          <p:cNvSpPr txBox="1"/>
          <p:nvPr/>
        </p:nvSpPr>
        <p:spPr>
          <a:xfrm>
            <a:off x="2151529" y="1909482"/>
            <a:ext cx="8417859" cy="707886"/>
          </a:xfrm>
          <a:prstGeom prst="rect">
            <a:avLst/>
          </a:prstGeom>
          <a:noFill/>
        </p:spPr>
        <p:txBody>
          <a:bodyPr wrap="square" rtlCol="0">
            <a:spAutoFit/>
          </a:bodyPr>
          <a:lstStyle/>
          <a:p>
            <a:pPr algn="ctr"/>
            <a:r>
              <a:rPr lang="en-IN" sz="4000" dirty="0"/>
              <a:t>Thank you</a:t>
            </a:r>
          </a:p>
        </p:txBody>
      </p:sp>
    </p:spTree>
    <p:extLst>
      <p:ext uri="{BB962C8B-B14F-4D97-AF65-F5344CB8AC3E}">
        <p14:creationId xmlns:p14="http://schemas.microsoft.com/office/powerpoint/2010/main" val="2777603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136C9-2482-3F71-D7AF-56DC8D6E39D1}"/>
              </a:ext>
            </a:extLst>
          </p:cNvPr>
          <p:cNvSpPr>
            <a:spLocks noGrp="1"/>
          </p:cNvSpPr>
          <p:nvPr>
            <p:ph type="title"/>
          </p:nvPr>
        </p:nvSpPr>
        <p:spPr/>
        <p:txBody>
          <a:bodyPr/>
          <a:lstStyle/>
          <a:p>
            <a:pPr algn="ctr"/>
            <a:r>
              <a:rPr lang="en-IN" b="1" dirty="0"/>
              <a:t>   </a:t>
            </a:r>
            <a:r>
              <a:rPr lang="en-IN" b="1" dirty="0" err="1"/>
              <a:t>Dr.</a:t>
            </a:r>
            <a:r>
              <a:rPr lang="en-IN" b="1" dirty="0"/>
              <a:t> Intelligent</a:t>
            </a:r>
            <a:br>
              <a:rPr lang="en-IN" b="1" dirty="0"/>
            </a:br>
            <a:br>
              <a:rPr lang="en-IN" b="1" dirty="0"/>
            </a:br>
            <a:endParaRPr lang="en-IN" b="1" dirty="0"/>
          </a:p>
        </p:txBody>
      </p:sp>
      <p:pic>
        <p:nvPicPr>
          <p:cNvPr id="5" name="Content Placeholder 4">
            <a:extLst>
              <a:ext uri="{FF2B5EF4-FFF2-40B4-BE49-F238E27FC236}">
                <a16:creationId xmlns:a16="http://schemas.microsoft.com/office/drawing/2014/main" id="{B119AD21-058E-DC77-52EE-CF8296D221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1" y="2108462"/>
            <a:ext cx="4199376" cy="3316664"/>
          </a:xfrm>
        </p:spPr>
      </p:pic>
      <p:sp>
        <p:nvSpPr>
          <p:cNvPr id="6" name="TextBox 5">
            <a:extLst>
              <a:ext uri="{FF2B5EF4-FFF2-40B4-BE49-F238E27FC236}">
                <a16:creationId xmlns:a16="http://schemas.microsoft.com/office/drawing/2014/main" id="{AC7BE074-21A6-3562-191D-CF736B054066}"/>
              </a:ext>
            </a:extLst>
          </p:cNvPr>
          <p:cNvSpPr txBox="1"/>
          <p:nvPr/>
        </p:nvSpPr>
        <p:spPr>
          <a:xfrm>
            <a:off x="5184742" y="2108462"/>
            <a:ext cx="6551629" cy="4062651"/>
          </a:xfrm>
          <a:prstGeom prst="rect">
            <a:avLst/>
          </a:prstGeom>
          <a:noFill/>
        </p:spPr>
        <p:txBody>
          <a:bodyPr wrap="square" rtlCol="0">
            <a:spAutoFit/>
          </a:bodyPr>
          <a:lstStyle/>
          <a:p>
            <a:r>
              <a:rPr lang="en-IN" b="1" u="sng" dirty="0"/>
              <a:t>Aim: </a:t>
            </a:r>
            <a:r>
              <a:rPr lang="en-US" b="0" i="0" dirty="0">
                <a:effectLst/>
                <a:latin typeface="Roboto" panose="02000000000000000000" pitchFamily="2" charset="0"/>
              </a:rPr>
              <a:t>Disease Prediction using Machine Learning</a:t>
            </a:r>
          </a:p>
          <a:p>
            <a:endParaRPr lang="en-US" dirty="0">
              <a:latin typeface="Roboto" panose="02000000000000000000" pitchFamily="2" charset="0"/>
            </a:endParaRPr>
          </a:p>
          <a:p>
            <a:r>
              <a:rPr lang="en-US" b="1" u="sng" dirty="0">
                <a:latin typeface="Roboto" panose="02000000000000000000" pitchFamily="2" charset="0"/>
              </a:rPr>
              <a:t>Concept: </a:t>
            </a:r>
            <a:r>
              <a:rPr lang="en-US" b="0" i="0" dirty="0">
                <a:effectLst/>
                <a:latin typeface="NexusSerif"/>
              </a:rPr>
              <a:t>Machine Learning (ML) is essential in several areas, such as healthcare and medical data protection. ML is applied to analyze medical records and disease forecasts.</a:t>
            </a:r>
          </a:p>
          <a:p>
            <a:endParaRPr lang="en-US" dirty="0">
              <a:latin typeface="NexusSerif"/>
            </a:endParaRPr>
          </a:p>
          <a:p>
            <a:r>
              <a:rPr lang="en-US" b="0" i="0" dirty="0">
                <a:effectLst/>
                <a:latin typeface="NexusSerif"/>
              </a:rPr>
              <a:t>In our study, we review several ML algorithms, applications, techniques, opportunities, and challenges for the healthcare sector.</a:t>
            </a:r>
          </a:p>
          <a:p>
            <a:endParaRPr lang="en-US" b="0" i="0" dirty="0">
              <a:effectLst/>
              <a:latin typeface="NexusSerif"/>
            </a:endParaRPr>
          </a:p>
          <a:p>
            <a:r>
              <a:rPr lang="en-US" sz="1600" dirty="0">
                <a:latin typeface="Roboto" panose="02000000000000000000" pitchFamily="2" charset="0"/>
              </a:rPr>
              <a:t>KNN</a:t>
            </a:r>
            <a:r>
              <a:rPr lang="en-US" sz="1600" b="0" i="0" dirty="0">
                <a:effectLst/>
                <a:latin typeface="Roboto" panose="02000000000000000000" pitchFamily="2" charset="0"/>
              </a:rPr>
              <a:t> is used in the prediction of the disease which is a supervised machine learning algorithm that is non-parametric and uses proximity to make classifications or predictions about the grouping of an individual data point.</a:t>
            </a:r>
          </a:p>
          <a:p>
            <a:endParaRPr lang="en-US" sz="1600" b="0" i="0" dirty="0">
              <a:effectLst/>
              <a:latin typeface="Roboto" panose="02000000000000000000" pitchFamily="2" charset="0"/>
            </a:endParaRPr>
          </a:p>
          <a:p>
            <a:endParaRPr lang="en-IN" sz="1600" dirty="0"/>
          </a:p>
        </p:txBody>
      </p:sp>
    </p:spTree>
    <p:extLst>
      <p:ext uri="{BB962C8B-B14F-4D97-AF65-F5344CB8AC3E}">
        <p14:creationId xmlns:p14="http://schemas.microsoft.com/office/powerpoint/2010/main" val="33352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0A46D-D2DD-A8F1-408F-699536BE95F4}"/>
              </a:ext>
            </a:extLst>
          </p:cNvPr>
          <p:cNvSpPr>
            <a:spLocks noGrp="1"/>
          </p:cNvSpPr>
          <p:nvPr>
            <p:ph type="title"/>
          </p:nvPr>
        </p:nvSpPr>
        <p:spPr>
          <a:xfrm>
            <a:off x="646111" y="424437"/>
            <a:ext cx="9404723" cy="753914"/>
          </a:xfrm>
        </p:spPr>
        <p:txBody>
          <a:bodyPr/>
          <a:lstStyle/>
          <a:p>
            <a:r>
              <a:rPr lang="en-IN" sz="3600" dirty="0"/>
              <a:t>Description</a:t>
            </a:r>
          </a:p>
        </p:txBody>
      </p:sp>
      <p:sp>
        <p:nvSpPr>
          <p:cNvPr id="3" name="Content Placeholder 2">
            <a:extLst>
              <a:ext uri="{FF2B5EF4-FFF2-40B4-BE49-F238E27FC236}">
                <a16:creationId xmlns:a16="http://schemas.microsoft.com/office/drawing/2014/main" id="{9DDB0D92-E04F-F1ED-6B10-92DC3F128003}"/>
              </a:ext>
            </a:extLst>
          </p:cNvPr>
          <p:cNvSpPr>
            <a:spLocks noGrp="1"/>
          </p:cNvSpPr>
          <p:nvPr>
            <p:ph idx="1"/>
          </p:nvPr>
        </p:nvSpPr>
        <p:spPr>
          <a:xfrm>
            <a:off x="646111" y="2486552"/>
            <a:ext cx="8946541" cy="4195481"/>
          </a:xfrm>
        </p:spPr>
        <p:txBody>
          <a:bodyPr>
            <a:normAutofit/>
          </a:bodyPr>
          <a:lstStyle/>
          <a:p>
            <a:r>
              <a:rPr lang="en-US" b="1" u="sng" dirty="0"/>
              <a:t>Utility: </a:t>
            </a:r>
            <a:r>
              <a:rPr lang="en-US" dirty="0"/>
              <a:t>Most of the chronic diseases are predicted by our system. It accepts the structured type of data as input to the machine learning model. In our system, the user will enter all the symptoms from which he or she is suffering. These symptoms then will be given to the machine learning model to predict the disease to the best possible accuracy.</a:t>
            </a:r>
          </a:p>
          <a:p>
            <a:r>
              <a:rPr lang="en-US" b="1" u="sng" dirty="0"/>
              <a:t>Methodology:</a:t>
            </a:r>
            <a:r>
              <a:rPr lang="en-US" dirty="0"/>
              <a:t> For classification, the KNN algorithm is used, Logistic regression is used for extracting features which are having most impact value, and the Decision tree is used to divide the big dataset into smaller parts. The final output of this system will be the disease predicted by the model.</a:t>
            </a:r>
          </a:p>
          <a:p>
            <a:endParaRPr lang="en-US" dirty="0"/>
          </a:p>
          <a:p>
            <a:endParaRPr lang="en-US" dirty="0"/>
          </a:p>
          <a:p>
            <a:endParaRPr lang="en-IN" dirty="0"/>
          </a:p>
        </p:txBody>
      </p:sp>
      <p:sp>
        <p:nvSpPr>
          <p:cNvPr id="4" name="TextBox 3">
            <a:extLst>
              <a:ext uri="{FF2B5EF4-FFF2-40B4-BE49-F238E27FC236}">
                <a16:creationId xmlns:a16="http://schemas.microsoft.com/office/drawing/2014/main" id="{FD2E3CE9-AFBA-B797-4E54-92CF05102A75}"/>
              </a:ext>
            </a:extLst>
          </p:cNvPr>
          <p:cNvSpPr txBox="1"/>
          <p:nvPr/>
        </p:nvSpPr>
        <p:spPr>
          <a:xfrm>
            <a:off x="646111" y="1154248"/>
            <a:ext cx="9096866" cy="1200329"/>
          </a:xfrm>
          <a:prstGeom prst="rect">
            <a:avLst/>
          </a:prstGeom>
          <a:noFill/>
        </p:spPr>
        <p:txBody>
          <a:bodyPr wrap="square" rtlCol="0">
            <a:spAutoFit/>
          </a:bodyPr>
          <a:lstStyle/>
          <a:p>
            <a:r>
              <a:rPr lang="en-US" dirty="0"/>
              <a:t>In this digital world, most of the people are prone to diseases, due to lack of healthy food, proper sleep and daily exercise. It is very crucial to know if we are suffering from a disease, at an early stage rather than discovering it at a later stage.</a:t>
            </a:r>
            <a:endParaRPr lang="en-IN" dirty="0"/>
          </a:p>
        </p:txBody>
      </p:sp>
    </p:spTree>
    <p:extLst>
      <p:ext uri="{BB962C8B-B14F-4D97-AF65-F5344CB8AC3E}">
        <p14:creationId xmlns:p14="http://schemas.microsoft.com/office/powerpoint/2010/main" val="289279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9B73C-4425-2386-861B-7A11E1A3E62E}"/>
              </a:ext>
            </a:extLst>
          </p:cNvPr>
          <p:cNvSpPr>
            <a:spLocks noGrp="1"/>
          </p:cNvSpPr>
          <p:nvPr>
            <p:ph type="title"/>
          </p:nvPr>
        </p:nvSpPr>
        <p:spPr/>
        <p:txBody>
          <a:bodyPr/>
          <a:lstStyle/>
          <a:p>
            <a:r>
              <a:rPr lang="en-IN" dirty="0"/>
              <a:t>Algorithm used:</a:t>
            </a:r>
          </a:p>
        </p:txBody>
      </p:sp>
      <p:sp>
        <p:nvSpPr>
          <p:cNvPr id="3" name="Content Placeholder 2">
            <a:extLst>
              <a:ext uri="{FF2B5EF4-FFF2-40B4-BE49-F238E27FC236}">
                <a16:creationId xmlns:a16="http://schemas.microsoft.com/office/drawing/2014/main" id="{F52FB0D2-F966-889F-68B8-F63207106C36}"/>
              </a:ext>
            </a:extLst>
          </p:cNvPr>
          <p:cNvSpPr>
            <a:spLocks noGrp="1"/>
          </p:cNvSpPr>
          <p:nvPr>
            <p:ph idx="1"/>
          </p:nvPr>
        </p:nvSpPr>
        <p:spPr>
          <a:xfrm>
            <a:off x="1103312" y="1853248"/>
            <a:ext cx="8946541" cy="4395151"/>
          </a:xfrm>
        </p:spPr>
        <p:txBody>
          <a:bodyPr/>
          <a:lstStyle/>
          <a:p>
            <a:pPr marL="0" indent="0">
              <a:buNone/>
            </a:pPr>
            <a:r>
              <a:rPr lang="en-US" dirty="0"/>
              <a:t>The K-NN working can be explained on the basis of the below algorithm:</a:t>
            </a:r>
          </a:p>
          <a:p>
            <a:r>
              <a:rPr lang="en-US" dirty="0"/>
              <a:t>Step-1: Select the number K of the neighbors</a:t>
            </a:r>
          </a:p>
          <a:p>
            <a:r>
              <a:rPr lang="en-US" dirty="0"/>
              <a:t>Step-2: Calculate the Euclidean distance of K number of neighbors</a:t>
            </a:r>
          </a:p>
          <a:p>
            <a:r>
              <a:rPr lang="en-US" dirty="0"/>
              <a:t>Step-3: Take the K nearest neighbors as per the calculated Euclidean distance.</a:t>
            </a:r>
          </a:p>
          <a:p>
            <a:r>
              <a:rPr lang="en-US" dirty="0"/>
              <a:t>Step-4: Among these k neighbors, count the number of the data points in each category.</a:t>
            </a:r>
          </a:p>
          <a:p>
            <a:r>
              <a:rPr lang="en-US" dirty="0"/>
              <a:t>Step-5: Assign the new data points to that category for which the number of neighbor is maximum.</a:t>
            </a:r>
          </a:p>
          <a:p>
            <a:r>
              <a:rPr lang="en-US" dirty="0"/>
              <a:t>Step-6: Our model is ready.</a:t>
            </a:r>
            <a:endParaRPr lang="en-IN" dirty="0"/>
          </a:p>
        </p:txBody>
      </p:sp>
    </p:spTree>
    <p:extLst>
      <p:ext uri="{BB962C8B-B14F-4D97-AF65-F5344CB8AC3E}">
        <p14:creationId xmlns:p14="http://schemas.microsoft.com/office/powerpoint/2010/main" val="1873883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74F9E-D7B5-E0A8-3DF2-46A3BEC55FD5}"/>
              </a:ext>
            </a:extLst>
          </p:cNvPr>
          <p:cNvSpPr>
            <a:spLocks noGrp="1"/>
          </p:cNvSpPr>
          <p:nvPr>
            <p:ph type="title"/>
          </p:nvPr>
        </p:nvSpPr>
        <p:spPr>
          <a:xfrm>
            <a:off x="2142147" y="2728735"/>
            <a:ext cx="9404723" cy="1400530"/>
          </a:xfrm>
        </p:spPr>
        <p:txBody>
          <a:bodyPr/>
          <a:lstStyle/>
          <a:p>
            <a:r>
              <a:rPr lang="en-IN" dirty="0"/>
              <a:t>              Website &amp; APP</a:t>
            </a:r>
          </a:p>
        </p:txBody>
      </p:sp>
      <p:sp>
        <p:nvSpPr>
          <p:cNvPr id="3" name="Content Placeholder 2">
            <a:extLst>
              <a:ext uri="{FF2B5EF4-FFF2-40B4-BE49-F238E27FC236}">
                <a16:creationId xmlns:a16="http://schemas.microsoft.com/office/drawing/2014/main" id="{AAF9A3F5-15FC-10B5-F5ED-BCD6CD504A9B}"/>
              </a:ext>
            </a:extLst>
          </p:cNvPr>
          <p:cNvSpPr>
            <a:spLocks noGrp="1"/>
          </p:cNvSpPr>
          <p:nvPr>
            <p:ph idx="1"/>
          </p:nvPr>
        </p:nvSpPr>
        <p:spPr>
          <a:xfrm>
            <a:off x="13109497" y="1091250"/>
            <a:ext cx="8946541" cy="4195481"/>
          </a:xfrm>
        </p:spPr>
        <p:txBody>
          <a:bodyPr/>
          <a:lstStyle/>
          <a:p>
            <a:pPr marL="0" indent="0">
              <a:buNone/>
            </a:pPr>
            <a:endParaRPr lang="en-IN" dirty="0"/>
          </a:p>
        </p:txBody>
      </p:sp>
    </p:spTree>
    <p:extLst>
      <p:ext uri="{BB962C8B-B14F-4D97-AF65-F5344CB8AC3E}">
        <p14:creationId xmlns:p14="http://schemas.microsoft.com/office/powerpoint/2010/main" val="96901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40CEA-72C4-AA24-C133-36C13C5B82E8}"/>
              </a:ext>
            </a:extLst>
          </p:cNvPr>
          <p:cNvSpPr>
            <a:spLocks noGrp="1"/>
          </p:cNvSpPr>
          <p:nvPr>
            <p:ph type="title"/>
          </p:nvPr>
        </p:nvSpPr>
        <p:spPr>
          <a:xfrm>
            <a:off x="646111" y="452718"/>
            <a:ext cx="9404723" cy="112058"/>
          </a:xfrm>
        </p:spPr>
        <p:txBody>
          <a:bodyPr/>
          <a:lstStyle/>
          <a:p>
            <a:endParaRPr lang="en-IN" dirty="0"/>
          </a:p>
        </p:txBody>
      </p:sp>
      <p:pic>
        <p:nvPicPr>
          <p:cNvPr id="5" name="Content Placeholder 4">
            <a:extLst>
              <a:ext uri="{FF2B5EF4-FFF2-40B4-BE49-F238E27FC236}">
                <a16:creationId xmlns:a16="http://schemas.microsoft.com/office/drawing/2014/main" id="{42AA7EBB-F306-40A6-548F-D5977D0174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1" y="215153"/>
            <a:ext cx="11052830" cy="6541789"/>
          </a:xfrm>
        </p:spPr>
      </p:pic>
    </p:spTree>
    <p:extLst>
      <p:ext uri="{BB962C8B-B14F-4D97-AF65-F5344CB8AC3E}">
        <p14:creationId xmlns:p14="http://schemas.microsoft.com/office/powerpoint/2010/main" val="1959656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B40D7-6951-8CBF-1A31-80D097EB1830}"/>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31B5DC38-87A3-A710-832E-67408284D5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451" y="295835"/>
            <a:ext cx="11274149" cy="6293224"/>
          </a:xfrm>
        </p:spPr>
      </p:pic>
    </p:spTree>
    <p:extLst>
      <p:ext uri="{BB962C8B-B14F-4D97-AF65-F5344CB8AC3E}">
        <p14:creationId xmlns:p14="http://schemas.microsoft.com/office/powerpoint/2010/main" val="3261450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3E157-78D7-AC30-6802-6E7A05DDDA36}"/>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ABA172BA-8375-71DF-ADDA-2960717163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1044" y="201707"/>
            <a:ext cx="11719943" cy="6387352"/>
          </a:xfrm>
        </p:spPr>
      </p:pic>
    </p:spTree>
    <p:extLst>
      <p:ext uri="{BB962C8B-B14F-4D97-AF65-F5344CB8AC3E}">
        <p14:creationId xmlns:p14="http://schemas.microsoft.com/office/powerpoint/2010/main" val="3572787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2CB3E-64D3-2E38-C90F-B71677B52130}"/>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5DB10303-27F3-3937-E61E-CCD5C2947A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8655" y="275664"/>
            <a:ext cx="11485418" cy="6306671"/>
          </a:xfrm>
        </p:spPr>
      </p:pic>
    </p:spTree>
    <p:extLst>
      <p:ext uri="{BB962C8B-B14F-4D97-AF65-F5344CB8AC3E}">
        <p14:creationId xmlns:p14="http://schemas.microsoft.com/office/powerpoint/2010/main" val="22224384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96</TotalTime>
  <Words>418</Words>
  <Application>Microsoft Office PowerPoint</Application>
  <PresentationFormat>Widescreen</PresentationFormat>
  <Paragraphs>29</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Century Gothic</vt:lpstr>
      <vt:lpstr>NexusSerif</vt:lpstr>
      <vt:lpstr>Roboto</vt:lpstr>
      <vt:lpstr>Wingdings 3</vt:lpstr>
      <vt:lpstr>Ion</vt:lpstr>
      <vt:lpstr>Minor Project Presentation</vt:lpstr>
      <vt:lpstr>   Dr. Intelligent  </vt:lpstr>
      <vt:lpstr>Description</vt:lpstr>
      <vt:lpstr>Algorithm used:</vt:lpstr>
      <vt:lpstr>              Website &amp; APP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Minor Project Presentation</dc:title>
  <dc:creator>mayank.gera312@gmail.com</dc:creator>
  <cp:lastModifiedBy>Anushka</cp:lastModifiedBy>
  <cp:revision>3</cp:revision>
  <dcterms:created xsi:type="dcterms:W3CDTF">2022-10-16T18:25:05Z</dcterms:created>
  <dcterms:modified xsi:type="dcterms:W3CDTF">2023-05-21T19:21:28Z</dcterms:modified>
</cp:coreProperties>
</file>