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7" r:id="rId2"/>
    <p:sldId id="358" r:id="rId3"/>
    <p:sldId id="1030" r:id="rId4"/>
    <p:sldId id="1154" r:id="rId5"/>
    <p:sldId id="1155" r:id="rId6"/>
    <p:sldId id="1156" r:id="rId7"/>
    <p:sldId id="1149" r:id="rId8"/>
    <p:sldId id="1150" r:id="rId9"/>
    <p:sldId id="1151" r:id="rId10"/>
    <p:sldId id="1160" r:id="rId11"/>
    <p:sldId id="1157" r:id="rId12"/>
    <p:sldId id="1158" r:id="rId13"/>
    <p:sldId id="1159" r:id="rId14"/>
    <p:sldId id="1152" r:id="rId15"/>
    <p:sldId id="1153" r:id="rId16"/>
    <p:sldId id="1161" r:id="rId17"/>
    <p:sldId id="6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614-86E3-47CA-B48E-64C71C829AC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7EE8-F648-4137-9173-24B90F054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 userDrawn="1">
  <p:cSld name="Title and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15600" y="21071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  <a:defRPr>
                <a:solidFill>
                  <a:srgbClr val="1124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cxnSp>
        <p:nvCxnSpPr>
          <p:cNvPr id="28" name="Google Shape;28;p4"/>
          <p:cNvCxnSpPr/>
          <p:nvPr/>
        </p:nvCxnSpPr>
        <p:spPr>
          <a:xfrm>
            <a:off x="556733" y="1046593"/>
            <a:ext cx="93396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5CEAB-F42F-A44C-A043-4C0BEA187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4"/>
            <a:ext cx="11362267" cy="4557183"/>
          </a:xfrm>
        </p:spPr>
        <p:txBody>
          <a:bodyPr/>
          <a:lstStyle>
            <a:lvl1pPr>
              <a:defRPr>
                <a:solidFill>
                  <a:srgbClr val="3A3A3A"/>
                </a:solidFill>
              </a:defRPr>
            </a:lvl1pPr>
            <a:lvl2pPr marL="380990" indent="-380990">
              <a:buFont typeface="Arial" panose="020B0604020202020204" pitchFamily="34" charset="0"/>
              <a:buChar char="•"/>
              <a:defRPr/>
            </a:lvl2pPr>
            <a:lvl3pPr marL="380990" indent="-380990">
              <a:buFont typeface="Arial" panose="020B0604020202020204" pitchFamily="34" charset="0"/>
              <a:buChar char="•"/>
              <a:defRPr/>
            </a:lvl3pPr>
            <a:lvl4pPr marL="380990" indent="-380990">
              <a:buFont typeface="Arial" panose="020B0604020202020204" pitchFamily="34" charset="0"/>
              <a:buChar char="•"/>
              <a:defRPr/>
            </a:lvl4pPr>
            <a:lvl5pPr marL="38099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E69E1-D7F5-754D-8750-C68194ED18A9}"/>
              </a:ext>
            </a:extLst>
          </p:cNvPr>
          <p:cNvSpPr>
            <a:spLocks noGrp="1"/>
          </p:cNvSpPr>
          <p:nvPr>
            <p:ph type="sldNum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4198626-7E09-C943-959B-501775FB7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038" y="6318090"/>
            <a:ext cx="1279621" cy="295927"/>
          </a:xfrm>
        </p:spPr>
        <p:txBody>
          <a:bodyPr>
            <a:noAutofit/>
          </a:bodyPr>
          <a:lstStyle>
            <a:lvl1pPr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24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shark.org/download/docs/user-guide.pdf" TargetMode="External"/><Relationship Id="rId3" Type="http://schemas.openxmlformats.org/officeDocument/2006/relationships/hyperlink" Target="https://www.wireshark.org/download.html" TargetMode="External"/><Relationship Id="rId7" Type="http://schemas.openxmlformats.org/officeDocument/2006/relationships/hyperlink" Target="https://2.na.dl.wireshark.org/osx/Wireshark%203.2.6%20Intel%2064.dm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2.na.dl.wireshark.org/win32/WiresharkPortable_3.2.6.paf.exe" TargetMode="External"/><Relationship Id="rId5" Type="http://schemas.openxmlformats.org/officeDocument/2006/relationships/hyperlink" Target="https://2.na.dl.wireshark.org/win32/Wireshark-win32-3.2.6.exe" TargetMode="External"/><Relationship Id="rId4" Type="http://schemas.openxmlformats.org/officeDocument/2006/relationships/hyperlink" Target="https://2.na.dl.wireshark.org/win64/Wireshark-win64-3.2.6.exe" TargetMode="External"/><Relationship Id="rId9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et-tracer.en.softonic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netacad.com/courses/packet-tracer" TargetMode="External"/><Relationship Id="rId4" Type="http://schemas.openxmlformats.org/officeDocument/2006/relationships/hyperlink" Target="https://www.filehorse.com/download-cisco-packet-tracer-64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en/web/vmware/downloads/info/slug/desktop_end_user_computing/vmware_workstation_player/15_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 LAB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E03F-03E9-49E6-B0F6-8ABDE4593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Yet to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 finalized*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Tools to download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10333825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5" lvl="0" indent="-457200"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Wireshark – Network Protocol Analyzer</a:t>
            </a: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r>
              <a:rPr lang="en-IN" sz="2400" dirty="0">
                <a:hlinkClick r:id="rId3"/>
              </a:rPr>
              <a:t>https://www.wireshark.org/download.html</a:t>
            </a:r>
            <a:endParaRPr lang="en-IN" sz="2400" dirty="0"/>
          </a:p>
          <a:p>
            <a:pPr marL="130175" lvl="0" indent="0">
              <a:buNone/>
            </a:pPr>
            <a:endParaRPr lang="en-IN" sz="2400" dirty="0"/>
          </a:p>
          <a:p>
            <a:r>
              <a:rPr lang="en-IN" sz="2000" dirty="0">
                <a:hlinkClick r:id="rId4"/>
              </a:rPr>
              <a:t>Windows Installer (64-bit)</a:t>
            </a:r>
            <a:endParaRPr lang="en-IN" sz="2000" dirty="0"/>
          </a:p>
          <a:p>
            <a:r>
              <a:rPr lang="en-IN" sz="2000" dirty="0">
                <a:hlinkClick r:id="rId5"/>
              </a:rPr>
              <a:t>Windows Installer (32-bit)</a:t>
            </a:r>
            <a:endParaRPr lang="en-IN" sz="2000" dirty="0"/>
          </a:p>
          <a:p>
            <a:r>
              <a:rPr lang="en-IN" sz="2000" dirty="0">
                <a:hlinkClick r:id="rId6"/>
              </a:rPr>
              <a:t>Windows </a:t>
            </a:r>
            <a:r>
              <a:rPr lang="en-IN" sz="2000" dirty="0" err="1">
                <a:hlinkClick r:id="rId6"/>
              </a:rPr>
              <a:t>PortableApps</a:t>
            </a:r>
            <a:r>
              <a:rPr lang="en-IN" sz="2000" dirty="0">
                <a:hlinkClick r:id="rId6"/>
              </a:rPr>
              <a:t>® (32-bit)</a:t>
            </a:r>
            <a:endParaRPr lang="en-IN" sz="2000" dirty="0"/>
          </a:p>
          <a:p>
            <a:r>
              <a:rPr lang="en-IN" sz="2000" dirty="0">
                <a:hlinkClick r:id="rId7"/>
              </a:rPr>
              <a:t>macOS Intel 64-bit .dmg</a:t>
            </a:r>
            <a:endParaRPr lang="en-IN" sz="2000" dirty="0"/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r>
              <a:rPr lang="en-IN" sz="2400" dirty="0">
                <a:hlinkClick r:id="rId8"/>
              </a:rPr>
              <a:t>https://www.wireshark.org/download/docs/user-guide.pdf</a:t>
            </a:r>
            <a:endParaRPr lang="en-IN" sz="2400" dirty="0"/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84623C1-6DEC-4CA4-A554-D38F467490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69" y="2770725"/>
            <a:ext cx="3424195" cy="19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Tools to download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10333825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5" lvl="0" indent="-457200"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CISCO Packet Tracer – Network Simulation Tool</a:t>
            </a: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r>
              <a:rPr lang="en-IN" sz="2400" dirty="0">
                <a:ea typeface="ＭＳ Ｐゴシック" panose="020B0600070205080204" pitchFamily="34" charset="-128"/>
              </a:rPr>
              <a:t>Download Links</a:t>
            </a:r>
          </a:p>
          <a:p>
            <a:pPr marL="130175" lvl="0" indent="0">
              <a:buNone/>
            </a:pPr>
            <a:r>
              <a:rPr lang="en-IN" sz="2400" dirty="0">
                <a:hlinkClick r:id="rId3"/>
              </a:rPr>
              <a:t>https://packet-tracer.en.softonic.com/</a:t>
            </a:r>
            <a:endParaRPr lang="en-IN" sz="2400" dirty="0"/>
          </a:p>
          <a:p>
            <a:pPr marL="130175" lvl="0" indent="0">
              <a:buNone/>
            </a:pPr>
            <a:endParaRPr lang="en-IN" sz="2400" dirty="0"/>
          </a:p>
          <a:p>
            <a:pPr marL="130175" lvl="0" indent="0">
              <a:buNone/>
            </a:pPr>
            <a:r>
              <a:rPr lang="en-IN" sz="2400" dirty="0">
                <a:hlinkClick r:id="rId4"/>
              </a:rPr>
              <a:t>https://www.filehorse.com/download-cisco-packet-tracer-64/</a:t>
            </a:r>
            <a:endParaRPr lang="en-IN" sz="2400" dirty="0"/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r>
              <a:rPr lang="en-IN" sz="2400" dirty="0">
                <a:ea typeface="ＭＳ Ｐゴシック" panose="020B0600070205080204" pitchFamily="34" charset="-128"/>
              </a:rPr>
              <a:t>Free Course</a:t>
            </a:r>
          </a:p>
          <a:p>
            <a:pPr marL="130175" lvl="0" indent="0">
              <a:buNone/>
            </a:pPr>
            <a:r>
              <a:rPr lang="en-IN" sz="2400" dirty="0">
                <a:hlinkClick r:id="rId5"/>
              </a:rPr>
              <a:t>https://www.netacad.com/courses/packet-tracer</a:t>
            </a: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5ADDE8-9D38-49AC-B4AA-B83CCA611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4190260"/>
            <a:ext cx="4586157" cy="24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Tools to download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10333825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</a:pPr>
            <a:r>
              <a:rPr lang="en-IN" sz="2400" dirty="0" err="1">
                <a:ea typeface="ＭＳ Ｐゴシック" panose="020B0600070205080204" pitchFamily="34" charset="-128"/>
              </a:rPr>
              <a:t>Vmware</a:t>
            </a:r>
            <a:r>
              <a:rPr lang="en-IN" sz="2400" dirty="0">
                <a:ea typeface="ＭＳ Ｐゴシック" panose="020B0600070205080204" pitchFamily="34" charset="-128"/>
              </a:rPr>
              <a:t> Workstation Player 15</a:t>
            </a: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  <a:hlinkClick r:id="rId3"/>
            </a:endParaRPr>
          </a:p>
          <a:p>
            <a:pPr marL="130175" lvl="0" indent="0">
              <a:buNone/>
            </a:pPr>
            <a:r>
              <a:rPr lang="en-IN" sz="2400" dirty="0">
                <a:hlinkClick r:id="rId3"/>
              </a:rPr>
              <a:t>https://my.vmware.com/en/web/vmware/downloads/info/slug/desktop_end_user_computing/vmware_workstation_player/15_0</a:t>
            </a: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>
              <a:buAutoNum type="arabicPeriod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r>
              <a:rPr lang="en-IN" sz="2400" dirty="0">
                <a:ea typeface="ＭＳ Ｐゴシック" panose="020B0600070205080204" pitchFamily="34" charset="-128"/>
              </a:rPr>
              <a:t>Oracle VM VirtualBox</a:t>
            </a:r>
          </a:p>
          <a:p>
            <a:pPr marL="130175" lvl="0" indent="0">
              <a:buNone/>
            </a:pPr>
            <a:r>
              <a:rPr lang="en-IN" sz="2400" dirty="0">
                <a:hlinkClick r:id="rId4"/>
              </a:rPr>
              <a:t>https://www.virtualbox.org/wiki/Downloads</a:t>
            </a: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130175" lvl="0" indent="0">
              <a:buNone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 fontScale="92500" lnSpcReduction="10000"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You will need to join common class on Edmodo.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Class Code: </a:t>
            </a:r>
            <a:r>
              <a:rPr lang="en-IN" sz="1600" b="1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4fd54z</a:t>
            </a:r>
            <a:endParaRPr lang="en-IN" sz="2667" dirty="0">
              <a:solidFill>
                <a:srgbClr val="212529"/>
              </a:solidFill>
              <a:latin typeface="Helvetica Neue"/>
            </a:endParaRPr>
          </a:p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endParaRPr lang="en-IN" sz="2667" dirty="0">
              <a:solidFill>
                <a:srgbClr val="212529"/>
              </a:solidFill>
              <a:latin typeface="Helvetica Neue"/>
            </a:endParaRPr>
          </a:p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r>
              <a:rPr lang="en-IN" sz="2667" b="1" dirty="0">
                <a:solidFill>
                  <a:srgbClr val="212529"/>
                </a:solidFill>
                <a:latin typeface="Helvetica Neue"/>
              </a:rPr>
              <a:t>	         </a:t>
            </a:r>
          </a:p>
          <a:p>
            <a:pPr algn="just">
              <a:tabLst>
                <a:tab pos="304792" algn="l"/>
                <a:tab pos="1828754" algn="l"/>
              </a:tabLst>
            </a:pPr>
            <a:r>
              <a:rPr lang="en-IN" sz="2667" b="1" dirty="0">
                <a:solidFill>
                  <a:srgbClr val="212529"/>
                </a:solidFill>
                <a:latin typeface="Helvetica Neue"/>
              </a:rPr>
              <a:t>		</a:t>
            </a:r>
            <a:r>
              <a:rPr lang="en-IN" sz="2667" b="1" dirty="0">
                <a:solidFill>
                  <a:schemeClr val="tx1"/>
                </a:solidFill>
                <a:latin typeface="Times New Roman" panose="02020603050405020304" pitchFamily="18" charset="0"/>
              </a:rPr>
              <a:t>SRN                         Full Name (</a:t>
            </a:r>
            <a:r>
              <a:rPr lang="en-IN" sz="2667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First+Last</a:t>
            </a:r>
            <a:r>
              <a:rPr lang="en-IN" sz="2667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Name)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Any mismatch in the above format may impact your grades!</a:t>
            </a:r>
          </a:p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endParaRPr lang="en-IN" altLang="zh-CN" sz="2667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Lab assignments need to be submitted in your respective classroom.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sz="2667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sz="2667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sz="2667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EE288-07C9-4DDE-B70C-762C5DE97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22"/>
          <a:stretch/>
        </p:blipFill>
        <p:spPr>
          <a:xfrm>
            <a:off x="1812773" y="2856492"/>
            <a:ext cx="5261811" cy="9010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A5D301-4F9C-4139-AAA2-2492BF93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30" y="1230231"/>
            <a:ext cx="1359935" cy="13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3133AB3-D31A-4902-82BC-DF14E3BD06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7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Every single task in manual is essential for full marks.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Maximum of 1 week / lab assignment will be provided.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Submit all lab assignments online thru Edmodo ONLY.</a:t>
            </a:r>
          </a:p>
          <a:p>
            <a:pPr marL="838179" lvl="1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Submit only one document in PDF format.</a:t>
            </a:r>
          </a:p>
          <a:p>
            <a:pPr marL="838179" lvl="1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Email submission NOT accepted.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If you have hardware/laptop issues, utilize labs available in university.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Don’t miss any lab instruction session.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EAA08A5-45C9-4310-AAE9-924D62B99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8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569319" cy="5119020"/>
          </a:xfrm>
        </p:spPr>
        <p:txBody>
          <a:bodyPr>
            <a:normAutofit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Academic honesty is </a:t>
            </a:r>
            <a:r>
              <a:rPr lang="en-IN" sz="266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expected</a:t>
            </a:r>
            <a:r>
              <a:rPr lang="en-I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 from each student participating in the course. 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sz="266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I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 sharing (willing, unwilling, knowing, unknowing) of assignment contents between students.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Any dis-honesty will result in 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zh-CN" sz="2667" dirty="0">
                <a:solidFill>
                  <a:schemeClr val="tx1"/>
                </a:solidFill>
                <a:latin typeface="Times New Roman" panose="02020603050405020304" pitchFamily="18" charset="0"/>
              </a:rPr>
              <a:t> marks for the lab assignment/work.</a:t>
            </a:r>
          </a:p>
          <a:p>
            <a:pPr marL="838179" lvl="1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altLang="zh-CN" sz="2667" dirty="0">
                <a:latin typeface="Times New Roman" panose="02020603050405020304" pitchFamily="18" charset="0"/>
              </a:rPr>
              <a:t>And in addition, downgrade of final subject result by 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ONE grade! </a:t>
            </a:r>
          </a:p>
          <a:p>
            <a:pPr marL="838179" lvl="1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altLang="zh-CN" sz="2667" dirty="0">
                <a:latin typeface="Times New Roman" panose="02020603050405020304" pitchFamily="18" charset="0"/>
              </a:rPr>
              <a:t>For 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both</a:t>
            </a:r>
            <a:r>
              <a:rPr lang="en-US" altLang="zh-CN" sz="2667" dirty="0">
                <a:latin typeface="Times New Roman" panose="02020603050405020304" pitchFamily="18" charset="0"/>
              </a:rPr>
              <a:t> students giving and students taking e.g. B to C, D to E.</a:t>
            </a:r>
          </a:p>
          <a:p>
            <a:pPr marL="838179" lvl="1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sz="2667" dirty="0"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sz="2667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I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EF5B3E-86F9-4657-98BA-C0AC41EF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1" y="5390156"/>
            <a:ext cx="2460124" cy="13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AA6499-65D9-4903-9662-5769BA4A2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54" y="13738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105-0FEC-9441-BE5F-E2F55F25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  <p:pic>
        <p:nvPicPr>
          <p:cNvPr id="6" name="Google Shape;665;p70">
            <a:extLst>
              <a:ext uri="{FF2B5EF4-FFF2-40B4-BE49-F238E27FC236}">
                <a16:creationId xmlns:a16="http://schemas.microsoft.com/office/drawing/2014/main" id="{C93B8C93-4B18-FD43-B2DF-412C5E7C8E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31278" y="1710492"/>
            <a:ext cx="2565333" cy="2565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197CB-6294-49C9-9B5D-5BB50EBDDCDC}"/>
              </a:ext>
            </a:extLst>
          </p:cNvPr>
          <p:cNvSpPr txBox="1"/>
          <p:nvPr/>
        </p:nvSpPr>
        <p:spPr>
          <a:xfrm>
            <a:off x="609600" y="1337354"/>
            <a:ext cx="6096000" cy="18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altLang="zh-CN" sz="2667" dirty="0">
                <a:latin typeface="Times New Roman" panose="02020603050405020304" pitchFamily="18" charset="0"/>
              </a:rPr>
              <a:t>Feedback is encouraged!</a:t>
            </a:r>
          </a:p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endParaRPr lang="en-IN" altLang="zh-CN" sz="2667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04792" algn="l"/>
                <a:tab pos="1828754" algn="l"/>
              </a:tabLst>
            </a:pPr>
            <a:r>
              <a:rPr lang="en-IN" altLang="zh-CN" sz="2667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110F91B-619C-4E70-91BF-A99C685C01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83" y="128145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3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 LAB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Objectives: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9632489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Make familiar with some of the popular software tools being used in the networking industry.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Facilitate the student to see the packet and sense the protocol in both virtual and real time environment; as a result understand the computer networks domain.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Impart the principles of architecting a typical network through design, engineering and configuration.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Develop the skills of analysing a protocol which would help in troubleshooting a network.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Create an environment to apply programming knowledge and skills to computer network domain. 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Outcomes: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9632489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Make familiar with some of the popular software tools being used in the networking industry.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Effectively use the industry standard network simulation tool - </a:t>
            </a:r>
            <a:r>
              <a:rPr lang="en-IN" sz="2400" b="1" dirty="0">
                <a:ea typeface="ＭＳ Ｐゴシック" panose="020B0600070205080204" pitchFamily="34" charset="-128"/>
              </a:rPr>
              <a:t>CISCO PACKET TRACER</a:t>
            </a:r>
            <a:r>
              <a:rPr lang="en-IN" sz="2400" dirty="0">
                <a:ea typeface="ＭＳ Ｐゴシック" panose="020B0600070205080204" pitchFamily="34" charset="-128"/>
              </a:rPr>
              <a:t> and analysis tool – </a:t>
            </a:r>
            <a:r>
              <a:rPr lang="en-IN" sz="2400" b="1" dirty="0">
                <a:ea typeface="ＭＳ Ｐゴシック" panose="020B0600070205080204" pitchFamily="34" charset="-128"/>
              </a:rPr>
              <a:t>Wireshark</a:t>
            </a:r>
            <a:r>
              <a:rPr lang="en-IN" sz="2400" dirty="0">
                <a:ea typeface="ＭＳ Ｐゴシック" panose="020B0600070205080204" pitchFamily="34" charset="-128"/>
              </a:rPr>
              <a:t> and the emulator </a:t>
            </a:r>
            <a:r>
              <a:rPr lang="en-IN" sz="2400" b="1" dirty="0" err="1">
                <a:ea typeface="ＭＳ Ｐゴシック" panose="020B0600070205080204" pitchFamily="34" charset="-128"/>
              </a:rPr>
              <a:t>ClayNet</a:t>
            </a:r>
            <a:r>
              <a:rPr lang="en-IN" sz="2400" dirty="0">
                <a:ea typeface="ＭＳ Ｐゴシック" panose="020B0600070205080204" pitchFamily="34" charset="-128"/>
              </a:rPr>
              <a:t>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Interpret a protocol in terms of syntax, semantics and sequence of actions.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Design, engineer and test the network in a virtual environment. 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Analyse standard protocols using industry standard protocol analyser. </a:t>
            </a:r>
          </a:p>
          <a:p>
            <a:pPr lvl="0" algn="just"/>
            <a:r>
              <a:rPr lang="en-IN" sz="2400" dirty="0">
                <a:ea typeface="ＭＳ Ｐゴシック" panose="020B0600070205080204" pitchFamily="34" charset="-128"/>
              </a:rPr>
              <a:t>Apply algorithmic approach and coding to implement the principles/ protocols of networking. 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5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Contents: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91981" y="1512091"/>
            <a:ext cx="10299080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5" lvl="0" indent="-457200" algn="just">
              <a:buFont typeface="+mj-lt"/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Study the basic networking tools- Wireshark, and basic commands like TCPDUMP, PING, TRACEROUTE, NETCAT. </a:t>
            </a:r>
          </a:p>
          <a:p>
            <a:pPr marL="587375" lvl="0" indent="-457200" algn="just">
              <a:buFont typeface="+mj-lt"/>
              <a:buAutoNum type="arabicPeriod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 algn="just">
              <a:buFont typeface="+mj-lt"/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Study the principle of a switched network using the simulator - CISCO PACKET TRACER</a:t>
            </a:r>
          </a:p>
          <a:p>
            <a:pPr marL="587375" lvl="0" indent="-457200" algn="just">
              <a:buFont typeface="+mj-lt"/>
              <a:buAutoNum type="arabicPeriod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 algn="just">
              <a:buFont typeface="+mj-lt"/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Study and Visualize the OSI Layered Architecture using an Emulator </a:t>
            </a:r>
            <a:r>
              <a:rPr lang="en-IN" sz="2400" dirty="0" err="1">
                <a:ea typeface="ＭＳ Ｐゴシック" panose="020B0600070205080204" pitchFamily="34" charset="-128"/>
              </a:rPr>
              <a:t>ClayNet</a:t>
            </a:r>
            <a:r>
              <a:rPr lang="en-IN" sz="2400" dirty="0">
                <a:ea typeface="ＭＳ Ｐゴシック" panose="020B0600070205080204" pitchFamily="34" charset="-128"/>
              </a:rPr>
              <a:t>.</a:t>
            </a:r>
          </a:p>
          <a:p>
            <a:pPr marL="587375" lvl="0" indent="-457200" algn="just">
              <a:buFont typeface="+mj-lt"/>
              <a:buAutoNum type="arabicPeriod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 algn="just">
              <a:buFont typeface="+mj-lt"/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Understand Persistent and Non-Persistent HTTP Connections and Corresponding Performance Impact.</a:t>
            </a:r>
          </a:p>
          <a:p>
            <a:pPr marL="587375" lvl="0" indent="-457200" algn="just">
              <a:buFont typeface="+mj-lt"/>
              <a:buAutoNum type="arabicPeriod"/>
            </a:pPr>
            <a:r>
              <a:rPr lang="en-IN" sz="2400" dirty="0">
                <a:ea typeface="ＭＳ Ｐゴシック" panose="020B0600070205080204" pitchFamily="34" charset="-128"/>
              </a:rPr>
              <a:t>Understanding working of HTTP headers: Conditional GET, Cookies and Authentication.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44525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Contents: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308E45-8122-4948-8614-77F8F6E82CE7}"/>
              </a:ext>
            </a:extLst>
          </p:cNvPr>
          <p:cNvSpPr txBox="1">
            <a:spLocks/>
          </p:cNvSpPr>
          <p:nvPr/>
        </p:nvSpPr>
        <p:spPr>
          <a:xfrm>
            <a:off x="203969" y="1512335"/>
            <a:ext cx="10333825" cy="4586624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Design and Understand and analyse basic topologies in </a:t>
            </a:r>
            <a:r>
              <a:rPr lang="en-IN" sz="2400" dirty="0" err="1">
                <a:ea typeface="ＭＳ Ｐゴシック" panose="020B0600070205080204" pitchFamily="34" charset="-128"/>
              </a:rPr>
              <a:t>ClayNet</a:t>
            </a:r>
            <a:r>
              <a:rPr lang="en-IN" sz="2400" dirty="0">
                <a:ea typeface="ＭＳ Ｐゴシック" panose="020B0600070205080204" pitchFamily="34" charset="-128"/>
              </a:rPr>
              <a:t>.</a:t>
            </a: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Write a program to create a simple web server - client system using socket programming.  </a:t>
            </a: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IPV4 Addressing</a:t>
            </a: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IPV6 Addressing</a:t>
            </a:r>
          </a:p>
          <a:p>
            <a:pPr marL="587375" lvl="0" indent="-457200">
              <a:buFont typeface="+mj-lt"/>
              <a:buAutoNum type="arabicPeriod" startAt="6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ICMP Redirect and Study Unknown Unicast and broadcast flooding and broadcast storm in L2 network.</a:t>
            </a:r>
          </a:p>
          <a:p>
            <a:pPr marL="587375" lvl="0" indent="-457200">
              <a:buFont typeface="+mj-lt"/>
              <a:buAutoNum type="arabicPeriod" startAt="6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Understanding TTL expiry.</a:t>
            </a:r>
          </a:p>
          <a:p>
            <a:pPr marL="587375" lvl="0" indent="-457200">
              <a:buFont typeface="+mj-lt"/>
              <a:buAutoNum type="arabicPeriod" startAt="6"/>
            </a:pPr>
            <a:endParaRPr lang="en-IN" sz="2400" dirty="0">
              <a:ea typeface="ＭＳ Ｐゴシック" panose="020B0600070205080204" pitchFamily="34" charset="-128"/>
            </a:endParaRPr>
          </a:p>
          <a:p>
            <a:pPr marL="587375" lvl="0" indent="-457200">
              <a:buFont typeface="+mj-lt"/>
              <a:buAutoNum type="arabicPeriod" startAt="6"/>
            </a:pPr>
            <a:r>
              <a:rPr lang="en-IN" sz="2400" dirty="0">
                <a:ea typeface="ＭＳ Ｐゴシック" panose="020B0600070205080204" pitchFamily="34" charset="-128"/>
              </a:rPr>
              <a:t>Implementation of ARP and MAC Protocols using </a:t>
            </a:r>
            <a:r>
              <a:rPr lang="en-IN" sz="2400" dirty="0" err="1">
                <a:ea typeface="ＭＳ Ｐゴシック" panose="020B0600070205080204" pitchFamily="34" charset="-128"/>
              </a:rPr>
              <a:t>Claynet</a:t>
            </a:r>
            <a:r>
              <a:rPr lang="en-IN" sz="2400" dirty="0">
                <a:ea typeface="ＭＳ Ｐゴシック" panose="020B0600070205080204" pitchFamily="34" charset="-128"/>
              </a:rPr>
              <a:t>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3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 fontScale="77500" lnSpcReduction="20000"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1 – Learn and Understand Network Tools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2 – HTTP Persistent and Non-Persistent Connections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3 – HTTP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Headers_Auth_Cookies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4 – Implementation of Local DNS Server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I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5 – Network Socket Programming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6 – Cisco Packet Tracer 1 - IPv4 Static Addressing and Routing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7 – Cisco Packet Tracer 2 - Life of a Packet in Internet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8 – ClayNet - IPv4 Static Addressing and Routing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9 – IPv6 Addressing and Static Routing Lab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B083FA-4B4F-47DC-A441-9639C24EF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IPv4 Static Addressing and Routing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TTL expiry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PMTU Discovery and IPv4 Fragmentation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103A7E5-F268-407B-B7A6-39000793C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350-ED6D-C145-A0B7-CC93BA8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Proposed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CA0-43C3-E144-9B4B-B2B5D065C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33" y="1313865"/>
            <a:ext cx="11362267" cy="5119020"/>
          </a:xfrm>
        </p:spPr>
        <p:txBody>
          <a:bodyPr>
            <a:normAutofit/>
          </a:bodyPr>
          <a:lstStyle/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Wireless Local Area Network (WLAN)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Internet Emulator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304792" algn="l"/>
                <a:tab pos="1828754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BGP or any other switching or routing protocol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5A16A5-28CE-44AF-B84A-138585A30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847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</vt:lpstr>
      <vt:lpstr>Offline</vt:lpstr>
      <vt:lpstr>New Proposed Labs</vt:lpstr>
      <vt:lpstr>Grading Scheme*</vt:lpstr>
      <vt:lpstr>PowerPoint Presentation</vt:lpstr>
      <vt:lpstr>PowerPoint Presentation</vt:lpstr>
      <vt:lpstr>PowerPoint Presentation</vt:lpstr>
      <vt:lpstr>Course Mechanics</vt:lpstr>
      <vt:lpstr>Course Mechanics</vt:lpstr>
      <vt:lpstr>Academic Honesty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Animesh  Giri</cp:lastModifiedBy>
  <cp:revision>830</cp:revision>
  <dcterms:created xsi:type="dcterms:W3CDTF">2020-06-03T14:19:11Z</dcterms:created>
  <dcterms:modified xsi:type="dcterms:W3CDTF">2022-01-20T03:42:59Z</dcterms:modified>
</cp:coreProperties>
</file>