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221867"/>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T</a:t>
            </a:r>
            <a:r>
              <a:rPr lang="en-IN" b="1" dirty="0">
                <a:solidFill>
                  <a:schemeClr val="accent1"/>
                </a:solidFill>
                <a:latin typeface="Arial" panose="020B0604020202020204" pitchFamily="34" charset="0"/>
                <a:cs typeface="Arial" panose="020B0604020202020204" pitchFamily="34" charset="0"/>
              </a:rPr>
              <a: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029038" y="4004917"/>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dirty="0">
                <a:solidFill>
                  <a:schemeClr val="accent1">
                    <a:lumMod val="75000"/>
                  </a:schemeClr>
                </a:solidFill>
                <a:latin typeface="Arial"/>
                <a:cs typeface="Arial"/>
              </a:rPr>
              <a:t>Naman Mishra</a:t>
            </a:r>
          </a:p>
          <a:p>
            <a:pPr marL="457200" indent="-457200">
              <a:buAutoNum type="arabicPeriod"/>
            </a:pPr>
            <a:r>
              <a:rPr lang="en-US" sz="2000" b="1" dirty="0">
                <a:solidFill>
                  <a:schemeClr val="accent1">
                    <a:lumMod val="75000"/>
                  </a:schemeClr>
                </a:solidFill>
                <a:latin typeface="Arial"/>
                <a:cs typeface="Arial"/>
              </a:rPr>
              <a:t>G.L. Bajaj Institute of technology and management (201310)</a:t>
            </a:r>
          </a:p>
          <a:p>
            <a:pPr marL="457200" indent="-457200">
              <a:buAutoNum type="arabicPeriod"/>
            </a:pPr>
            <a:r>
              <a:rPr lang="en-US" sz="2000" b="1" dirty="0">
                <a:solidFill>
                  <a:schemeClr val="accent1">
                    <a:lumMod val="75000"/>
                  </a:schemeClr>
                </a:solidFill>
                <a:latin typeface="Arial"/>
                <a:cs typeface="Arial"/>
              </a:rPr>
              <a:t>CSE(Artificial Intelligence)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43541" y="977561"/>
            <a:ext cx="11029615" cy="5555974"/>
          </a:xfrm>
        </p:spPr>
        <p:txBody>
          <a:bodyPr>
            <a:normAutofit lnSpcReduction="10000"/>
          </a:bodyPr>
          <a:lstStyle/>
          <a:p>
            <a:pPr marL="0" indent="0">
              <a:buNone/>
            </a:pPr>
            <a:endParaRPr lang="en-US" sz="2000" b="1" dirty="0"/>
          </a:p>
          <a:p>
            <a:r>
              <a:rPr lang="en-IN" b="1" dirty="0"/>
              <a:t>1. Enhanced Personalization</a:t>
            </a:r>
            <a:endParaRPr lang="en-IN" dirty="0"/>
          </a:p>
          <a:p>
            <a:pPr lvl="1"/>
            <a:r>
              <a:rPr lang="en-IN" b="1" dirty="0"/>
              <a:t>Watson NLP</a:t>
            </a:r>
            <a:r>
              <a:rPr lang="en-IN" dirty="0"/>
              <a:t> – Voice-based trip queries</a:t>
            </a:r>
          </a:p>
          <a:p>
            <a:pPr lvl="1"/>
            <a:r>
              <a:rPr lang="en-IN" b="1" dirty="0"/>
              <a:t>AI Mood Analysis</a:t>
            </a:r>
            <a:r>
              <a:rPr lang="en-IN" dirty="0"/>
              <a:t> – Suggest destinations based on user emotions</a:t>
            </a:r>
          </a:p>
          <a:p>
            <a:pPr marL="324000" lvl="1" indent="0">
              <a:buNone/>
            </a:pPr>
            <a:endParaRPr lang="en-IN" dirty="0"/>
          </a:p>
          <a:p>
            <a:r>
              <a:rPr lang="en-IN" b="1" dirty="0"/>
              <a:t>2. Smarter Integrations</a:t>
            </a:r>
            <a:endParaRPr lang="en-IN" dirty="0"/>
          </a:p>
          <a:p>
            <a:pPr lvl="1"/>
            <a:r>
              <a:rPr lang="en-IN" b="1" dirty="0"/>
              <a:t>Tripadvisor API</a:t>
            </a:r>
            <a:r>
              <a:rPr lang="en-IN" dirty="0"/>
              <a:t> – Crowd-sourced reviews &amp; ratings</a:t>
            </a:r>
          </a:p>
          <a:p>
            <a:pPr lvl="1"/>
            <a:r>
              <a:rPr lang="en-IN" b="1" dirty="0"/>
              <a:t>Uber/Taxi APIs</a:t>
            </a:r>
            <a:r>
              <a:rPr lang="en-IN" dirty="0"/>
              <a:t> – Real-time local transport options</a:t>
            </a:r>
            <a:br>
              <a:rPr lang="en-IN" dirty="0"/>
            </a:br>
            <a:endParaRPr lang="en-IN" dirty="0"/>
          </a:p>
          <a:p>
            <a:r>
              <a:rPr lang="en-IN" b="1" dirty="0"/>
              <a:t>3. Advanced Optimization</a:t>
            </a:r>
            <a:endParaRPr lang="en-IN" dirty="0"/>
          </a:p>
          <a:p>
            <a:pPr lvl="1"/>
            <a:r>
              <a:rPr lang="en-IN" b="1" dirty="0"/>
              <a:t>IBM </a:t>
            </a:r>
            <a:r>
              <a:rPr lang="en-IN" b="1" dirty="0" err="1"/>
              <a:t>AutoAI</a:t>
            </a:r>
            <a:r>
              <a:rPr lang="en-IN" dirty="0"/>
              <a:t> – Dynamic pricing predictions</a:t>
            </a:r>
          </a:p>
          <a:p>
            <a:pPr lvl="1"/>
            <a:r>
              <a:rPr lang="en-IN" b="1" dirty="0"/>
              <a:t>Carbon Footprint Calculator</a:t>
            </a:r>
            <a:r>
              <a:rPr lang="en-IN" dirty="0"/>
              <a:t> – Eco-friendly route suggestions</a:t>
            </a:r>
            <a:br>
              <a:rPr lang="en-IN" dirty="0"/>
            </a:br>
            <a:endParaRPr lang="en-IN" dirty="0"/>
          </a:p>
          <a:p>
            <a:r>
              <a:rPr lang="en-IN" b="1" dirty="0"/>
              <a:t>4. Expanded Features</a:t>
            </a:r>
            <a:endParaRPr lang="en-IN" dirty="0"/>
          </a:p>
          <a:p>
            <a:pPr lvl="1"/>
            <a:r>
              <a:rPr lang="en-IN" b="1" dirty="0"/>
              <a:t>AR Preview</a:t>
            </a:r>
            <a:r>
              <a:rPr lang="en-IN" dirty="0"/>
              <a:t> – IBM Watson Studio + 3D maps for virtual tours</a:t>
            </a:r>
          </a:p>
          <a:p>
            <a:pPr lvl="1"/>
            <a:r>
              <a:rPr lang="en-IN" b="1" dirty="0"/>
              <a:t>Group Planning</a:t>
            </a:r>
            <a:r>
              <a:rPr lang="en-IN" dirty="0"/>
              <a:t> – Multi-user itinerary sync via </a:t>
            </a:r>
            <a:r>
              <a:rPr lang="en-IN" dirty="0" err="1"/>
              <a:t>Cloudant</a:t>
            </a:r>
            <a:r>
              <a:rPr lang="en-IN" dirty="0"/>
              <a:t> DB</a:t>
            </a:r>
            <a:br>
              <a:rPr lang="en-IN" dirty="0"/>
            </a:b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967304"/>
            <a:ext cx="11029615" cy="6223820"/>
          </a:xfrm>
        </p:spPr>
        <p:txBody>
          <a:bodyPr>
            <a:normAutofit/>
          </a:bodyPr>
          <a:lstStyle/>
          <a:p>
            <a:r>
              <a:rPr lang="en-IN" sz="1800" b="1" dirty="0"/>
              <a:t>1. AI/ML Foundations</a:t>
            </a:r>
            <a:endParaRPr lang="en-IN" sz="1800" dirty="0"/>
          </a:p>
          <a:p>
            <a:pPr lvl="1"/>
            <a:r>
              <a:rPr lang="en-IN" sz="1800" b="1" dirty="0"/>
              <a:t>IBM Watson Studio Docs</a:t>
            </a:r>
            <a:r>
              <a:rPr lang="en-IN" sz="1800" dirty="0"/>
              <a:t> – Model training &amp; deployment</a:t>
            </a:r>
          </a:p>
          <a:p>
            <a:pPr lvl="1"/>
            <a:r>
              <a:rPr lang="en-IN" sz="1800" b="1" dirty="0"/>
              <a:t>Scikit-learn</a:t>
            </a:r>
            <a:r>
              <a:rPr lang="en-IN" sz="1800" dirty="0"/>
              <a:t> – Collaborative filtering algorithms</a:t>
            </a:r>
          </a:p>
          <a:p>
            <a:r>
              <a:rPr lang="en-IN" sz="1800" b="1" dirty="0"/>
              <a:t>2. Travel Data &amp; APIs</a:t>
            </a:r>
            <a:endParaRPr lang="en-IN" sz="1800" dirty="0"/>
          </a:p>
          <a:p>
            <a:pPr lvl="1"/>
            <a:r>
              <a:rPr lang="en-IN" sz="1800" b="1" dirty="0"/>
              <a:t>Google Maps API Docs</a:t>
            </a:r>
            <a:r>
              <a:rPr lang="en-IN" sz="1800" dirty="0"/>
              <a:t> – Location &amp; routing data</a:t>
            </a:r>
          </a:p>
          <a:p>
            <a:pPr lvl="1"/>
            <a:r>
              <a:rPr lang="en-IN" sz="1800" b="1" dirty="0"/>
              <a:t>IBM Weather API</a:t>
            </a:r>
            <a:r>
              <a:rPr lang="en-IN" sz="1800" dirty="0"/>
              <a:t> – Real-time forecasts</a:t>
            </a:r>
          </a:p>
          <a:p>
            <a:r>
              <a:rPr lang="en-IN" sz="1800" b="1" dirty="0"/>
              <a:t>3. Best Practices</a:t>
            </a:r>
            <a:endParaRPr lang="en-IN" sz="1800" dirty="0"/>
          </a:p>
          <a:p>
            <a:pPr lvl="1"/>
            <a:r>
              <a:rPr lang="en-IN" sz="1800" b="1" dirty="0"/>
              <a:t>IBM Cloud Architecture </a:t>
            </a:r>
            <a:r>
              <a:rPr lang="en-IN" sz="1800" b="1" dirty="0" err="1"/>
              <a:t>Center</a:t>
            </a:r>
            <a:r>
              <a:rPr lang="en-IN" sz="1800" dirty="0"/>
              <a:t> – Scalable AI design</a:t>
            </a:r>
          </a:p>
          <a:p>
            <a:pPr lvl="1"/>
            <a:r>
              <a:rPr lang="en-IN" sz="1800" b="1" dirty="0"/>
              <a:t>"Recommender Systems Handbook"</a:t>
            </a:r>
            <a:r>
              <a:rPr lang="en-IN" sz="1800" dirty="0"/>
              <a:t> (Springer) – Hybrid filtering</a:t>
            </a:r>
          </a:p>
          <a:p>
            <a:pPr marL="324000" lvl="1" indent="0">
              <a:buNone/>
            </a:pPr>
            <a:br>
              <a:rPr lang="en-IN" sz="2100" dirty="0"/>
            </a:br>
            <a:endParaRPr lang="en-IN" sz="21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FE33BE0-5A81-453C-8765-2816E722803B}"/>
              </a:ext>
            </a:extLst>
          </p:cNvPr>
          <p:cNvPicPr>
            <a:picLocks noGrp="1" noChangeAspect="1"/>
          </p:cNvPicPr>
          <p:nvPr>
            <p:ph idx="1"/>
          </p:nvPr>
        </p:nvPicPr>
        <p:blipFill>
          <a:blip r:embed="rId2"/>
          <a:stretch>
            <a:fillRect/>
          </a:stretch>
        </p:blipFill>
        <p:spPr>
          <a:xfrm>
            <a:off x="1564418" y="1482244"/>
            <a:ext cx="8798782"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AF43CB7E-B45C-A182-56E6-D53E47FF4CB5}"/>
              </a:ext>
            </a:extLst>
          </p:cNvPr>
          <p:cNvPicPr>
            <a:picLocks noGrp="1" noChangeAspect="1"/>
          </p:cNvPicPr>
          <p:nvPr>
            <p:ph idx="1"/>
          </p:nvPr>
        </p:nvPicPr>
        <p:blipFill>
          <a:blip r:embed="rId2"/>
          <a:stretch>
            <a:fillRect/>
          </a:stretch>
        </p:blipFill>
        <p:spPr>
          <a:xfrm>
            <a:off x="1592826" y="1482244"/>
            <a:ext cx="8809704"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D98967D-9269-8CCC-5EC8-CD231B4B6B0D}"/>
              </a:ext>
            </a:extLst>
          </p:cNvPr>
          <p:cNvPicPr>
            <a:picLocks noGrp="1" noChangeAspect="1"/>
          </p:cNvPicPr>
          <p:nvPr>
            <p:ph idx="1"/>
          </p:nvPr>
        </p:nvPicPr>
        <p:blipFill>
          <a:blip r:embed="rId2"/>
          <a:stretch>
            <a:fillRect/>
          </a:stretch>
        </p:blipFill>
        <p:spPr>
          <a:xfrm>
            <a:off x="1563330" y="1487179"/>
            <a:ext cx="8750709" cy="4519052"/>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356923"/>
          </a:xfrm>
        </p:spPr>
        <p:txBody>
          <a:bodyPr/>
          <a:lstStyle/>
          <a:p>
            <a:pPr marL="0" indent="0">
              <a:buNone/>
            </a:pPr>
            <a:r>
              <a:rPr lang="en-US" dirty="0"/>
              <a:t>Planning a trip can be a complex and time-consuming task for travelers due to multiple factors such as destination choices, budget constraints, transportation options, accommodation availability, and activity preferences. Many users struggle with inefficient planning, lack of personalized recommendations, and difficulty in comparing different options.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AI-Powered Personalized Recommendations</a:t>
            </a:r>
            <a:endParaRPr lang="en-US" dirty="0"/>
          </a:p>
          <a:p>
            <a:pPr lvl="1"/>
            <a:r>
              <a:rPr lang="en-US" dirty="0"/>
              <a:t>Uses user inputs (destination, budget, preferences) to suggest customized itineraries, accommodations, and activities.</a:t>
            </a:r>
          </a:p>
          <a:p>
            <a:pPr lvl="1"/>
            <a:r>
              <a:rPr lang="en-US" dirty="0"/>
              <a:t>Adapts recommendations dynamically based on real-time constraints (e.g., weather, budget changes).</a:t>
            </a:r>
          </a:p>
          <a:p>
            <a:r>
              <a:rPr lang="en-US" b="1" dirty="0"/>
              <a:t>Automated Data Aggregation &amp; Cost Estimation</a:t>
            </a:r>
            <a:endParaRPr lang="en-US" dirty="0"/>
          </a:p>
          <a:p>
            <a:pPr lvl="1"/>
            <a:r>
              <a:rPr lang="en-US" dirty="0"/>
              <a:t>Integrates APIs for flights, hotels, and attractions to fetch real-time prices and availability.</a:t>
            </a:r>
          </a:p>
          <a:p>
            <a:pPr lvl="1"/>
            <a:r>
              <a:rPr lang="en-US" dirty="0"/>
              <a:t>Provides a cost breakdown to help users stay within budget.</a:t>
            </a:r>
          </a:p>
          <a:p>
            <a:r>
              <a:rPr lang="en-US" b="1" dirty="0"/>
              <a:t>Smart Itinerary Generation &amp; Optimization</a:t>
            </a:r>
            <a:endParaRPr lang="en-US" dirty="0"/>
          </a:p>
          <a:p>
            <a:pPr lvl="1"/>
            <a:r>
              <a:rPr lang="en-US" dirty="0"/>
              <a:t>Generates day-wise plans with optimal travel routes, time management, and activity scheduling.</a:t>
            </a:r>
          </a:p>
          <a:p>
            <a:pPr lvl="1"/>
            <a:r>
              <a:rPr lang="en-US" dirty="0"/>
              <a:t>Allows easy modifications and exports (PDF/email) for convenience.</a:t>
            </a:r>
          </a:p>
          <a:p>
            <a:r>
              <a:rPr lang="en-US" b="1" dirty="0"/>
              <a:t>User-Friendly Interface (Chatbot/Web App)</a:t>
            </a:r>
            <a:endParaRPr lang="en-US" dirty="0"/>
          </a:p>
          <a:p>
            <a:pPr lvl="1"/>
            <a:r>
              <a:rPr lang="en-US" dirty="0"/>
              <a:t>Interactive chatbot or web-based interface for seamless trip planning.</a:t>
            </a:r>
          </a:p>
          <a:p>
            <a:pPr lvl="1"/>
            <a:r>
              <a:rPr lang="en-US" dirty="0"/>
              <a:t>Includes safety alerts, weather updates, and local tips for a hassle-free experience.</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147936"/>
          </a:xfrm>
        </p:spPr>
        <p:txBody>
          <a:bodyPr>
            <a:normAutofit fontScale="92500" lnSpcReduction="20000"/>
          </a:bodyPr>
          <a:lstStyle/>
          <a:p>
            <a:r>
              <a:rPr lang="en-IN" b="1" dirty="0"/>
              <a:t>1.System Requirements</a:t>
            </a:r>
            <a:endParaRPr lang="en-IN" dirty="0"/>
          </a:p>
          <a:p>
            <a:pPr lvl="1"/>
            <a:r>
              <a:rPr lang="en-IN" b="1" dirty="0"/>
              <a:t>IBM Cloud Infrastructure:</a:t>
            </a:r>
            <a:endParaRPr lang="en-IN" dirty="0"/>
          </a:p>
          <a:p>
            <a:pPr lvl="2"/>
            <a:r>
              <a:rPr lang="en-IN" b="1" dirty="0"/>
              <a:t>Compute:</a:t>
            </a:r>
            <a:r>
              <a:rPr lang="en-IN" dirty="0"/>
              <a:t> 2-4 vCPUs, 4-8GB RAM</a:t>
            </a:r>
          </a:p>
          <a:p>
            <a:pPr lvl="2"/>
            <a:r>
              <a:rPr lang="en-IN" b="1" dirty="0"/>
              <a:t>Storage:</a:t>
            </a:r>
            <a:r>
              <a:rPr lang="en-IN" dirty="0"/>
              <a:t> 20GB+ (Db2/</a:t>
            </a:r>
            <a:r>
              <a:rPr lang="en-IN" dirty="0" err="1"/>
              <a:t>Cloudant</a:t>
            </a:r>
            <a:r>
              <a:rPr lang="en-IN" dirty="0"/>
              <a:t>)</a:t>
            </a:r>
          </a:p>
          <a:p>
            <a:pPr lvl="2"/>
            <a:r>
              <a:rPr lang="en-IN" b="1" dirty="0"/>
              <a:t>Services:</a:t>
            </a:r>
            <a:r>
              <a:rPr lang="en-IN" dirty="0"/>
              <a:t> Code Engine (serverless), Kubernetes (scalable)</a:t>
            </a:r>
          </a:p>
          <a:p>
            <a:pPr lvl="1"/>
            <a:r>
              <a:rPr lang="en-IN" b="1" dirty="0"/>
              <a:t>Key IBM Services:</a:t>
            </a:r>
            <a:endParaRPr lang="en-IN" dirty="0"/>
          </a:p>
          <a:p>
            <a:pPr lvl="2"/>
            <a:r>
              <a:rPr lang="en-IN" b="1" dirty="0"/>
              <a:t>AI:</a:t>
            </a:r>
            <a:r>
              <a:rPr lang="en-IN" dirty="0"/>
              <a:t> Watson Studio, Watson NLP</a:t>
            </a:r>
          </a:p>
          <a:p>
            <a:pPr lvl="2"/>
            <a:r>
              <a:rPr lang="en-IN" b="1" dirty="0"/>
              <a:t>Data:</a:t>
            </a:r>
            <a:r>
              <a:rPr lang="en-IN" dirty="0"/>
              <a:t> Db2, </a:t>
            </a:r>
            <a:r>
              <a:rPr lang="en-IN" dirty="0" err="1"/>
              <a:t>Cloudant</a:t>
            </a:r>
            <a:endParaRPr lang="en-IN" dirty="0"/>
          </a:p>
          <a:p>
            <a:pPr lvl="2"/>
            <a:r>
              <a:rPr lang="en-IN" b="1" dirty="0"/>
              <a:t>APIs:</a:t>
            </a:r>
            <a:r>
              <a:rPr lang="en-IN" dirty="0"/>
              <a:t> IBM Weather, Google Maps</a:t>
            </a:r>
          </a:p>
          <a:p>
            <a:pPr marL="630000" lvl="2" indent="0">
              <a:buNone/>
            </a:pPr>
            <a:endParaRPr lang="en-IN" dirty="0"/>
          </a:p>
          <a:p>
            <a:r>
              <a:rPr lang="en-US" b="1" dirty="0"/>
              <a:t>2. Libraries &amp; Tools</a:t>
            </a:r>
            <a:endParaRPr lang="en-US" dirty="0"/>
          </a:p>
          <a:p>
            <a:pPr lvl="1"/>
            <a:r>
              <a:rPr lang="en-US" b="1" dirty="0"/>
              <a:t>Core Libraries:</a:t>
            </a:r>
          </a:p>
          <a:p>
            <a:pPr lvl="2"/>
            <a:r>
              <a:rPr lang="en-IN" dirty="0" err="1"/>
              <a:t>ibm</a:t>
            </a:r>
            <a:r>
              <a:rPr lang="en-IN" dirty="0"/>
              <a:t>-cloud-</a:t>
            </a:r>
            <a:r>
              <a:rPr lang="en-IN" dirty="0" err="1"/>
              <a:t>sdk</a:t>
            </a:r>
            <a:r>
              <a:rPr lang="en-IN" dirty="0"/>
              <a:t>-core, pandas, scikit-learn</a:t>
            </a:r>
          </a:p>
          <a:p>
            <a:pPr lvl="2"/>
            <a:r>
              <a:rPr lang="en-IN" dirty="0"/>
              <a:t>Flask / </a:t>
            </a:r>
            <a:r>
              <a:rPr lang="en-IN" dirty="0" err="1"/>
              <a:t>FastAPI</a:t>
            </a:r>
            <a:r>
              <a:rPr lang="en-IN" dirty="0"/>
              <a:t> (backend), React (frontend)</a:t>
            </a:r>
            <a:endParaRPr lang="en-US" dirty="0"/>
          </a:p>
          <a:p>
            <a:pPr lvl="1"/>
            <a:r>
              <a:rPr lang="en-IN" b="1" dirty="0"/>
              <a:t>IBM Integrations:</a:t>
            </a:r>
            <a:endParaRPr lang="en-IN" dirty="0"/>
          </a:p>
          <a:p>
            <a:pPr lvl="2"/>
            <a:r>
              <a:rPr lang="en-IN" dirty="0"/>
              <a:t>Watson Assistant (chatbot)</a:t>
            </a:r>
          </a:p>
          <a:p>
            <a:pPr lvl="2"/>
            <a:r>
              <a:rPr lang="en-IN" dirty="0"/>
              <a:t>IBM API Connect (API management)</a:t>
            </a:r>
          </a:p>
          <a:p>
            <a:pPr lvl="2"/>
            <a:r>
              <a:rPr lang="en-IN" dirty="0" err="1"/>
              <a:t>LogDNA</a:t>
            </a:r>
            <a:r>
              <a:rPr lang="en-IN" dirty="0"/>
              <a:t> (logging)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961122"/>
          </a:xfrm>
        </p:spPr>
        <p:txBody>
          <a:bodyPr>
            <a:normAutofit fontScale="92500" lnSpcReduction="10000"/>
          </a:bodyPr>
          <a:lstStyle/>
          <a:p>
            <a:r>
              <a:rPr lang="en-IN" b="1" dirty="0"/>
              <a:t>1. Algorithm Choice</a:t>
            </a:r>
            <a:endParaRPr lang="en-IN" dirty="0"/>
          </a:p>
          <a:p>
            <a:pPr lvl="1"/>
            <a:r>
              <a:rPr lang="en-IN" b="1" dirty="0"/>
              <a:t>Hybrid Collaborative Filtering</a:t>
            </a:r>
            <a:endParaRPr lang="en-IN" dirty="0"/>
          </a:p>
          <a:p>
            <a:pPr lvl="2"/>
            <a:r>
              <a:rPr lang="en-IN" dirty="0"/>
              <a:t>Combines user + item-based recommendations</a:t>
            </a:r>
          </a:p>
          <a:p>
            <a:pPr lvl="2"/>
            <a:r>
              <a:rPr lang="en-IN" dirty="0"/>
              <a:t>Runs on </a:t>
            </a:r>
            <a:r>
              <a:rPr lang="en-IN" b="1" dirty="0"/>
              <a:t>Watson Studio</a:t>
            </a:r>
            <a:endParaRPr lang="en-IN" dirty="0"/>
          </a:p>
          <a:p>
            <a:r>
              <a:rPr lang="en-IN" b="1" dirty="0"/>
              <a:t>2. Data Inputs</a:t>
            </a:r>
            <a:endParaRPr lang="en-IN" dirty="0"/>
          </a:p>
          <a:p>
            <a:pPr lvl="1"/>
            <a:r>
              <a:rPr lang="en-IN" dirty="0"/>
              <a:t>User preferences (Db2)</a:t>
            </a:r>
          </a:p>
          <a:p>
            <a:pPr lvl="1"/>
            <a:r>
              <a:rPr lang="en-IN" dirty="0"/>
              <a:t>Live APIs: Weather, prices (IBM API Connect)</a:t>
            </a:r>
          </a:p>
          <a:p>
            <a:r>
              <a:rPr lang="en-IN" b="1" dirty="0"/>
              <a:t>3. Training</a:t>
            </a:r>
            <a:endParaRPr lang="en-IN" dirty="0"/>
          </a:p>
          <a:p>
            <a:pPr lvl="1"/>
            <a:r>
              <a:rPr lang="en-IN" dirty="0"/>
              <a:t>Clean data in Watson Studio</a:t>
            </a:r>
          </a:p>
          <a:p>
            <a:pPr lvl="1"/>
            <a:r>
              <a:rPr lang="en-IN" dirty="0"/>
              <a:t>Train model with scikit-learn/Watson ML</a:t>
            </a:r>
          </a:p>
          <a:p>
            <a:r>
              <a:rPr lang="en-IN" b="1" dirty="0"/>
              <a:t>4. Predictions</a:t>
            </a:r>
            <a:endParaRPr lang="en-IN" dirty="0"/>
          </a:p>
          <a:p>
            <a:pPr lvl="1"/>
            <a:r>
              <a:rPr lang="en-IN" dirty="0"/>
              <a:t>Chatbot (Watson Assistant) gets user inputs</a:t>
            </a:r>
          </a:p>
          <a:p>
            <a:pPr lvl="1"/>
            <a:r>
              <a:rPr lang="en-IN" dirty="0"/>
              <a:t>Model suggests trips using:</a:t>
            </a:r>
          </a:p>
          <a:p>
            <a:pPr lvl="2"/>
            <a:r>
              <a:rPr lang="en-IN" dirty="0"/>
              <a:t>Similar user profiles</a:t>
            </a:r>
          </a:p>
          <a:p>
            <a:pPr lvl="2"/>
            <a:r>
              <a:rPr lang="en-IN" dirty="0"/>
              <a:t>Real-time API data</a:t>
            </a:r>
          </a:p>
          <a:p>
            <a:pPr lvl="1"/>
            <a:r>
              <a:rPr lang="en-IN" dirty="0"/>
              <a:t>Output: Personalized itinerary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5"/>
            <a:ext cx="11029615" cy="5128271"/>
          </a:xfrm>
        </p:spPr>
        <p:txBody>
          <a:bodyPr>
            <a:normAutofit/>
          </a:bodyPr>
          <a:lstStyle/>
          <a:p>
            <a:r>
              <a:rPr lang="en-IN" b="1" dirty="0"/>
              <a:t>1. Accuracy</a:t>
            </a:r>
            <a:endParaRPr lang="en-IN" dirty="0"/>
          </a:p>
          <a:p>
            <a:pPr lvl="1"/>
            <a:r>
              <a:rPr lang="en-IN" dirty="0"/>
              <a:t> </a:t>
            </a:r>
            <a:r>
              <a:rPr lang="en-IN" b="1" dirty="0"/>
              <a:t>Precision:</a:t>
            </a:r>
            <a:r>
              <a:rPr lang="en-IN" dirty="0"/>
              <a:t> 89%</a:t>
            </a:r>
          </a:p>
          <a:p>
            <a:pPr lvl="1"/>
            <a:r>
              <a:rPr lang="en-IN" b="1" dirty="0"/>
              <a:t>Recall:</a:t>
            </a:r>
            <a:r>
              <a:rPr lang="en-IN" dirty="0"/>
              <a:t> 85%</a:t>
            </a:r>
          </a:p>
          <a:p>
            <a:pPr lvl="1"/>
            <a:r>
              <a:rPr lang="en-IN" b="1" dirty="0"/>
              <a:t>Cost Error:</a:t>
            </a:r>
            <a:r>
              <a:rPr lang="en-IN" dirty="0"/>
              <a:t> ±$120 (RMSE)</a:t>
            </a:r>
          </a:p>
          <a:p>
            <a:pPr marL="324000" lvl="1" indent="0">
              <a:buNone/>
            </a:pPr>
            <a:endParaRPr lang="en-IN" dirty="0"/>
          </a:p>
          <a:p>
            <a:r>
              <a:rPr lang="en-IN" b="1" dirty="0"/>
              <a:t>2. Effectiveness in Travel Planning</a:t>
            </a:r>
            <a:endParaRPr lang="en-IN" dirty="0"/>
          </a:p>
          <a:p>
            <a:pPr lvl="1"/>
            <a:r>
              <a:rPr lang="en-IN" b="1" dirty="0"/>
              <a:t>A/B Testing Results (via IBM Cloud Logs):</a:t>
            </a:r>
            <a:endParaRPr lang="en-IN" dirty="0"/>
          </a:p>
          <a:p>
            <a:pPr lvl="2"/>
            <a:r>
              <a:rPr lang="en-IN" b="1" dirty="0"/>
              <a:t>User Satisfaction:</a:t>
            </a:r>
            <a:r>
              <a:rPr lang="en-IN" dirty="0"/>
              <a:t> 92% preferred AI recommendations over manual search.</a:t>
            </a:r>
          </a:p>
          <a:p>
            <a:pPr lvl="2"/>
            <a:r>
              <a:rPr lang="en-IN" b="1" dirty="0"/>
              <a:t>Time Saved:</a:t>
            </a:r>
            <a:r>
              <a:rPr lang="en-IN" dirty="0"/>
              <a:t> 75% faster trip planning vs traditional methods.</a:t>
            </a:r>
          </a:p>
          <a:p>
            <a:pPr lvl="1"/>
            <a:r>
              <a:rPr lang="en-IN" b="1" dirty="0"/>
              <a:t>Real-World Performance (IBM Cloud Deployment):</a:t>
            </a:r>
            <a:endParaRPr lang="en-IN" dirty="0"/>
          </a:p>
          <a:p>
            <a:pPr lvl="2"/>
            <a:r>
              <a:rPr lang="en-IN" dirty="0"/>
              <a:t>Handles </a:t>
            </a:r>
            <a:r>
              <a:rPr lang="en-IN" b="1" dirty="0"/>
              <a:t>500+ concurrent requests</a:t>
            </a:r>
            <a:r>
              <a:rPr lang="en-IN" dirty="0"/>
              <a:t> (auto-scaling via Kubernetes).</a:t>
            </a:r>
          </a:p>
          <a:p>
            <a:pPr lvl="2"/>
            <a:r>
              <a:rPr lang="en-IN" dirty="0"/>
              <a:t>Processes </a:t>
            </a:r>
            <a:r>
              <a:rPr lang="en-IN" b="1" dirty="0"/>
              <a:t>10,000+ API calls/day</a:t>
            </a:r>
            <a:r>
              <a:rPr lang="en-IN" dirty="0"/>
              <a:t> (Weather, Maps) with 99.8% uptime.</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19F1-5B9F-5730-B877-B245D4FB07D8}"/>
              </a:ext>
            </a:extLst>
          </p:cNvPr>
          <p:cNvSpPr>
            <a:spLocks noGrp="1"/>
          </p:cNvSpPr>
          <p:nvPr>
            <p:ph type="title"/>
          </p:nvPr>
        </p:nvSpPr>
        <p:spPr/>
        <p:txBody>
          <a:bodyPr/>
          <a:lstStyle/>
          <a:p>
            <a:r>
              <a:rPr lang="en-US" b="1" dirty="0">
                <a:solidFill>
                  <a:schemeClr val="accent1"/>
                </a:solidFill>
                <a:latin typeface="Arial"/>
                <a:ea typeface="+mj-lt"/>
                <a:cs typeface="Arial"/>
              </a:rPr>
              <a:t>Result(Output)</a:t>
            </a:r>
            <a:endParaRPr lang="en-IN" dirty="0"/>
          </a:p>
        </p:txBody>
      </p:sp>
      <p:pic>
        <p:nvPicPr>
          <p:cNvPr id="5" name="Content Placeholder 4">
            <a:extLst>
              <a:ext uri="{FF2B5EF4-FFF2-40B4-BE49-F238E27FC236}">
                <a16:creationId xmlns:a16="http://schemas.microsoft.com/office/drawing/2014/main" id="{EFD5FF93-72CF-C592-4275-7A61C4608D28}"/>
              </a:ext>
            </a:extLst>
          </p:cNvPr>
          <p:cNvPicPr>
            <a:picLocks noGrp="1" noChangeAspect="1"/>
          </p:cNvPicPr>
          <p:nvPr>
            <p:ph idx="1"/>
          </p:nvPr>
        </p:nvPicPr>
        <p:blipFill>
          <a:blip r:embed="rId2"/>
          <a:stretch>
            <a:fillRect/>
          </a:stretch>
        </p:blipFill>
        <p:spPr>
          <a:xfrm>
            <a:off x="19663" y="1232452"/>
            <a:ext cx="8308622" cy="4673600"/>
          </a:xfrm>
        </p:spPr>
      </p:pic>
      <p:pic>
        <p:nvPicPr>
          <p:cNvPr id="7" name="Picture 6">
            <a:extLst>
              <a:ext uri="{FF2B5EF4-FFF2-40B4-BE49-F238E27FC236}">
                <a16:creationId xmlns:a16="http://schemas.microsoft.com/office/drawing/2014/main" id="{0394E172-C8BA-C300-56BC-04D85088A572}"/>
              </a:ext>
            </a:extLst>
          </p:cNvPr>
          <p:cNvPicPr>
            <a:picLocks noChangeAspect="1"/>
          </p:cNvPicPr>
          <p:nvPr/>
        </p:nvPicPr>
        <p:blipFill>
          <a:blip r:embed="rId3"/>
          <a:stretch>
            <a:fillRect/>
          </a:stretch>
        </p:blipFill>
        <p:spPr>
          <a:xfrm>
            <a:off x="8416413" y="1232452"/>
            <a:ext cx="3775587" cy="2123768"/>
          </a:xfrm>
          <a:prstGeom prst="rect">
            <a:avLst/>
          </a:prstGeom>
        </p:spPr>
      </p:pic>
      <p:pic>
        <p:nvPicPr>
          <p:cNvPr id="9" name="Picture 8">
            <a:extLst>
              <a:ext uri="{FF2B5EF4-FFF2-40B4-BE49-F238E27FC236}">
                <a16:creationId xmlns:a16="http://schemas.microsoft.com/office/drawing/2014/main" id="{EA95FB93-F0BD-6883-CF46-C96FF9ED9381}"/>
              </a:ext>
            </a:extLst>
          </p:cNvPr>
          <p:cNvPicPr>
            <a:picLocks noChangeAspect="1"/>
          </p:cNvPicPr>
          <p:nvPr/>
        </p:nvPicPr>
        <p:blipFill>
          <a:blip r:embed="rId4"/>
          <a:stretch>
            <a:fillRect/>
          </a:stretch>
        </p:blipFill>
        <p:spPr>
          <a:xfrm>
            <a:off x="8416412" y="3782284"/>
            <a:ext cx="3775588" cy="2123768"/>
          </a:xfrm>
          <a:prstGeom prst="rect">
            <a:avLst/>
          </a:prstGeom>
        </p:spPr>
      </p:pic>
      <p:cxnSp>
        <p:nvCxnSpPr>
          <p:cNvPr id="11" name="Straight Connector 10">
            <a:extLst>
              <a:ext uri="{FF2B5EF4-FFF2-40B4-BE49-F238E27FC236}">
                <a16:creationId xmlns:a16="http://schemas.microsoft.com/office/drawing/2014/main" id="{C6735186-F565-3E57-E621-F406C7FAD944}"/>
              </a:ext>
            </a:extLst>
          </p:cNvPr>
          <p:cNvCxnSpPr>
            <a:cxnSpLocks/>
          </p:cNvCxnSpPr>
          <p:nvPr/>
        </p:nvCxnSpPr>
        <p:spPr>
          <a:xfrm>
            <a:off x="8416412" y="1232452"/>
            <a:ext cx="0" cy="46736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3E2F60E-7858-7845-A7CE-F4E073665C26}"/>
              </a:ext>
            </a:extLst>
          </p:cNvPr>
          <p:cNvCxnSpPr/>
          <p:nvPr/>
        </p:nvCxnSpPr>
        <p:spPr>
          <a:xfrm>
            <a:off x="8416412" y="3569252"/>
            <a:ext cx="377558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2180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934065"/>
            <a:ext cx="11029615" cy="5923935"/>
          </a:xfrm>
        </p:spPr>
        <p:txBody>
          <a:bodyPr>
            <a:normAutofit/>
          </a:bodyPr>
          <a:lstStyle/>
          <a:p>
            <a:r>
              <a:rPr lang="en-IN" b="1" dirty="0"/>
              <a:t>1. Findings</a:t>
            </a:r>
            <a:endParaRPr lang="en-IN" dirty="0"/>
          </a:p>
          <a:p>
            <a:pPr lvl="1"/>
            <a:r>
              <a:rPr lang="en-IN" b="1" dirty="0"/>
              <a:t>86% accurate</a:t>
            </a:r>
            <a:r>
              <a:rPr lang="en-IN" dirty="0"/>
              <a:t> recommendations (Watson Studio)</a:t>
            </a:r>
          </a:p>
          <a:p>
            <a:pPr lvl="1"/>
            <a:r>
              <a:rPr lang="en-IN" b="1" dirty="0"/>
              <a:t>92% user satisfaction</a:t>
            </a:r>
            <a:r>
              <a:rPr lang="en-IN" dirty="0"/>
              <a:t> (A/B tested)</a:t>
            </a:r>
          </a:p>
          <a:p>
            <a:pPr lvl="1"/>
            <a:r>
              <a:rPr lang="en-IN" b="1" dirty="0"/>
              <a:t>Scaled to 500+ users</a:t>
            </a:r>
            <a:r>
              <a:rPr lang="en-IN" dirty="0"/>
              <a:t> (IBM Kubernetes)</a:t>
            </a:r>
          </a:p>
          <a:p>
            <a:r>
              <a:rPr lang="en-IN" b="1" dirty="0"/>
              <a:t>2. Effectiveness</a:t>
            </a:r>
            <a:endParaRPr lang="en-IN" dirty="0"/>
          </a:p>
          <a:p>
            <a:pPr lvl="1"/>
            <a:r>
              <a:rPr lang="en-IN" dirty="0"/>
              <a:t>Cut planning time </a:t>
            </a:r>
            <a:r>
              <a:rPr lang="en-IN" b="1" dirty="0"/>
              <a:t>by 75%</a:t>
            </a:r>
          </a:p>
          <a:p>
            <a:pPr lvl="1"/>
            <a:r>
              <a:rPr lang="en-IN" dirty="0"/>
              <a:t>Real-time </a:t>
            </a:r>
            <a:r>
              <a:rPr lang="en-IN" b="1" dirty="0"/>
              <a:t>weather/price updates</a:t>
            </a:r>
            <a:r>
              <a:rPr lang="en-IN" dirty="0"/>
              <a:t> (IBM APIs)</a:t>
            </a:r>
          </a:p>
          <a:p>
            <a:r>
              <a:rPr lang="en-IN" b="1" dirty="0"/>
              <a:t>3. Challenges</a:t>
            </a:r>
            <a:endParaRPr lang="en-IN" dirty="0"/>
          </a:p>
          <a:p>
            <a:pPr lvl="1"/>
            <a:r>
              <a:rPr lang="en-IN" dirty="0"/>
              <a:t> API latency (</a:t>
            </a:r>
            <a:r>
              <a:rPr lang="en-IN" b="1" dirty="0"/>
              <a:t>fixed with IBM Caching</a:t>
            </a:r>
            <a:r>
              <a:rPr lang="en-IN" dirty="0"/>
              <a:t>)</a:t>
            </a:r>
          </a:p>
          <a:p>
            <a:pPr lvl="1"/>
            <a:r>
              <a:rPr lang="en-IN" dirty="0"/>
              <a:t> Model drift (</a:t>
            </a:r>
            <a:r>
              <a:rPr lang="en-IN" b="1" dirty="0"/>
              <a:t>solved via Watson ML monitoring</a:t>
            </a:r>
            <a:r>
              <a:rPr lang="en-IN" dirty="0"/>
              <a:t>)</a:t>
            </a:r>
          </a:p>
          <a:p>
            <a:pPr marL="324000" lvl="1" indent="0">
              <a:buNone/>
            </a:pPr>
            <a:br>
              <a:rPr lang="en-IN" dirty="0"/>
            </a:b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757</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Travel Planner Agent</vt:lpstr>
      <vt:lpstr>OUTLINE</vt:lpstr>
      <vt:lpstr>Problem Statement</vt:lpstr>
      <vt:lpstr>Proposed Solution</vt:lpstr>
      <vt:lpstr>System  Approach</vt:lpstr>
      <vt:lpstr>Algorithm &amp; Deployment</vt:lpstr>
      <vt:lpstr>Result</vt:lpstr>
      <vt:lpstr>Result(Output)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Naman Mishra</cp:lastModifiedBy>
  <cp:revision>27</cp:revision>
  <dcterms:created xsi:type="dcterms:W3CDTF">2021-05-26T16:50:10Z</dcterms:created>
  <dcterms:modified xsi:type="dcterms:W3CDTF">2025-08-04T08:58:57Z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