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6" r:id="rId10"/>
    <p:sldId id="267" r:id="rId11"/>
    <p:sldId id="270" r:id="rId12"/>
    <p:sldId id="269" r:id="rId13"/>
    <p:sldId id="271" r:id="rId14"/>
    <p:sldId id="272" r:id="rId15"/>
    <p:sldId id="273" r:id="rId16"/>
    <p:sldId id="280" r:id="rId17"/>
    <p:sldId id="275" r:id="rId18"/>
    <p:sldId id="276" r:id="rId19"/>
    <p:sldId id="277" r:id="rId20"/>
    <p:sldId id="279" r:id="rId21"/>
    <p:sldId id="281" r:id="rId22"/>
    <p:sldId id="278" r:id="rId23"/>
    <p:sldId id="268" r:id="rId24"/>
    <p:sldId id="26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B46E"/>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5A13678-90F9-493D-B4C7-D1E395CB5E4C}" type="datetimeFigureOut">
              <a:rPr lang="en-US" smtClean="0"/>
              <a:pPr/>
              <a:t>2/10/2016</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7D9FE39F-5C39-4FBF-B564-0336862CA5D1}"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A13678-90F9-493D-B4C7-D1E395CB5E4C}" type="datetimeFigureOut">
              <a:rPr lang="en-US" smtClean="0"/>
              <a:pPr/>
              <a:t>2/10/2016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FE39F-5C39-4FBF-B564-0336862CA5D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A13678-90F9-493D-B4C7-D1E395CB5E4C}" type="datetimeFigureOut">
              <a:rPr lang="en-US" smtClean="0"/>
              <a:pPr/>
              <a:t>2/10/2016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FE39F-5C39-4FBF-B564-0336862CA5D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A13678-90F9-493D-B4C7-D1E395CB5E4C}" type="datetimeFigureOut">
              <a:rPr lang="en-US" smtClean="0"/>
              <a:pPr/>
              <a:t>2/10/2016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FE39F-5C39-4FBF-B564-0336862CA5D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A13678-90F9-493D-B4C7-D1E395CB5E4C}" type="datetimeFigureOut">
              <a:rPr lang="en-US" smtClean="0"/>
              <a:pPr/>
              <a:t>2/10/2016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FE39F-5C39-4FBF-B564-0336862CA5D1}"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A13678-90F9-493D-B4C7-D1E395CB5E4C}" type="datetimeFigureOut">
              <a:rPr lang="en-US" smtClean="0"/>
              <a:pPr/>
              <a:t>2/10/2016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9FE39F-5C39-4FBF-B564-0336862CA5D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5A13678-90F9-493D-B4C7-D1E395CB5E4C}" type="datetimeFigureOut">
              <a:rPr lang="en-US" smtClean="0"/>
              <a:pPr/>
              <a:t>2/10/2016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9FE39F-5C39-4FBF-B564-0336862CA5D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A13678-90F9-493D-B4C7-D1E395CB5E4C}" type="datetimeFigureOut">
              <a:rPr lang="en-US" smtClean="0"/>
              <a:pPr/>
              <a:t>2/10/2016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9FE39F-5C39-4FBF-B564-0336862CA5D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13678-90F9-493D-B4C7-D1E395CB5E4C}" type="datetimeFigureOut">
              <a:rPr lang="en-US" smtClean="0"/>
              <a:pPr/>
              <a:t>2/10/2016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9FE39F-5C39-4FBF-B564-0336862CA5D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A13678-90F9-493D-B4C7-D1E395CB5E4C}" type="datetimeFigureOut">
              <a:rPr lang="en-US" smtClean="0"/>
              <a:pPr/>
              <a:t>2/10/2016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9FE39F-5C39-4FBF-B564-0336862CA5D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A13678-90F9-493D-B4C7-D1E395CB5E4C}" type="datetimeFigureOut">
              <a:rPr lang="en-US" smtClean="0"/>
              <a:pPr/>
              <a:t>2/10/2016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7D9FE39F-5C39-4FBF-B564-0336862CA5D1}"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5A13678-90F9-493D-B4C7-D1E395CB5E4C}" type="datetimeFigureOut">
              <a:rPr lang="en-US" smtClean="0"/>
              <a:pPr/>
              <a:t>2/10/2016</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D9FE39F-5C39-4FBF-B564-0336862CA5D1}"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71612"/>
            <a:ext cx="7772400" cy="3143272"/>
          </a:xfrm>
        </p:spPr>
        <p:txBody>
          <a:bodyPr>
            <a:noAutofit/>
          </a:bodyPr>
          <a:lstStyle/>
          <a:p>
            <a:r>
              <a:rPr lang="en-GB" sz="5400" b="1" u="sng" dirty="0" smtClean="0">
                <a:solidFill>
                  <a:srgbClr val="C00000"/>
                </a:solidFill>
                <a:latin typeface="Berlin Sans FB Demi" pitchFamily="34" charset="0"/>
              </a:rPr>
              <a:t>Internet &amp; Web Technology Lab</a:t>
            </a:r>
            <a:r>
              <a:rPr lang="en-GB" sz="4800" b="1" dirty="0" smtClean="0"/>
              <a:t/>
            </a:r>
            <a:br>
              <a:rPr lang="en-GB" sz="4800" b="1" dirty="0" smtClean="0"/>
            </a:br>
            <a:r>
              <a:rPr lang="en-GB" sz="4800" b="1" dirty="0" smtClean="0">
                <a:solidFill>
                  <a:srgbClr val="A20000"/>
                </a:solidFill>
                <a:latin typeface="Times New Roman" pitchFamily="18" charset="0"/>
                <a:cs typeface="Times New Roman" pitchFamily="18" charset="0"/>
              </a:rPr>
              <a:t>IT-604</a:t>
            </a:r>
            <a:endParaRPr lang="en-GB" sz="4800" b="1" dirty="0">
              <a:solidFill>
                <a:srgbClr val="A20000"/>
              </a:solidFill>
              <a:latin typeface="Times New Roman" pitchFamily="18" charset="0"/>
              <a:cs typeface="Times New Roman" pitchFamily="18" charset="0"/>
            </a:endParaRPr>
          </a:p>
        </p:txBody>
      </p:sp>
      <p:sp>
        <p:nvSpPr>
          <p:cNvPr id="7" name="Subtitle 6"/>
          <p:cNvSpPr>
            <a:spLocks noGrp="1"/>
          </p:cNvSpPr>
          <p:nvPr>
            <p:ph type="subTitle" idx="1"/>
          </p:nvPr>
        </p:nvSpPr>
        <p:spPr/>
        <p:txBody>
          <a:bodyPr/>
          <a:lstStyle/>
          <a:p>
            <a:endParaRPr lang="en-GB"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r>
              <a:rPr lang="en-GB" sz="4800" dirty="0" smtClean="0">
                <a:latin typeface="Bernard MT Condensed" pitchFamily="18" charset="0"/>
              </a:rPr>
              <a:t>27</a:t>
            </a:r>
            <a:r>
              <a:rPr lang="en-GB" sz="4800" baseline="30000" dirty="0" smtClean="0">
                <a:latin typeface="Bernard MT Condensed" pitchFamily="18" charset="0"/>
              </a:rPr>
              <a:t>th </a:t>
            </a:r>
            <a:r>
              <a:rPr lang="en-GB" sz="4800" dirty="0" smtClean="0">
                <a:latin typeface="Bernard MT Condensed" pitchFamily="18" charset="0"/>
              </a:rPr>
              <a:t>January</a:t>
            </a:r>
            <a:endParaRPr lang="en-GB" sz="4800" dirty="0">
              <a:latin typeface="Bernard MT Condensed" pitchFamily="18" charset="0"/>
            </a:endParaRPr>
          </a:p>
        </p:txBody>
      </p:sp>
      <p:sp>
        <p:nvSpPr>
          <p:cNvPr id="3" name="Content Placeholder 2"/>
          <p:cNvSpPr>
            <a:spLocks noGrp="1"/>
          </p:cNvSpPr>
          <p:nvPr>
            <p:ph idx="1"/>
          </p:nvPr>
        </p:nvSpPr>
        <p:spPr/>
        <p:txBody>
          <a:bodyPr/>
          <a:lstStyle/>
          <a:p>
            <a:pPr>
              <a:buNone/>
            </a:pPr>
            <a:r>
              <a:rPr lang="en-GB" b="1" u="sng" dirty="0" smtClean="0">
                <a:solidFill>
                  <a:schemeClr val="tx2">
                    <a:lumMod val="75000"/>
                  </a:schemeClr>
                </a:solidFill>
                <a:latin typeface="Times New Roman" pitchFamily="18" charset="0"/>
                <a:cs typeface="Times New Roman" pitchFamily="18" charset="0"/>
              </a:rPr>
              <a:t>Goals achieved</a:t>
            </a:r>
            <a:r>
              <a:rPr lang="en-GB" b="1" u="sng" dirty="0" smtClean="0">
                <a:solidFill>
                  <a:schemeClr val="accent1">
                    <a:lumMod val="50000"/>
                  </a:schemeClr>
                </a:solidFill>
                <a:latin typeface="Times New Roman" pitchFamily="18" charset="0"/>
                <a:cs typeface="Times New Roman" pitchFamily="18" charset="0"/>
              </a:rPr>
              <a:t>:</a:t>
            </a:r>
          </a:p>
          <a:p>
            <a:pPr>
              <a:buNone/>
            </a:pPr>
            <a:r>
              <a:rPr lang="en-GB" dirty="0" smtClean="0"/>
              <a:t>Features added to the Student Registration form </a:t>
            </a:r>
          </a:p>
          <a:p>
            <a:pPr marL="514350" indent="-514350">
              <a:buAutoNum type="arabicPeriod"/>
            </a:pPr>
            <a:r>
              <a:rPr lang="en-GB" dirty="0" smtClean="0"/>
              <a:t>Calendar added for date of birth</a:t>
            </a:r>
          </a:p>
          <a:p>
            <a:pPr marL="514350" indent="-514350">
              <a:buAutoNum type="arabicPeriod"/>
            </a:pPr>
            <a:r>
              <a:rPr lang="en-GB" dirty="0" smtClean="0"/>
              <a:t>Dropdown box created to select Department of students.</a:t>
            </a:r>
          </a:p>
          <a:p>
            <a:pPr marL="514350" indent="-514350">
              <a:buAutoNum type="arabicPeriod"/>
            </a:pPr>
            <a:r>
              <a:rPr lang="en-GB" dirty="0" smtClean="0"/>
              <a:t>Auto-generated Roll Number.</a:t>
            </a:r>
          </a:p>
          <a:p>
            <a:pPr marL="514350" indent="-514350">
              <a:buAutoNum type="arabicPeriod"/>
            </a:pPr>
            <a:r>
              <a:rPr lang="en-GB" dirty="0" smtClean="0"/>
              <a:t>Hobbies field added in the form of Check-boxes.</a:t>
            </a:r>
          </a:p>
          <a:p>
            <a:pPr marL="514350" indent="-514350">
              <a:buAutoNum type="arabicPeriod"/>
            </a:pPr>
            <a:r>
              <a:rPr lang="en-GB" dirty="0" smtClean="0"/>
              <a:t>Form validation using </a:t>
            </a:r>
            <a:r>
              <a:rPr lang="en-GB" dirty="0" err="1" smtClean="0"/>
              <a:t>Javascript</a:t>
            </a:r>
            <a:r>
              <a:rPr lang="en-GB" dirty="0" smtClean="0"/>
              <a:t>.</a:t>
            </a:r>
          </a:p>
          <a:p>
            <a:pPr marL="514350" indent="-514350">
              <a:buAutoNum type="arabicPeriod"/>
            </a:pPr>
            <a:r>
              <a:rPr lang="en-GB" dirty="0" smtClean="0"/>
              <a:t>Overall layout of the pages are modified.</a:t>
            </a:r>
          </a:p>
          <a:p>
            <a:pPr marL="514350" indent="-514350">
              <a:buAutoNum type="arabicPeriod"/>
            </a:pPr>
            <a:endParaRPr lang="en-GB" dirty="0" smtClean="0"/>
          </a:p>
          <a:p>
            <a:pPr marL="514350" indent="-514350">
              <a:buAutoNum type="arabicPeriod"/>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Bernard MT Condensed" pitchFamily="18" charset="0"/>
              </a:rPr>
              <a:t>Work Division</a:t>
            </a:r>
            <a:endParaRPr lang="en-GB" sz="3200" dirty="0">
              <a:latin typeface="Bernard MT Condensed" pitchFamily="18" charset="0"/>
            </a:endParaRPr>
          </a:p>
        </p:txBody>
      </p:sp>
      <p:sp>
        <p:nvSpPr>
          <p:cNvPr id="3" name="Content Placeholder 2"/>
          <p:cNvSpPr>
            <a:spLocks noGrp="1"/>
          </p:cNvSpPr>
          <p:nvPr>
            <p:ph idx="1"/>
          </p:nvPr>
        </p:nvSpPr>
        <p:spPr/>
        <p:txBody>
          <a:bodyPr/>
          <a:lstStyle/>
          <a:p>
            <a:pPr>
              <a:buNone/>
            </a:pPr>
            <a:r>
              <a:rPr lang="en-GB" sz="3200" u="sng" dirty="0" smtClean="0">
                <a:latin typeface="Times New Roman" pitchFamily="18" charset="0"/>
                <a:cs typeface="Times New Roman" pitchFamily="18" charset="0"/>
              </a:rPr>
              <a:t>Webpage designing</a:t>
            </a:r>
            <a:r>
              <a:rPr lang="en-GB" dirty="0" smtClean="0"/>
              <a:t>:</a:t>
            </a:r>
          </a:p>
          <a:p>
            <a:pPr>
              <a:buFont typeface="Arial" pitchFamily="34" charset="0"/>
              <a:buChar char="•"/>
            </a:pPr>
            <a:r>
              <a:rPr lang="en-GB" sz="2400" dirty="0" err="1" smtClean="0">
                <a:solidFill>
                  <a:schemeClr val="accent4">
                    <a:lumMod val="50000"/>
                  </a:schemeClr>
                </a:solidFill>
              </a:rPr>
              <a:t>Naman</a:t>
            </a:r>
            <a:r>
              <a:rPr lang="en-GB" sz="2400" dirty="0" smtClean="0">
                <a:solidFill>
                  <a:schemeClr val="accent4">
                    <a:lumMod val="50000"/>
                  </a:schemeClr>
                </a:solidFill>
              </a:rPr>
              <a:t> </a:t>
            </a:r>
            <a:r>
              <a:rPr lang="en-GB" sz="2400" dirty="0" err="1" smtClean="0">
                <a:solidFill>
                  <a:schemeClr val="accent4">
                    <a:lumMod val="50000"/>
                  </a:schemeClr>
                </a:solidFill>
              </a:rPr>
              <a:t>Soni</a:t>
            </a:r>
            <a:r>
              <a:rPr lang="en-GB" sz="2400" dirty="0" smtClean="0">
                <a:solidFill>
                  <a:schemeClr val="accent4">
                    <a:lumMod val="50000"/>
                  </a:schemeClr>
                </a:solidFill>
              </a:rPr>
              <a:t> – </a:t>
            </a:r>
            <a:r>
              <a:rPr lang="en-GB" sz="2400" dirty="0" smtClean="0">
                <a:solidFill>
                  <a:schemeClr val="tx2">
                    <a:lumMod val="50000"/>
                  </a:schemeClr>
                </a:solidFill>
              </a:rPr>
              <a:t>Student Registration Page and Designing</a:t>
            </a:r>
          </a:p>
          <a:p>
            <a:pPr>
              <a:buFont typeface="Arial" pitchFamily="34" charset="0"/>
              <a:buChar char="•"/>
            </a:pPr>
            <a:r>
              <a:rPr lang="en-GB" sz="2400" dirty="0" err="1" smtClean="0">
                <a:solidFill>
                  <a:schemeClr val="accent4">
                    <a:lumMod val="50000"/>
                  </a:schemeClr>
                </a:solidFill>
              </a:rPr>
              <a:t>Nisha</a:t>
            </a:r>
            <a:r>
              <a:rPr lang="en-GB" sz="2400" dirty="0" smtClean="0">
                <a:solidFill>
                  <a:schemeClr val="accent4">
                    <a:lumMod val="50000"/>
                  </a:schemeClr>
                </a:solidFill>
              </a:rPr>
              <a:t> V Prasad – Student Login Page</a:t>
            </a:r>
          </a:p>
          <a:p>
            <a:pPr>
              <a:buFont typeface="Arial" pitchFamily="34" charset="0"/>
              <a:buChar char="•"/>
            </a:pPr>
            <a:r>
              <a:rPr lang="en-GB" sz="2400" dirty="0" err="1" smtClean="0">
                <a:solidFill>
                  <a:schemeClr val="accent4">
                    <a:lumMod val="50000"/>
                  </a:schemeClr>
                </a:solidFill>
              </a:rPr>
              <a:t>Sudhanshu</a:t>
            </a:r>
            <a:r>
              <a:rPr lang="en-GB" sz="2400" dirty="0" smtClean="0">
                <a:solidFill>
                  <a:schemeClr val="accent4">
                    <a:lumMod val="50000"/>
                  </a:schemeClr>
                </a:solidFill>
              </a:rPr>
              <a:t> Singh – Admin Login Page</a:t>
            </a:r>
          </a:p>
          <a:p>
            <a:pPr>
              <a:buFont typeface="Arial" pitchFamily="34" charset="0"/>
              <a:buChar char="•"/>
            </a:pPr>
            <a:r>
              <a:rPr lang="en-GB" sz="2400" dirty="0" err="1" smtClean="0">
                <a:solidFill>
                  <a:schemeClr val="accent4">
                    <a:lumMod val="50000"/>
                  </a:schemeClr>
                </a:solidFill>
              </a:rPr>
              <a:t>Prerona</a:t>
            </a:r>
            <a:r>
              <a:rPr lang="en-GB" sz="2400" dirty="0" smtClean="0">
                <a:solidFill>
                  <a:schemeClr val="accent4">
                    <a:lumMod val="50000"/>
                  </a:schemeClr>
                </a:solidFill>
              </a:rPr>
              <a:t> </a:t>
            </a:r>
            <a:r>
              <a:rPr lang="en-GB" sz="2400" dirty="0" err="1" smtClean="0">
                <a:solidFill>
                  <a:schemeClr val="accent4">
                    <a:lumMod val="50000"/>
                  </a:schemeClr>
                </a:solidFill>
              </a:rPr>
              <a:t>Dutta</a:t>
            </a:r>
            <a:r>
              <a:rPr lang="en-GB" sz="2400" dirty="0" smtClean="0">
                <a:solidFill>
                  <a:schemeClr val="accent4">
                    <a:lumMod val="50000"/>
                  </a:schemeClr>
                </a:solidFill>
              </a:rPr>
              <a:t> – Homepage and designing and Presentation. </a:t>
            </a:r>
          </a:p>
          <a:p>
            <a:pPr>
              <a:buNone/>
            </a:pPr>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36"/>
            <a:ext cx="8229600" cy="1214446"/>
          </a:xfrm>
        </p:spPr>
        <p:txBody>
          <a:bodyPr>
            <a:normAutofit/>
          </a:bodyPr>
          <a:lstStyle/>
          <a:p>
            <a:r>
              <a:rPr lang="en-GB" sz="3400" b="1" u="sng" dirty="0" smtClean="0">
                <a:latin typeface="Times New Roman" pitchFamily="18" charset="0"/>
                <a:cs typeface="Times New Roman" pitchFamily="18" charset="0"/>
              </a:rPr>
              <a:t>Goals for the Upcoming </a:t>
            </a:r>
            <a:r>
              <a:rPr lang="en-GB" sz="3400" b="1" u="sng" dirty="0" err="1" smtClean="0">
                <a:latin typeface="Times New Roman" pitchFamily="18" charset="0"/>
                <a:cs typeface="Times New Roman" pitchFamily="18" charset="0"/>
              </a:rPr>
              <a:t>Sessional</a:t>
            </a:r>
            <a:r>
              <a:rPr lang="en-GB" sz="3400" b="1" u="sng" dirty="0" smtClean="0">
                <a:latin typeface="Times New Roman" pitchFamily="18" charset="0"/>
                <a:cs typeface="Times New Roman" pitchFamily="18" charset="0"/>
              </a:rPr>
              <a:t> class</a:t>
            </a:r>
            <a:r>
              <a:rPr lang="en-GB" sz="3400" b="1" dirty="0" smtClean="0">
                <a:latin typeface="Times New Roman" pitchFamily="18" charset="0"/>
                <a:cs typeface="Times New Roman" pitchFamily="18" charset="0"/>
              </a:rPr>
              <a:t>: </a:t>
            </a:r>
            <a:r>
              <a:rPr lang="en-GB" sz="2800" b="1" dirty="0" smtClean="0">
                <a:latin typeface="Bernard MT Condensed" pitchFamily="18" charset="0"/>
                <a:cs typeface="Times New Roman" pitchFamily="18" charset="0"/>
              </a:rPr>
              <a:t>3</a:t>
            </a:r>
            <a:r>
              <a:rPr lang="en-GB" sz="2800" baseline="30000" dirty="0" smtClean="0">
                <a:latin typeface="Bernard MT Condensed" pitchFamily="18" charset="0"/>
              </a:rPr>
              <a:t>rd</a:t>
            </a:r>
            <a:r>
              <a:rPr lang="en-GB" sz="2800" b="1" dirty="0" smtClean="0">
                <a:latin typeface="Times New Roman" pitchFamily="18" charset="0"/>
                <a:cs typeface="Times New Roman" pitchFamily="18" charset="0"/>
              </a:rPr>
              <a:t> </a:t>
            </a:r>
            <a:r>
              <a:rPr lang="en-GB" sz="2800" dirty="0" smtClean="0">
                <a:latin typeface="Bernard MT Condensed" pitchFamily="18" charset="0"/>
              </a:rPr>
              <a:t>February, 2016</a:t>
            </a:r>
            <a:endParaRPr lang="en-GB" sz="2800" b="1" dirty="0">
              <a:latin typeface="Bernard MT Condensed" pitchFamily="18" charset="0"/>
              <a:cs typeface="Times New Roman" pitchFamily="18" charset="0"/>
            </a:endParaRPr>
          </a:p>
        </p:txBody>
      </p:sp>
      <p:sp>
        <p:nvSpPr>
          <p:cNvPr id="3" name="Content Placeholder 2"/>
          <p:cNvSpPr>
            <a:spLocks noGrp="1"/>
          </p:cNvSpPr>
          <p:nvPr>
            <p:ph idx="1"/>
          </p:nvPr>
        </p:nvSpPr>
        <p:spPr>
          <a:xfrm>
            <a:off x="457200" y="3000372"/>
            <a:ext cx="8229600" cy="2357454"/>
          </a:xfrm>
        </p:spPr>
        <p:txBody>
          <a:bodyPr/>
          <a:lstStyle/>
          <a:p>
            <a:pPr>
              <a:buNone/>
            </a:pPr>
            <a:r>
              <a:rPr lang="en-GB" dirty="0" smtClean="0"/>
              <a:t>To create Linking to the database using PHP and </a:t>
            </a:r>
            <a:r>
              <a:rPr lang="en-GB" dirty="0" err="1" smtClean="0"/>
              <a:t>MySQL</a:t>
            </a:r>
            <a:r>
              <a:rPr lang="en-GB" dirty="0" smtClean="0"/>
              <a:t> and also bring in further modifications to the webpage layout. </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1581904"/>
          </a:xfrm>
        </p:spPr>
        <p:txBody>
          <a:bodyPr>
            <a:normAutofit fontScale="90000"/>
          </a:bodyPr>
          <a:lstStyle/>
          <a:p>
            <a:r>
              <a:rPr lang="en-GB" sz="6000" u="sng" dirty="0" smtClean="0">
                <a:solidFill>
                  <a:schemeClr val="accent4">
                    <a:lumMod val="50000"/>
                  </a:schemeClr>
                </a:solidFill>
                <a:latin typeface="Times New Roman" pitchFamily="18" charset="0"/>
                <a:cs typeface="Times New Roman" pitchFamily="18" charset="0"/>
              </a:rPr>
              <a:t>Screenshots of the pages:</a:t>
            </a:r>
            <a:br>
              <a:rPr lang="en-GB" sz="6000" u="sng" dirty="0" smtClean="0">
                <a:solidFill>
                  <a:schemeClr val="accent4">
                    <a:lumMod val="50000"/>
                  </a:schemeClr>
                </a:solidFill>
                <a:latin typeface="Times New Roman" pitchFamily="18" charset="0"/>
                <a:cs typeface="Times New Roman" pitchFamily="18" charset="0"/>
              </a:rPr>
            </a:br>
            <a:r>
              <a:rPr lang="en-GB" dirty="0" smtClean="0">
                <a:solidFill>
                  <a:srgbClr val="002060"/>
                </a:solidFill>
              </a:rPr>
              <a:t>Student Registration:</a:t>
            </a:r>
            <a:endParaRPr lang="en-GB" dirty="0">
              <a:solidFill>
                <a:srgbClr val="002060"/>
              </a:solidFill>
            </a:endParaRPr>
          </a:p>
        </p:txBody>
      </p:sp>
      <p:pic>
        <p:nvPicPr>
          <p:cNvPr id="7" name="Content Placeholder 6" descr="Screenshot (5).png"/>
          <p:cNvPicPr>
            <a:picLocks noGrp="1" noChangeAspect="1"/>
          </p:cNvPicPr>
          <p:nvPr>
            <p:ph idx="1"/>
          </p:nvPr>
        </p:nvPicPr>
        <p:blipFill>
          <a:blip r:embed="rId2"/>
          <a:stretch>
            <a:fillRect/>
          </a:stretch>
        </p:blipFill>
        <p:spPr>
          <a:xfrm>
            <a:off x="668373" y="2500306"/>
            <a:ext cx="7807254" cy="3824294"/>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 page:</a:t>
            </a:r>
            <a:endParaRPr lang="en-GB" dirty="0"/>
          </a:p>
        </p:txBody>
      </p:sp>
      <p:pic>
        <p:nvPicPr>
          <p:cNvPr id="4" name="Content Placeholder 3" descr="Screenshot (6).png"/>
          <p:cNvPicPr>
            <a:picLocks noGrp="1" noChangeAspect="1"/>
          </p:cNvPicPr>
          <p:nvPr>
            <p:ph idx="1"/>
          </p:nvPr>
        </p:nvPicPr>
        <p:blipFill>
          <a:blip r:embed="rId2"/>
          <a:stretch>
            <a:fillRect/>
          </a:stretch>
        </p:blipFill>
        <p:spPr>
          <a:xfrm>
            <a:off x="668373" y="1935163"/>
            <a:ext cx="7807254" cy="438943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Student Login page:</a:t>
            </a:r>
            <a:endParaRPr lang="en-GB" dirty="0"/>
          </a:p>
        </p:txBody>
      </p:sp>
      <p:pic>
        <p:nvPicPr>
          <p:cNvPr id="4" name="Content Placeholder 3" descr="Screenshot (7).png"/>
          <p:cNvPicPr>
            <a:picLocks noGrp="1" noChangeAspect="1"/>
          </p:cNvPicPr>
          <p:nvPr>
            <p:ph idx="1"/>
          </p:nvPr>
        </p:nvPicPr>
        <p:blipFill>
          <a:blip r:embed="rId2"/>
          <a:stretch>
            <a:fillRect/>
          </a:stretch>
        </p:blipFill>
        <p:spPr>
          <a:xfrm>
            <a:off x="668373" y="1935163"/>
            <a:ext cx="7807254" cy="438943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Student Login page:</a:t>
            </a:r>
            <a:endParaRPr lang="en-GB" dirty="0"/>
          </a:p>
        </p:txBody>
      </p:sp>
      <p:pic>
        <p:nvPicPr>
          <p:cNvPr id="4" name="Content Placeholder 3" descr="Screenshot (7).png"/>
          <p:cNvPicPr>
            <a:picLocks noGrp="1" noChangeAspect="1"/>
          </p:cNvPicPr>
          <p:nvPr>
            <p:ph idx="1"/>
          </p:nvPr>
        </p:nvPicPr>
        <p:blipFill>
          <a:blip r:embed="rId2"/>
          <a:stretch>
            <a:fillRect/>
          </a:stretch>
        </p:blipFill>
        <p:spPr>
          <a:xfrm>
            <a:off x="668373" y="1935163"/>
            <a:ext cx="7807254" cy="438943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Aministrator</a:t>
            </a:r>
            <a:r>
              <a:rPr lang="en-GB" dirty="0" smtClean="0"/>
              <a:t> Login</a:t>
            </a:r>
            <a:endParaRPr lang="en-GB" dirty="0"/>
          </a:p>
        </p:txBody>
      </p:sp>
      <p:pic>
        <p:nvPicPr>
          <p:cNvPr id="4" name="Content Placeholder 3" descr="Screenshot (9).png"/>
          <p:cNvPicPr>
            <a:picLocks noGrp="1" noChangeAspect="1"/>
          </p:cNvPicPr>
          <p:nvPr>
            <p:ph idx="1"/>
          </p:nvPr>
        </p:nvPicPr>
        <p:blipFill>
          <a:blip r:embed="rId2"/>
          <a:stretch>
            <a:fillRect/>
          </a:stretch>
        </p:blipFill>
        <p:spPr>
          <a:xfrm>
            <a:off x="668373" y="1935163"/>
            <a:ext cx="7807254" cy="438943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GB" sz="5400" dirty="0" smtClean="0">
                <a:latin typeface="Bernard MT Condensed" pitchFamily="18" charset="0"/>
              </a:rPr>
              <a:t>10</a:t>
            </a:r>
            <a:r>
              <a:rPr lang="en-GB" sz="5400" baseline="30000" dirty="0" smtClean="0">
                <a:latin typeface="Bernard MT Condensed" pitchFamily="18" charset="0"/>
              </a:rPr>
              <a:t>th </a:t>
            </a:r>
            <a:r>
              <a:rPr lang="en-GB" sz="5400" dirty="0" smtClean="0">
                <a:latin typeface="Bernard MT Condensed" pitchFamily="18" charset="0"/>
              </a:rPr>
              <a:t>February</a:t>
            </a:r>
            <a:endParaRPr lang="en-GB" dirty="0"/>
          </a:p>
        </p:txBody>
      </p:sp>
      <p:sp>
        <p:nvSpPr>
          <p:cNvPr id="3" name="Content Placeholder 2"/>
          <p:cNvSpPr>
            <a:spLocks noGrp="1"/>
          </p:cNvSpPr>
          <p:nvPr>
            <p:ph idx="1"/>
          </p:nvPr>
        </p:nvSpPr>
        <p:spPr/>
        <p:txBody>
          <a:bodyPr>
            <a:normAutofit/>
          </a:bodyPr>
          <a:lstStyle/>
          <a:p>
            <a:pPr>
              <a:buNone/>
            </a:pPr>
            <a:r>
              <a:rPr lang="en-GB" b="1" u="sng" dirty="0" smtClean="0">
                <a:solidFill>
                  <a:schemeClr val="tx2">
                    <a:lumMod val="75000"/>
                  </a:schemeClr>
                </a:solidFill>
                <a:latin typeface="Times New Roman" pitchFamily="18" charset="0"/>
                <a:cs typeface="Times New Roman" pitchFamily="18" charset="0"/>
              </a:rPr>
              <a:t>Goals achieved</a:t>
            </a:r>
            <a:r>
              <a:rPr lang="en-GB" b="1" u="sng" dirty="0" smtClean="0">
                <a:solidFill>
                  <a:schemeClr val="accent1">
                    <a:lumMod val="50000"/>
                  </a:schemeClr>
                </a:solidFill>
                <a:latin typeface="Times New Roman" pitchFamily="18" charset="0"/>
                <a:cs typeface="Times New Roman" pitchFamily="18" charset="0"/>
              </a:rPr>
              <a:t>:</a:t>
            </a:r>
          </a:p>
          <a:p>
            <a:pPr>
              <a:buNone/>
            </a:pPr>
            <a:r>
              <a:rPr lang="en-GB" dirty="0" smtClean="0"/>
              <a:t>Backend developments are done to the Student Registration form:</a:t>
            </a:r>
          </a:p>
          <a:p>
            <a:pPr marL="514350" indent="-514350">
              <a:buAutoNum type="arabicPeriod"/>
            </a:pPr>
            <a:r>
              <a:rPr lang="en-GB" dirty="0" smtClean="0"/>
              <a:t>Connection </a:t>
            </a:r>
            <a:r>
              <a:rPr lang="en-GB" dirty="0"/>
              <a:t>with the MySQL database is established</a:t>
            </a:r>
            <a:r>
              <a:rPr lang="en-GB" dirty="0" smtClean="0"/>
              <a:t>.</a:t>
            </a:r>
          </a:p>
          <a:p>
            <a:pPr marL="514350" indent="-514350">
              <a:buFont typeface="Wingdings 2"/>
              <a:buAutoNum type="arabicPeriod"/>
            </a:pPr>
            <a:r>
              <a:rPr lang="en-GB" dirty="0"/>
              <a:t>Data entry is validated in all fields and the data is stored in the MySQL database.</a:t>
            </a:r>
          </a:p>
          <a:p>
            <a:pPr marL="514350" indent="-514350">
              <a:buAutoNum type="arabicPeriod"/>
            </a:pPr>
            <a:endParaRPr lang="en-GB" dirty="0" smtClean="0"/>
          </a:p>
          <a:p>
            <a:pPr marL="514350" indent="-514350">
              <a:buAutoNum type="arabicPeriod"/>
            </a:pPr>
            <a:endParaRPr lang="en-GB" dirty="0" smtClean="0"/>
          </a:p>
          <a:p>
            <a:pPr>
              <a:buNone/>
            </a:pPr>
            <a:endParaRPr lang="en-GB" dirty="0" smtClean="0"/>
          </a:p>
          <a:p>
            <a:pPr marL="514350" indent="-514350">
              <a:buAutoNum type="arabicPeriod"/>
            </a:pPr>
            <a:endParaRPr lang="en-GB" dirty="0" smtClean="0"/>
          </a:p>
          <a:p>
            <a:pPr marL="514350" indent="-514350">
              <a:buAutoNum type="arabicPeriod"/>
            </a:pPr>
            <a:endParaRPr lang="en-GB" dirty="0" smtClean="0"/>
          </a:p>
          <a:p>
            <a:pPr marL="514350" indent="-514350">
              <a:buAutoNum type="arabicPeriod"/>
            </a:pPr>
            <a:endParaRPr lang="en-GB" dirty="0" smtClean="0"/>
          </a:p>
          <a:p>
            <a:pPr>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1546"/>
            <a:ext cx="8229600" cy="857256"/>
          </a:xfrm>
        </p:spPr>
        <p:txBody>
          <a:bodyPr>
            <a:normAutofit/>
          </a:bodyPr>
          <a:lstStyle/>
          <a:p>
            <a:r>
              <a:rPr lang="en-GB" sz="4400" dirty="0" smtClean="0">
                <a:latin typeface="Bernard MT Condensed" pitchFamily="18" charset="0"/>
              </a:rPr>
              <a:t>Work Division</a:t>
            </a:r>
            <a:endParaRPr lang="en-GB" sz="4400" b="1" dirty="0"/>
          </a:p>
        </p:txBody>
      </p:sp>
      <p:sp>
        <p:nvSpPr>
          <p:cNvPr id="3" name="Content Placeholder 2"/>
          <p:cNvSpPr>
            <a:spLocks noGrp="1"/>
          </p:cNvSpPr>
          <p:nvPr>
            <p:ph idx="1"/>
          </p:nvPr>
        </p:nvSpPr>
        <p:spPr>
          <a:xfrm>
            <a:off x="457200" y="2143116"/>
            <a:ext cx="8229600" cy="3929090"/>
          </a:xfrm>
        </p:spPr>
        <p:txBody>
          <a:bodyPr>
            <a:normAutofit lnSpcReduction="10000"/>
          </a:bodyPr>
          <a:lstStyle/>
          <a:p>
            <a:pPr>
              <a:buNone/>
            </a:pPr>
            <a:r>
              <a:rPr lang="en-GB" sz="3600" u="sng" dirty="0" smtClean="0">
                <a:latin typeface="Times New Roman" pitchFamily="18" charset="0"/>
                <a:cs typeface="Times New Roman" pitchFamily="18" charset="0"/>
              </a:rPr>
              <a:t>Webpage designing</a:t>
            </a:r>
            <a:r>
              <a:rPr lang="en-GB" dirty="0" smtClean="0"/>
              <a:t>:</a:t>
            </a:r>
          </a:p>
          <a:p>
            <a:pPr>
              <a:buFont typeface="Arial" pitchFamily="34" charset="0"/>
              <a:buChar char="•"/>
            </a:pPr>
            <a:r>
              <a:rPr lang="en-GB" sz="2800" dirty="0" err="1" smtClean="0">
                <a:solidFill>
                  <a:schemeClr val="accent4">
                    <a:lumMod val="50000"/>
                  </a:schemeClr>
                </a:solidFill>
              </a:rPr>
              <a:t>Naman</a:t>
            </a:r>
            <a:r>
              <a:rPr lang="en-GB" sz="2800" dirty="0" smtClean="0">
                <a:solidFill>
                  <a:schemeClr val="accent4">
                    <a:lumMod val="50000"/>
                  </a:schemeClr>
                </a:solidFill>
              </a:rPr>
              <a:t> </a:t>
            </a:r>
            <a:r>
              <a:rPr lang="en-GB" sz="2800" dirty="0" err="1" smtClean="0">
                <a:solidFill>
                  <a:schemeClr val="accent4">
                    <a:lumMod val="50000"/>
                  </a:schemeClr>
                </a:solidFill>
              </a:rPr>
              <a:t>Soni</a:t>
            </a:r>
            <a:r>
              <a:rPr lang="en-GB" sz="2800" dirty="0" smtClean="0">
                <a:solidFill>
                  <a:schemeClr val="accent4">
                    <a:lumMod val="50000"/>
                  </a:schemeClr>
                </a:solidFill>
              </a:rPr>
              <a:t> – </a:t>
            </a:r>
            <a:r>
              <a:rPr lang="en-GB" sz="2800" dirty="0" smtClean="0">
                <a:solidFill>
                  <a:schemeClr val="tx2">
                    <a:lumMod val="50000"/>
                  </a:schemeClr>
                </a:solidFill>
              </a:rPr>
              <a:t>Student Registration Page backend development and MySQL database </a:t>
            </a:r>
            <a:r>
              <a:rPr lang="en-GB" sz="2800" dirty="0" smtClean="0">
                <a:solidFill>
                  <a:schemeClr val="tx2">
                    <a:lumMod val="50000"/>
                  </a:schemeClr>
                </a:solidFill>
              </a:rPr>
              <a:t>developments.</a:t>
            </a:r>
            <a:endParaRPr lang="en-GB" sz="2800" dirty="0" smtClean="0">
              <a:solidFill>
                <a:schemeClr val="tx2">
                  <a:lumMod val="50000"/>
                </a:schemeClr>
              </a:solidFill>
            </a:endParaRPr>
          </a:p>
          <a:p>
            <a:pPr>
              <a:buFont typeface="Arial" pitchFamily="34" charset="0"/>
              <a:buChar char="•"/>
            </a:pPr>
            <a:r>
              <a:rPr lang="en-GB" sz="2800" dirty="0" err="1" smtClean="0">
                <a:solidFill>
                  <a:schemeClr val="accent4">
                    <a:lumMod val="50000"/>
                  </a:schemeClr>
                </a:solidFill>
              </a:rPr>
              <a:t>Nisha</a:t>
            </a:r>
            <a:r>
              <a:rPr lang="en-GB" sz="2800" dirty="0" smtClean="0">
                <a:solidFill>
                  <a:schemeClr val="accent4">
                    <a:lumMod val="50000"/>
                  </a:schemeClr>
                </a:solidFill>
              </a:rPr>
              <a:t> V Prasad – </a:t>
            </a:r>
            <a:r>
              <a:rPr lang="en-GB" sz="2800" dirty="0" err="1" smtClean="0">
                <a:solidFill>
                  <a:schemeClr val="tx2">
                    <a:lumMod val="50000"/>
                  </a:schemeClr>
                </a:solidFill>
              </a:rPr>
              <a:t>MySQL</a:t>
            </a:r>
            <a:r>
              <a:rPr lang="en-GB" sz="2800" dirty="0" smtClean="0">
                <a:solidFill>
                  <a:schemeClr val="tx2">
                    <a:lumMod val="50000"/>
                  </a:schemeClr>
                </a:solidFill>
              </a:rPr>
              <a:t> database developments</a:t>
            </a:r>
            <a:endParaRPr lang="en-GB" sz="2800" dirty="0" smtClean="0">
              <a:solidFill>
                <a:schemeClr val="accent4">
                  <a:lumMod val="50000"/>
                </a:schemeClr>
              </a:solidFill>
            </a:endParaRPr>
          </a:p>
          <a:p>
            <a:pPr>
              <a:buFont typeface="Arial" pitchFamily="34" charset="0"/>
              <a:buChar char="•"/>
            </a:pPr>
            <a:r>
              <a:rPr lang="en-GB" sz="2800" dirty="0" err="1" smtClean="0">
                <a:solidFill>
                  <a:schemeClr val="accent4">
                    <a:lumMod val="50000"/>
                  </a:schemeClr>
                </a:solidFill>
              </a:rPr>
              <a:t>Sudhanshu</a:t>
            </a:r>
            <a:r>
              <a:rPr lang="en-GB" sz="2800" dirty="0" smtClean="0">
                <a:solidFill>
                  <a:schemeClr val="accent4">
                    <a:lumMod val="50000"/>
                  </a:schemeClr>
                </a:solidFill>
              </a:rPr>
              <a:t> Singh – </a:t>
            </a:r>
            <a:r>
              <a:rPr lang="en-GB" sz="2800" dirty="0" smtClean="0">
                <a:solidFill>
                  <a:schemeClr val="tx2">
                    <a:lumMod val="50000"/>
                  </a:schemeClr>
                </a:solidFill>
              </a:rPr>
              <a:t>Student Registration Page backend development and designing.</a:t>
            </a:r>
            <a:endParaRPr lang="en-GB" sz="2800" dirty="0" smtClean="0">
              <a:solidFill>
                <a:schemeClr val="accent4">
                  <a:lumMod val="50000"/>
                </a:schemeClr>
              </a:solidFill>
            </a:endParaRPr>
          </a:p>
          <a:p>
            <a:pPr>
              <a:buFont typeface="Arial" pitchFamily="34" charset="0"/>
              <a:buChar char="•"/>
            </a:pPr>
            <a:r>
              <a:rPr lang="en-GB" sz="2800" dirty="0" err="1" smtClean="0">
                <a:solidFill>
                  <a:schemeClr val="accent4">
                    <a:lumMod val="50000"/>
                  </a:schemeClr>
                </a:solidFill>
              </a:rPr>
              <a:t>Prerona</a:t>
            </a:r>
            <a:r>
              <a:rPr lang="en-GB" sz="2800" dirty="0" smtClean="0">
                <a:solidFill>
                  <a:schemeClr val="accent4">
                    <a:lumMod val="50000"/>
                  </a:schemeClr>
                </a:solidFill>
              </a:rPr>
              <a:t> </a:t>
            </a:r>
            <a:r>
              <a:rPr lang="en-GB" sz="2800" dirty="0" err="1" smtClean="0">
                <a:solidFill>
                  <a:schemeClr val="accent4">
                    <a:lumMod val="50000"/>
                  </a:schemeClr>
                </a:solidFill>
              </a:rPr>
              <a:t>Dutta</a:t>
            </a:r>
            <a:r>
              <a:rPr lang="en-GB" sz="2800" dirty="0" smtClean="0">
                <a:solidFill>
                  <a:schemeClr val="accent4">
                    <a:lumMod val="50000"/>
                  </a:schemeClr>
                </a:solidFill>
              </a:rPr>
              <a:t> – </a:t>
            </a:r>
            <a:r>
              <a:rPr lang="en-GB" sz="2800" dirty="0" smtClean="0">
                <a:solidFill>
                  <a:schemeClr val="tx2">
                    <a:lumMod val="50000"/>
                  </a:schemeClr>
                </a:solidFill>
              </a:rPr>
              <a:t>Designing modifications and Presentation</a:t>
            </a:r>
            <a:endParaRPr lang="en-GB" dirty="0">
              <a:solidFill>
                <a:schemeClr val="tx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1214446"/>
          </a:xfrm>
          <a:solidFill>
            <a:schemeClr val="bg1"/>
          </a:solidFill>
        </p:spPr>
        <p:txBody>
          <a:bodyPr/>
          <a:lstStyle/>
          <a:p>
            <a:pPr algn="l"/>
            <a:r>
              <a:rPr lang="en-GB" dirty="0" smtClean="0">
                <a:latin typeface="Bodoni MT Black" pitchFamily="18" charset="0"/>
              </a:rPr>
              <a:t>Done by: Group No. 22</a:t>
            </a:r>
            <a:endParaRPr lang="en-GB" dirty="0">
              <a:latin typeface="Bodoni MT Black" pitchFamily="18" charset="0"/>
            </a:endParaRPr>
          </a:p>
        </p:txBody>
      </p:sp>
      <p:sp>
        <p:nvSpPr>
          <p:cNvPr id="3" name="Content Placeholder 2"/>
          <p:cNvSpPr>
            <a:spLocks noGrp="1"/>
          </p:cNvSpPr>
          <p:nvPr>
            <p:ph idx="1"/>
          </p:nvPr>
        </p:nvSpPr>
        <p:spPr>
          <a:xfrm>
            <a:off x="457200" y="2500306"/>
            <a:ext cx="8229600" cy="3625857"/>
          </a:xfrm>
        </p:spPr>
        <p:txBody>
          <a:bodyPr/>
          <a:lstStyle/>
          <a:p>
            <a:pPr>
              <a:buFont typeface="Wingdings" pitchFamily="2" charset="2"/>
              <a:buChar char="§"/>
            </a:pPr>
            <a:r>
              <a:rPr lang="en-GB" b="1" i="1" dirty="0" err="1" smtClean="0">
                <a:solidFill>
                  <a:srgbClr val="11B46E"/>
                </a:solidFill>
                <a:latin typeface="Times New Roman" pitchFamily="18" charset="0"/>
                <a:cs typeface="Times New Roman" pitchFamily="18" charset="0"/>
              </a:rPr>
              <a:t>Naman</a:t>
            </a:r>
            <a:r>
              <a:rPr lang="en-GB" b="1" i="1" dirty="0" smtClean="0">
                <a:solidFill>
                  <a:srgbClr val="11B46E"/>
                </a:solidFill>
                <a:latin typeface="Times New Roman" pitchFamily="18" charset="0"/>
                <a:cs typeface="Times New Roman" pitchFamily="18" charset="0"/>
              </a:rPr>
              <a:t> Kumar </a:t>
            </a:r>
            <a:r>
              <a:rPr lang="en-GB" b="1" i="1" dirty="0" err="1" smtClean="0">
                <a:solidFill>
                  <a:srgbClr val="11B46E"/>
                </a:solidFill>
                <a:latin typeface="Times New Roman" pitchFamily="18" charset="0"/>
                <a:cs typeface="Times New Roman" pitchFamily="18" charset="0"/>
              </a:rPr>
              <a:t>Soni</a:t>
            </a:r>
            <a:r>
              <a:rPr lang="en-GB" i="1" dirty="0" smtClean="0">
                <a:solidFill>
                  <a:srgbClr val="11B46E"/>
                </a:solidFill>
                <a:latin typeface="Times New Roman" pitchFamily="18" charset="0"/>
                <a:cs typeface="Times New Roman" pitchFamily="18" charset="0"/>
              </a:rPr>
              <a:t>. Roll No. </a:t>
            </a:r>
            <a:r>
              <a:rPr lang="en-GB" b="1" i="1" dirty="0" smtClean="0">
                <a:solidFill>
                  <a:srgbClr val="11B46E"/>
                </a:solidFill>
                <a:latin typeface="Times New Roman" pitchFamily="18" charset="0"/>
                <a:cs typeface="Times New Roman" pitchFamily="18" charset="0"/>
              </a:rPr>
              <a:t>13/IT/20</a:t>
            </a:r>
          </a:p>
          <a:p>
            <a:pPr>
              <a:buFont typeface="Wingdings" pitchFamily="2" charset="2"/>
              <a:buChar char="§"/>
            </a:pPr>
            <a:r>
              <a:rPr lang="en-GB" b="1" i="1" dirty="0" err="1" smtClean="0">
                <a:solidFill>
                  <a:srgbClr val="11B46E"/>
                </a:solidFill>
                <a:latin typeface="Times New Roman" pitchFamily="18" charset="0"/>
                <a:cs typeface="Times New Roman" pitchFamily="18" charset="0"/>
              </a:rPr>
              <a:t>Prerona</a:t>
            </a:r>
            <a:r>
              <a:rPr lang="en-GB" b="1" i="1" dirty="0" smtClean="0">
                <a:solidFill>
                  <a:srgbClr val="11B46E"/>
                </a:solidFill>
                <a:latin typeface="Times New Roman" pitchFamily="18" charset="0"/>
                <a:cs typeface="Times New Roman" pitchFamily="18" charset="0"/>
              </a:rPr>
              <a:t> </a:t>
            </a:r>
            <a:r>
              <a:rPr lang="en-GB" b="1" i="1" dirty="0" err="1" smtClean="0">
                <a:solidFill>
                  <a:srgbClr val="11B46E"/>
                </a:solidFill>
                <a:latin typeface="Times New Roman" pitchFamily="18" charset="0"/>
                <a:cs typeface="Times New Roman" pitchFamily="18" charset="0"/>
              </a:rPr>
              <a:t>Dutta</a:t>
            </a:r>
            <a:r>
              <a:rPr lang="en-GB" i="1" dirty="0" smtClean="0">
                <a:solidFill>
                  <a:srgbClr val="11B46E"/>
                </a:solidFill>
                <a:latin typeface="Times New Roman" pitchFamily="18" charset="0"/>
                <a:cs typeface="Times New Roman" pitchFamily="18" charset="0"/>
              </a:rPr>
              <a:t>. Roll No. </a:t>
            </a:r>
            <a:r>
              <a:rPr lang="en-GB" b="1" i="1" dirty="0" smtClean="0">
                <a:solidFill>
                  <a:srgbClr val="11B46E"/>
                </a:solidFill>
                <a:latin typeface="Times New Roman" pitchFamily="18" charset="0"/>
                <a:cs typeface="Times New Roman" pitchFamily="18" charset="0"/>
              </a:rPr>
              <a:t>13/IT/57</a:t>
            </a:r>
          </a:p>
          <a:p>
            <a:pPr>
              <a:buFont typeface="Wingdings" pitchFamily="2" charset="2"/>
              <a:buChar char="§"/>
            </a:pPr>
            <a:r>
              <a:rPr lang="en-GB" b="1" i="1" dirty="0" err="1" smtClean="0">
                <a:solidFill>
                  <a:srgbClr val="11B46E"/>
                </a:solidFill>
                <a:latin typeface="Times New Roman" pitchFamily="18" charset="0"/>
                <a:cs typeface="Times New Roman" pitchFamily="18" charset="0"/>
              </a:rPr>
              <a:t>Sudhanshu</a:t>
            </a:r>
            <a:r>
              <a:rPr lang="en-GB" b="1" i="1" dirty="0" smtClean="0">
                <a:solidFill>
                  <a:srgbClr val="11B46E"/>
                </a:solidFill>
                <a:latin typeface="Times New Roman" pitchFamily="18" charset="0"/>
                <a:cs typeface="Times New Roman" pitchFamily="18" charset="0"/>
              </a:rPr>
              <a:t> Singh</a:t>
            </a:r>
            <a:r>
              <a:rPr lang="en-GB" i="1" dirty="0" smtClean="0">
                <a:solidFill>
                  <a:srgbClr val="11B46E"/>
                </a:solidFill>
                <a:latin typeface="Times New Roman" pitchFamily="18" charset="0"/>
                <a:cs typeface="Times New Roman" pitchFamily="18" charset="0"/>
              </a:rPr>
              <a:t>. Roll No. </a:t>
            </a:r>
            <a:r>
              <a:rPr lang="en-GB" b="1" i="1" dirty="0" smtClean="0">
                <a:solidFill>
                  <a:srgbClr val="11B46E"/>
                </a:solidFill>
                <a:latin typeface="Times New Roman" pitchFamily="18" charset="0"/>
                <a:cs typeface="Times New Roman" pitchFamily="18" charset="0"/>
              </a:rPr>
              <a:t>13/IT/63</a:t>
            </a:r>
          </a:p>
          <a:p>
            <a:pPr>
              <a:buFont typeface="Wingdings" pitchFamily="2" charset="2"/>
              <a:buChar char="§"/>
            </a:pPr>
            <a:r>
              <a:rPr lang="en-GB" b="1" i="1" dirty="0" err="1" smtClean="0">
                <a:solidFill>
                  <a:srgbClr val="11B46E"/>
                </a:solidFill>
                <a:latin typeface="Times New Roman" pitchFamily="18" charset="0"/>
                <a:cs typeface="Times New Roman" pitchFamily="18" charset="0"/>
              </a:rPr>
              <a:t>Nisha</a:t>
            </a:r>
            <a:r>
              <a:rPr lang="en-GB" b="1" i="1" dirty="0" smtClean="0">
                <a:solidFill>
                  <a:srgbClr val="11B46E"/>
                </a:solidFill>
                <a:latin typeface="Times New Roman" pitchFamily="18" charset="0"/>
                <a:cs typeface="Times New Roman" pitchFamily="18" charset="0"/>
              </a:rPr>
              <a:t> V Prasad</a:t>
            </a:r>
            <a:r>
              <a:rPr lang="en-GB" i="1" dirty="0" smtClean="0">
                <a:solidFill>
                  <a:srgbClr val="11B46E"/>
                </a:solidFill>
                <a:latin typeface="Times New Roman" pitchFamily="18" charset="0"/>
                <a:cs typeface="Times New Roman" pitchFamily="18" charset="0"/>
              </a:rPr>
              <a:t>. Roll No. </a:t>
            </a:r>
            <a:r>
              <a:rPr lang="en-GB" b="1" i="1" dirty="0" smtClean="0">
                <a:solidFill>
                  <a:srgbClr val="11B46E"/>
                </a:solidFill>
                <a:latin typeface="Times New Roman" pitchFamily="18" charset="0"/>
                <a:cs typeface="Times New Roman" pitchFamily="18" charset="0"/>
              </a:rPr>
              <a:t>13/IT/90</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85794"/>
            <a:ext cx="8501122" cy="1143000"/>
          </a:xfrm>
        </p:spPr>
        <p:txBody>
          <a:bodyPr/>
          <a:lstStyle/>
          <a:p>
            <a:r>
              <a:rPr lang="en-GB" b="1" dirty="0" smtClean="0"/>
              <a:t>Table structure of Database:</a:t>
            </a:r>
            <a:endParaRPr lang="en-GB" b="1" dirty="0"/>
          </a:p>
        </p:txBody>
      </p:sp>
      <p:pic>
        <p:nvPicPr>
          <p:cNvPr id="4" name="Content Placeholder 3" descr="Screenshot (852).png"/>
          <p:cNvPicPr>
            <a:picLocks noGrp="1" noChangeAspect="1"/>
          </p:cNvPicPr>
          <p:nvPr>
            <p:ph idx="1"/>
          </p:nvPr>
        </p:nvPicPr>
        <p:blipFill>
          <a:blip r:embed="rId2"/>
          <a:stretch>
            <a:fillRect/>
          </a:stretch>
        </p:blipFill>
        <p:spPr>
          <a:xfrm>
            <a:off x="285721" y="2143116"/>
            <a:ext cx="8572560" cy="457203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704088"/>
            <a:ext cx="8472518" cy="1143000"/>
          </a:xfrm>
        </p:spPr>
        <p:txBody>
          <a:bodyPr/>
          <a:lstStyle/>
          <a:p>
            <a:r>
              <a:rPr lang="en-GB" b="1" dirty="0" smtClean="0"/>
              <a:t>Example of a Table:</a:t>
            </a:r>
            <a:endParaRPr lang="en-GB" b="1" dirty="0"/>
          </a:p>
        </p:txBody>
      </p:sp>
      <p:pic>
        <p:nvPicPr>
          <p:cNvPr id="4" name="Content Placeholder 3" descr="Screenshot (851).png"/>
          <p:cNvPicPr>
            <a:picLocks noGrp="1" noChangeAspect="1"/>
          </p:cNvPicPr>
          <p:nvPr>
            <p:ph idx="1"/>
          </p:nvPr>
        </p:nvPicPr>
        <p:blipFill>
          <a:blip r:embed="rId2"/>
          <a:stretch>
            <a:fillRect/>
          </a:stretch>
        </p:blipFill>
        <p:spPr>
          <a:xfrm>
            <a:off x="285720" y="1857364"/>
            <a:ext cx="8358246" cy="492283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4422"/>
            <a:ext cx="8229600" cy="1214446"/>
          </a:xfrm>
          <a:solidFill>
            <a:srgbClr val="FFFF00"/>
          </a:solidFill>
        </p:spPr>
        <p:txBody>
          <a:bodyPr>
            <a:normAutofit fontScale="90000"/>
          </a:bodyPr>
          <a:lstStyle/>
          <a:p>
            <a:r>
              <a:rPr lang="en-GB" sz="4000" b="1" u="sng" dirty="0" smtClean="0">
                <a:latin typeface="Times New Roman" pitchFamily="18" charset="0"/>
                <a:cs typeface="Times New Roman" pitchFamily="18" charset="0"/>
              </a:rPr>
              <a:t>Goals for the Upcoming </a:t>
            </a:r>
            <a:r>
              <a:rPr lang="en-GB" sz="4000" b="1" u="sng" dirty="0" err="1" smtClean="0">
                <a:latin typeface="Times New Roman" pitchFamily="18" charset="0"/>
                <a:cs typeface="Times New Roman" pitchFamily="18" charset="0"/>
              </a:rPr>
              <a:t>Sessional</a:t>
            </a:r>
            <a:r>
              <a:rPr lang="en-GB" sz="4000" b="1" u="sng" dirty="0" smtClean="0">
                <a:latin typeface="Times New Roman" pitchFamily="18" charset="0"/>
                <a:cs typeface="Times New Roman" pitchFamily="18" charset="0"/>
              </a:rPr>
              <a:t> class</a:t>
            </a:r>
            <a:r>
              <a:rPr lang="en-GB" sz="4000" b="1" dirty="0" smtClean="0">
                <a:latin typeface="Times New Roman" pitchFamily="18" charset="0"/>
                <a:cs typeface="Times New Roman" pitchFamily="18" charset="0"/>
              </a:rPr>
              <a:t>: </a:t>
            </a:r>
            <a:r>
              <a:rPr lang="en-GB" sz="4000" b="1" dirty="0" smtClean="0">
                <a:latin typeface="Bernard MT Condensed" pitchFamily="18" charset="0"/>
                <a:cs typeface="Times New Roman" pitchFamily="18" charset="0"/>
              </a:rPr>
              <a:t>17</a:t>
            </a:r>
            <a:r>
              <a:rPr lang="en-GB" sz="4000" b="1" baseline="30000" dirty="0" smtClean="0">
                <a:latin typeface="Bernard MT Condensed" pitchFamily="18" charset="0"/>
                <a:cs typeface="Times New Roman" pitchFamily="18" charset="0"/>
              </a:rPr>
              <a:t>th</a:t>
            </a:r>
            <a:r>
              <a:rPr lang="en-GB" sz="4000" b="1" dirty="0" smtClean="0">
                <a:latin typeface="Times New Roman" pitchFamily="18" charset="0"/>
                <a:cs typeface="Times New Roman" pitchFamily="18" charset="0"/>
              </a:rPr>
              <a:t> </a:t>
            </a:r>
            <a:r>
              <a:rPr lang="en-GB" sz="4000" dirty="0" smtClean="0">
                <a:latin typeface="Bernard MT Condensed" pitchFamily="18" charset="0"/>
              </a:rPr>
              <a:t>February, 2016</a:t>
            </a:r>
            <a:endParaRPr lang="en-GB" sz="4000" dirty="0"/>
          </a:p>
        </p:txBody>
      </p:sp>
      <p:sp>
        <p:nvSpPr>
          <p:cNvPr id="3" name="Content Placeholder 2"/>
          <p:cNvSpPr>
            <a:spLocks noGrp="1"/>
          </p:cNvSpPr>
          <p:nvPr>
            <p:ph idx="1"/>
          </p:nvPr>
        </p:nvSpPr>
        <p:spPr>
          <a:xfrm>
            <a:off x="457200" y="2786058"/>
            <a:ext cx="8229600" cy="3071834"/>
          </a:xfrm>
        </p:spPr>
        <p:txBody>
          <a:bodyPr/>
          <a:lstStyle/>
          <a:p>
            <a:pPr>
              <a:buNone/>
            </a:pPr>
            <a:r>
              <a:rPr lang="en-GB" dirty="0" smtClean="0"/>
              <a:t>To create backend developments to the </a:t>
            </a:r>
            <a:r>
              <a:rPr lang="en-GB" i="1" dirty="0" smtClean="0"/>
              <a:t>Admin Login (</a:t>
            </a:r>
            <a:r>
              <a:rPr lang="en-GB" i="1" smtClean="0"/>
              <a:t>CMS</a:t>
            </a:r>
            <a:r>
              <a:rPr lang="en-GB" i="1" smtClean="0"/>
              <a:t>) page </a:t>
            </a:r>
            <a:r>
              <a:rPr lang="en-GB" dirty="0" smtClean="0"/>
              <a:t>which include data entry and data storage to MySQL 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latin typeface="Times New Roman" pitchFamily="18" charset="0"/>
                <a:cs typeface="Times New Roman" pitchFamily="18" charset="0"/>
              </a:rPr>
              <a:t>References:</a:t>
            </a:r>
            <a:endParaRPr lang="en-GB"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
            </a:pPr>
            <a:r>
              <a:rPr lang="en-GB" dirty="0" smtClean="0"/>
              <a:t>W3schools.com</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0034" y="1214423"/>
            <a:ext cx="7772400" cy="2500329"/>
          </a:xfrm>
        </p:spPr>
        <p:txBody>
          <a:bodyPr>
            <a:normAutofit/>
          </a:bodyPr>
          <a:lstStyle/>
          <a:p>
            <a:pPr algn="ctr"/>
            <a:r>
              <a:rPr lang="en-GB" sz="4000" dirty="0" smtClean="0">
                <a:solidFill>
                  <a:schemeClr val="bg1"/>
                </a:solidFill>
                <a:latin typeface="Times New Roman" pitchFamily="18" charset="0"/>
                <a:cs typeface="Times New Roman" pitchFamily="18" charset="0"/>
              </a:rPr>
              <a:t>THANK YOU...</a:t>
            </a:r>
            <a:endParaRPr lang="en-GB" sz="4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229600" cy="846980"/>
          </a:xfrm>
          <a:solidFill>
            <a:srgbClr val="FFFF00"/>
          </a:solidFill>
        </p:spPr>
        <p:txBody>
          <a:bodyPr/>
          <a:lstStyle/>
          <a:p>
            <a:pPr algn="l"/>
            <a:r>
              <a:rPr lang="en-GB" b="1" dirty="0" smtClean="0">
                <a:latin typeface="Bernard MT Condensed" pitchFamily="18" charset="0"/>
              </a:rPr>
              <a:t>13 January, </a:t>
            </a:r>
            <a:r>
              <a:rPr lang="en-GB" sz="4000" b="1" dirty="0" smtClean="0">
                <a:latin typeface="Bernard MT Condensed" pitchFamily="18" charset="0"/>
              </a:rPr>
              <a:t>2016</a:t>
            </a:r>
            <a:r>
              <a:rPr lang="en-GB" dirty="0" smtClean="0"/>
              <a:t>:</a:t>
            </a:r>
            <a:endParaRPr lang="en-GB" dirty="0"/>
          </a:p>
        </p:txBody>
      </p:sp>
      <p:sp>
        <p:nvSpPr>
          <p:cNvPr id="3" name="Content Placeholder 2"/>
          <p:cNvSpPr>
            <a:spLocks noGrp="1"/>
          </p:cNvSpPr>
          <p:nvPr>
            <p:ph idx="1"/>
          </p:nvPr>
        </p:nvSpPr>
        <p:spPr/>
        <p:txBody>
          <a:bodyPr>
            <a:normAutofit/>
          </a:bodyPr>
          <a:lstStyle/>
          <a:p>
            <a:pPr>
              <a:buNone/>
            </a:pPr>
            <a:r>
              <a:rPr lang="en-GB" sz="2400" b="1" u="sng" dirty="0" smtClean="0">
                <a:solidFill>
                  <a:srgbClr val="002060"/>
                </a:solidFill>
                <a:latin typeface="Times New Roman" pitchFamily="18" charset="0"/>
                <a:cs typeface="Times New Roman" pitchFamily="18" charset="0"/>
              </a:rPr>
              <a:t>Class  Lecture</a:t>
            </a:r>
            <a:r>
              <a:rPr lang="en-GB" sz="2400" dirty="0" smtClean="0">
                <a:latin typeface="Times New Roman" pitchFamily="18" charset="0"/>
                <a:cs typeface="Times New Roman" pitchFamily="18" charset="0"/>
              </a:rPr>
              <a:t>:</a:t>
            </a:r>
          </a:p>
          <a:p>
            <a:pPr>
              <a:buNone/>
            </a:pPr>
            <a:r>
              <a:rPr lang="en-GB" sz="2400" dirty="0" smtClean="0">
                <a:latin typeface="Times New Roman" pitchFamily="18" charset="0"/>
                <a:cs typeface="Times New Roman" pitchFamily="18" charset="0"/>
              </a:rPr>
              <a:t>   The class lecture mainly dealt with the rules and regulations of the internet and web technology lab. The lecture also dealt with goal of the lab sessions and how to execute the activities towards fulfilling that goal.</a:t>
            </a:r>
          </a:p>
          <a:p>
            <a:pPr>
              <a:buNone/>
            </a:pPr>
            <a:endParaRPr lang="en-GB" sz="2400" dirty="0">
              <a:latin typeface="Times New Roman" pitchFamily="18" charset="0"/>
              <a:cs typeface="Times New Roman" pitchFamily="18" charset="0"/>
            </a:endParaRPr>
          </a:p>
          <a:p>
            <a:pPr>
              <a:buNone/>
            </a:pPr>
            <a:r>
              <a:rPr lang="en-GB" sz="2400" b="1" u="sng" dirty="0" smtClean="0">
                <a:solidFill>
                  <a:srgbClr val="002060"/>
                </a:solidFill>
                <a:latin typeface="Times New Roman" pitchFamily="18" charset="0"/>
                <a:cs typeface="Times New Roman" pitchFamily="18" charset="0"/>
              </a:rPr>
              <a:t>Goals for the coming </a:t>
            </a:r>
            <a:r>
              <a:rPr lang="en-GB" sz="2400" b="1" u="sng" dirty="0" err="1" smtClean="0">
                <a:solidFill>
                  <a:srgbClr val="002060"/>
                </a:solidFill>
                <a:latin typeface="Times New Roman" pitchFamily="18" charset="0"/>
                <a:cs typeface="Times New Roman" pitchFamily="18" charset="0"/>
              </a:rPr>
              <a:t>sessional</a:t>
            </a:r>
            <a:r>
              <a:rPr lang="en-GB" sz="2400" b="1" u="sng" dirty="0" smtClean="0">
                <a:solidFill>
                  <a:srgbClr val="002060"/>
                </a:solidFill>
                <a:latin typeface="Times New Roman" pitchFamily="18" charset="0"/>
                <a:cs typeface="Times New Roman" pitchFamily="18" charset="0"/>
              </a:rPr>
              <a:t> class</a:t>
            </a:r>
            <a:r>
              <a:rPr lang="en-GB" sz="2400" b="1" dirty="0" smtClean="0">
                <a:solidFill>
                  <a:srgbClr val="002060"/>
                </a:solidFill>
                <a:latin typeface="Times New Roman" pitchFamily="18" charset="0"/>
                <a:cs typeface="Times New Roman" pitchFamily="18" charset="0"/>
              </a:rPr>
              <a:t>:  </a:t>
            </a:r>
            <a:r>
              <a:rPr lang="en-GB" sz="2000" dirty="0" smtClean="0">
                <a:solidFill>
                  <a:schemeClr val="accent1">
                    <a:lumMod val="50000"/>
                  </a:schemeClr>
                </a:solidFill>
                <a:latin typeface="Bernard MT Condensed" pitchFamily="18" charset="0"/>
              </a:rPr>
              <a:t>20</a:t>
            </a:r>
            <a:r>
              <a:rPr lang="en-GB" sz="2000" baseline="30000" dirty="0" smtClean="0">
                <a:solidFill>
                  <a:schemeClr val="accent1">
                    <a:lumMod val="50000"/>
                  </a:schemeClr>
                </a:solidFill>
                <a:latin typeface="Bernard MT Condensed" pitchFamily="18" charset="0"/>
              </a:rPr>
              <a:t>th</a:t>
            </a:r>
            <a:r>
              <a:rPr lang="en-GB" sz="2000" dirty="0" smtClean="0">
                <a:solidFill>
                  <a:schemeClr val="accent1">
                    <a:lumMod val="50000"/>
                  </a:schemeClr>
                </a:solidFill>
                <a:latin typeface="Bernard MT Condensed" pitchFamily="18" charset="0"/>
              </a:rPr>
              <a:t>January</a:t>
            </a:r>
            <a:endParaRPr lang="en-GB" sz="2000" b="1" dirty="0" smtClean="0">
              <a:solidFill>
                <a:schemeClr val="accent1">
                  <a:lumMod val="50000"/>
                </a:schemeClr>
              </a:solidFill>
              <a:latin typeface="Bernard MT Condensed" pitchFamily="18" charset="0"/>
              <a:cs typeface="Times New Roman" pitchFamily="18" charset="0"/>
            </a:endParaRPr>
          </a:p>
          <a:p>
            <a:pPr>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   To create the front page of a </a:t>
            </a:r>
            <a:r>
              <a:rPr lang="en-GB" sz="2400" i="1" dirty="0" smtClean="0">
                <a:latin typeface="Times New Roman" pitchFamily="18" charset="0"/>
                <a:cs typeface="Times New Roman" pitchFamily="18" charset="0"/>
              </a:rPr>
              <a:t>students portal </a:t>
            </a:r>
            <a:r>
              <a:rPr lang="en-GB" sz="2400" dirty="0" smtClean="0">
                <a:latin typeface="Times New Roman" pitchFamily="18" charset="0"/>
                <a:cs typeface="Times New Roman" pitchFamily="18" charset="0"/>
              </a:rPr>
              <a:t>using HTML (Hypertext </a:t>
            </a:r>
            <a:r>
              <a:rPr lang="en-GB" sz="2400" dirty="0" err="1">
                <a:latin typeface="Times New Roman" pitchFamily="18" charset="0"/>
                <a:cs typeface="Times New Roman" pitchFamily="18" charset="0"/>
              </a:rPr>
              <a:t>M</a:t>
            </a:r>
            <a:r>
              <a:rPr lang="en-GB" sz="2400" dirty="0" err="1" smtClean="0">
                <a:latin typeface="Times New Roman" pitchFamily="18" charset="0"/>
                <a:cs typeface="Times New Roman" pitchFamily="18" charset="0"/>
              </a:rPr>
              <a:t>arkup</a:t>
            </a:r>
            <a:r>
              <a:rPr lang="en-GB" sz="2400" dirty="0" smtClean="0">
                <a:latin typeface="Times New Roman" pitchFamily="18" charset="0"/>
                <a:cs typeface="Times New Roman" pitchFamily="18" charset="0"/>
              </a:rPr>
              <a:t> Language) and CSS(Cascading Style Sheets).</a:t>
            </a:r>
            <a:endParaRPr lang="en-GB" sz="240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0034" y="571480"/>
            <a:ext cx="7786716" cy="5500708"/>
          </a:xfrm>
        </p:spPr>
        <p:txBody>
          <a:bodyPr>
            <a:normAutofit/>
          </a:bodyPr>
          <a:lstStyle/>
          <a:p>
            <a:r>
              <a:rPr lang="en-GB" sz="2600" b="1" u="sng" dirty="0" smtClean="0">
                <a:solidFill>
                  <a:srgbClr val="002060"/>
                </a:solidFill>
                <a:latin typeface="Times New Roman" pitchFamily="18" charset="0"/>
                <a:cs typeface="Times New Roman" pitchFamily="18" charset="0"/>
              </a:rPr>
              <a:t>Goals achieved</a:t>
            </a:r>
            <a:r>
              <a:rPr lang="en-GB" sz="2600" u="sng" dirty="0" smtClean="0">
                <a:latin typeface="Times New Roman" pitchFamily="18" charset="0"/>
                <a:cs typeface="Times New Roman" pitchFamily="18" charset="0"/>
              </a:rPr>
              <a:t>: </a:t>
            </a:r>
            <a:r>
              <a:rPr lang="en-GB" sz="2400" dirty="0" smtClean="0">
                <a:solidFill>
                  <a:schemeClr val="accent2">
                    <a:lumMod val="50000"/>
                  </a:schemeClr>
                </a:solidFill>
                <a:latin typeface="Bernard MT Condensed" pitchFamily="18" charset="0"/>
              </a:rPr>
              <a:t>20</a:t>
            </a:r>
            <a:r>
              <a:rPr lang="en-GB" sz="2400" baseline="30000" dirty="0" smtClean="0">
                <a:solidFill>
                  <a:schemeClr val="accent2">
                    <a:lumMod val="50000"/>
                  </a:schemeClr>
                </a:solidFill>
                <a:latin typeface="Bernard MT Condensed" pitchFamily="18" charset="0"/>
              </a:rPr>
              <a:t>th</a:t>
            </a:r>
            <a:r>
              <a:rPr lang="en-GB" sz="2400" dirty="0" smtClean="0">
                <a:solidFill>
                  <a:schemeClr val="accent2">
                    <a:lumMod val="50000"/>
                  </a:schemeClr>
                </a:solidFill>
                <a:latin typeface="Bernard MT Condensed" pitchFamily="18" charset="0"/>
              </a:rPr>
              <a:t>January</a:t>
            </a:r>
            <a:r>
              <a:rPr lang="en-GB" sz="2600" u="sng" dirty="0" smtClean="0">
                <a:latin typeface="Times New Roman" pitchFamily="18" charset="0"/>
                <a:cs typeface="Times New Roman" pitchFamily="18" charset="0"/>
              </a:rPr>
              <a:t/>
            </a:r>
            <a:br>
              <a:rPr lang="en-GB" sz="2600" u="sng" dirty="0" smtClean="0">
                <a:latin typeface="Times New Roman" pitchFamily="18" charset="0"/>
                <a:cs typeface="Times New Roman" pitchFamily="18" charset="0"/>
              </a:rPr>
            </a:br>
            <a:r>
              <a:rPr lang="en-GB" sz="2600"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We have been successful in creating the Home page of a Students’ </a:t>
            </a:r>
            <a:r>
              <a:rPr lang="en-GB" sz="2400" dirty="0">
                <a:latin typeface="Times New Roman" pitchFamily="18" charset="0"/>
                <a:cs typeface="Times New Roman" pitchFamily="18" charset="0"/>
              </a:rPr>
              <a:t>P</a:t>
            </a:r>
            <a:r>
              <a:rPr lang="en-GB" sz="2400" dirty="0" smtClean="0">
                <a:latin typeface="Times New Roman" pitchFamily="18" charset="0"/>
                <a:cs typeface="Times New Roman" pitchFamily="18" charset="0"/>
              </a:rPr>
              <a:t>ortal, using HTML, which has the links for following options:</a:t>
            </a:r>
            <a:br>
              <a:rPr lang="en-GB" sz="2400" dirty="0" smtClean="0">
                <a:latin typeface="Times New Roman" pitchFamily="18" charset="0"/>
                <a:cs typeface="Times New Roman" pitchFamily="18" charset="0"/>
              </a:rPr>
            </a:br>
            <a:r>
              <a:rPr lang="en-GB" sz="2400" dirty="0" smtClean="0">
                <a:latin typeface="Times New Roman" pitchFamily="18" charset="0"/>
                <a:cs typeface="Times New Roman" pitchFamily="18" charset="0"/>
              </a:rPr>
              <a:t>1.Administration Login(Admin Login)</a:t>
            </a:r>
            <a:br>
              <a:rPr lang="en-GB" sz="2400" dirty="0" smtClean="0">
                <a:latin typeface="Times New Roman" pitchFamily="18" charset="0"/>
                <a:cs typeface="Times New Roman" pitchFamily="18" charset="0"/>
              </a:rPr>
            </a:br>
            <a:r>
              <a:rPr lang="en-GB" sz="2400" dirty="0" smtClean="0">
                <a:latin typeface="Times New Roman" pitchFamily="18" charset="0"/>
                <a:cs typeface="Times New Roman" pitchFamily="18" charset="0"/>
              </a:rPr>
              <a:t>2.Student Login</a:t>
            </a:r>
            <a:br>
              <a:rPr lang="en-GB" sz="2400" dirty="0" smtClean="0">
                <a:latin typeface="Times New Roman" pitchFamily="18" charset="0"/>
                <a:cs typeface="Times New Roman" pitchFamily="18" charset="0"/>
              </a:rPr>
            </a:br>
            <a:r>
              <a:rPr lang="en-GB" sz="2400" dirty="0" smtClean="0">
                <a:latin typeface="Times New Roman" pitchFamily="18" charset="0"/>
                <a:cs typeface="Times New Roman" pitchFamily="18" charset="0"/>
              </a:rPr>
              <a:t>3.Student Registration</a:t>
            </a:r>
            <a:br>
              <a:rPr lang="en-GB" sz="2400" dirty="0" smtClean="0">
                <a:latin typeface="Times New Roman" pitchFamily="18" charset="0"/>
                <a:cs typeface="Times New Roman" pitchFamily="18" charset="0"/>
              </a:rPr>
            </a:br>
            <a:r>
              <a:rPr lang="en-GB" sz="2400" dirty="0" smtClean="0">
                <a:latin typeface="Times New Roman" pitchFamily="18" charset="0"/>
                <a:cs typeface="Times New Roman" pitchFamily="18" charset="0"/>
              </a:rPr>
              <a:t>	The Student Login link further leads to a form which has the following fields to be filled and then </a:t>
            </a:r>
            <a:r>
              <a:rPr lang="en-GB" sz="2400" i="1" dirty="0" smtClean="0">
                <a:latin typeface="Times New Roman" pitchFamily="18" charset="0"/>
                <a:cs typeface="Times New Roman" pitchFamily="18" charset="0"/>
              </a:rPr>
              <a:t>submitted</a:t>
            </a:r>
            <a:r>
              <a:rPr lang="en-GB" sz="2400" dirty="0" smtClean="0">
                <a:latin typeface="Times New Roman" pitchFamily="18" charset="0"/>
                <a:cs typeface="Times New Roman" pitchFamily="18" charset="0"/>
              </a:rPr>
              <a:t>:</a:t>
            </a:r>
            <a:br>
              <a:rPr lang="en-GB" sz="2400" dirty="0" smtClean="0">
                <a:latin typeface="Times New Roman" pitchFamily="18" charset="0"/>
                <a:cs typeface="Times New Roman" pitchFamily="18" charset="0"/>
              </a:rPr>
            </a:br>
            <a:r>
              <a:rPr lang="en-GB" sz="2400" dirty="0" smtClean="0">
                <a:latin typeface="Times New Roman" pitchFamily="18" charset="0"/>
                <a:cs typeface="Times New Roman" pitchFamily="18" charset="0"/>
              </a:rPr>
              <a:t>1.Username</a:t>
            </a:r>
            <a:br>
              <a:rPr lang="en-GB" sz="2400" dirty="0" smtClean="0">
                <a:latin typeface="Times New Roman" pitchFamily="18" charset="0"/>
                <a:cs typeface="Times New Roman" pitchFamily="18" charset="0"/>
              </a:rPr>
            </a:br>
            <a:r>
              <a:rPr lang="en-GB" sz="2400" dirty="0" smtClean="0">
                <a:latin typeface="Times New Roman" pitchFamily="18" charset="0"/>
                <a:cs typeface="Times New Roman" pitchFamily="18" charset="0"/>
              </a:rPr>
              <a:t>2.Password</a:t>
            </a:r>
            <a:endParaRPr lang="en-GB" sz="24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3008313" cy="571504"/>
          </a:xfrm>
          <a:solidFill>
            <a:srgbClr val="FFFF00"/>
          </a:solidFill>
        </p:spPr>
        <p:txBody>
          <a:bodyPr/>
          <a:lstStyle/>
          <a:p>
            <a:r>
              <a:rPr lang="en-GB" dirty="0" smtClean="0"/>
              <a:t>Page No. 1:</a:t>
            </a:r>
            <a:endParaRPr lang="en-GB" dirty="0"/>
          </a:p>
        </p:txBody>
      </p:sp>
      <p:sp>
        <p:nvSpPr>
          <p:cNvPr id="4" name="Text Placeholder 3"/>
          <p:cNvSpPr>
            <a:spLocks noGrp="1"/>
          </p:cNvSpPr>
          <p:nvPr>
            <p:ph type="body" idx="2"/>
          </p:nvPr>
        </p:nvSpPr>
        <p:spPr/>
        <p:txBody>
          <a:bodyPr/>
          <a:lstStyle/>
          <a:p>
            <a:endParaRPr lang="en-GB" dirty="0" smtClean="0"/>
          </a:p>
          <a:p>
            <a:endParaRPr lang="en-GB" dirty="0" smtClean="0"/>
          </a:p>
          <a:p>
            <a:endParaRPr lang="en-GB" dirty="0" smtClean="0"/>
          </a:p>
          <a:p>
            <a:endParaRPr lang="en-GB" dirty="0" smtClean="0"/>
          </a:p>
          <a:p>
            <a:endParaRPr lang="en-GB" dirty="0" smtClean="0"/>
          </a:p>
          <a:p>
            <a:r>
              <a:rPr lang="en-GB" sz="1800" b="1" u="sng" dirty="0" smtClean="0"/>
              <a:t>Home page of our Web Portal</a:t>
            </a:r>
            <a:endParaRPr lang="en-GB" sz="1800" b="1" u="sng" dirty="0"/>
          </a:p>
        </p:txBody>
      </p:sp>
      <p:pic>
        <p:nvPicPr>
          <p:cNvPr id="5" name="Content Placeholder 4" descr="Screenshot (1).png"/>
          <p:cNvPicPr>
            <a:picLocks noGrp="1" noChangeAspect="1"/>
          </p:cNvPicPr>
          <p:nvPr>
            <p:ph sz="half" idx="1"/>
          </p:nvPr>
        </p:nvPicPr>
        <p:blipFill>
          <a:blip r:embed="rId2"/>
          <a:stretch>
            <a:fillRect/>
          </a:stretch>
        </p:blipFill>
        <p:spPr>
          <a:xfrm>
            <a:off x="3857620" y="1714488"/>
            <a:ext cx="4786346" cy="287395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slide(fromBottom)">
                                      <p:cBhvr>
                                        <p:cTn id="10" dur="500"/>
                                        <p:tgtEl>
                                          <p:spTgt spid="4">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lide(fromBottom)">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3008313" cy="577868"/>
          </a:xfrm>
          <a:solidFill>
            <a:srgbClr val="FFFF00"/>
          </a:solidFill>
        </p:spPr>
        <p:txBody>
          <a:bodyPr/>
          <a:lstStyle/>
          <a:p>
            <a:r>
              <a:rPr lang="en-GB" dirty="0" smtClean="0"/>
              <a:t>Page No. 2:</a:t>
            </a:r>
            <a:endParaRPr lang="en-GB" dirty="0"/>
          </a:p>
        </p:txBody>
      </p:sp>
      <p:sp>
        <p:nvSpPr>
          <p:cNvPr id="4" name="Text Placeholder 3"/>
          <p:cNvSpPr>
            <a:spLocks noGrp="1"/>
          </p:cNvSpPr>
          <p:nvPr>
            <p:ph type="body" idx="2"/>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sz="1800" b="1" u="sng" dirty="0" smtClean="0"/>
              <a:t>Admin Login Page of our Web Portal</a:t>
            </a:r>
            <a:endParaRPr lang="en-GB" sz="1800" b="1" u="sng" dirty="0"/>
          </a:p>
        </p:txBody>
      </p:sp>
      <p:pic>
        <p:nvPicPr>
          <p:cNvPr id="5" name="Content Placeholder 4" descr="Screenshot (2).png"/>
          <p:cNvPicPr>
            <a:picLocks noGrp="1" noChangeAspect="1"/>
          </p:cNvPicPr>
          <p:nvPr>
            <p:ph sz="half" idx="1"/>
          </p:nvPr>
        </p:nvPicPr>
        <p:blipFill>
          <a:blip r:embed="rId2"/>
          <a:stretch>
            <a:fillRect/>
          </a:stretch>
        </p:blipFill>
        <p:spPr>
          <a:xfrm>
            <a:off x="3575050" y="2525422"/>
            <a:ext cx="5111750" cy="287395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barn(inHorizontal)">
                                      <p:cBhvr>
                                        <p:cTn id="10" dur="500"/>
                                        <p:tgtEl>
                                          <p:spTgt spid="4">
                                            <p:txEl>
                                              <p:pRg st="7" end="7"/>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5860"/>
            <a:ext cx="3008313" cy="571504"/>
          </a:xfrm>
          <a:solidFill>
            <a:srgbClr val="FFFF00"/>
          </a:solidFill>
        </p:spPr>
        <p:txBody>
          <a:bodyPr/>
          <a:lstStyle/>
          <a:p>
            <a:r>
              <a:rPr lang="en-GB" dirty="0" smtClean="0"/>
              <a:t>Page No. 3:</a:t>
            </a:r>
            <a:endParaRPr lang="en-GB" dirty="0"/>
          </a:p>
        </p:txBody>
      </p:sp>
      <p:sp>
        <p:nvSpPr>
          <p:cNvPr id="4" name="Text Placeholder 3"/>
          <p:cNvSpPr>
            <a:spLocks noGrp="1"/>
          </p:cNvSpPr>
          <p:nvPr>
            <p:ph type="body" idx="2"/>
          </p:nvPr>
        </p:nvSpPr>
        <p:spPr>
          <a:xfrm>
            <a:off x="428596" y="1428737"/>
            <a:ext cx="3008313" cy="4143404"/>
          </a:xfrm>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sz="1600" b="1" u="sng" dirty="0" smtClean="0"/>
              <a:t>Student Registration Page  of our Web Portal</a:t>
            </a:r>
            <a:r>
              <a:rPr lang="en-GB" dirty="0" smtClean="0"/>
              <a:t>.</a:t>
            </a:r>
            <a:endParaRPr lang="en-GB" dirty="0"/>
          </a:p>
        </p:txBody>
      </p:sp>
      <p:pic>
        <p:nvPicPr>
          <p:cNvPr id="5" name="Content Placeholder 4" descr="Screenshot (3).png"/>
          <p:cNvPicPr>
            <a:picLocks noGrp="1" noChangeAspect="1"/>
          </p:cNvPicPr>
          <p:nvPr>
            <p:ph sz="half" idx="1"/>
          </p:nvPr>
        </p:nvPicPr>
        <p:blipFill>
          <a:blip r:embed="rId2"/>
          <a:stretch>
            <a:fillRect/>
          </a:stretch>
        </p:blipFill>
        <p:spPr>
          <a:xfrm>
            <a:off x="3575050" y="2525422"/>
            <a:ext cx="5111750" cy="287395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barn(inHorizontal)">
                                      <p:cBhvr>
                                        <p:cTn id="10" dur="500"/>
                                        <p:tgtEl>
                                          <p:spTgt spid="4">
                                            <p:txEl>
                                              <p:pRg st="6" end="6"/>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7298"/>
            <a:ext cx="3008313" cy="571504"/>
          </a:xfrm>
          <a:solidFill>
            <a:srgbClr val="FFFF00"/>
          </a:solidFill>
        </p:spPr>
        <p:txBody>
          <a:bodyPr/>
          <a:lstStyle/>
          <a:p>
            <a:r>
              <a:rPr lang="en-GB" dirty="0" smtClean="0"/>
              <a:t>Page No. 4:</a:t>
            </a:r>
            <a:endParaRPr lang="en-GB" dirty="0"/>
          </a:p>
        </p:txBody>
      </p:sp>
      <p:sp>
        <p:nvSpPr>
          <p:cNvPr id="4" name="Text Placeholder 3"/>
          <p:cNvSpPr>
            <a:spLocks noGrp="1"/>
          </p:cNvSpPr>
          <p:nvPr>
            <p:ph type="body" idx="2"/>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sz="1800" b="1" u="sng" dirty="0" smtClean="0"/>
              <a:t>Student Login Page of our Web Portal.</a:t>
            </a:r>
            <a:endParaRPr lang="en-GB" sz="1800" b="1" u="sng" dirty="0"/>
          </a:p>
        </p:txBody>
      </p:sp>
      <p:pic>
        <p:nvPicPr>
          <p:cNvPr id="5" name="Content Placeholder 4" descr="Screenshot (4).png"/>
          <p:cNvPicPr>
            <a:picLocks noGrp="1" noChangeAspect="1"/>
          </p:cNvPicPr>
          <p:nvPr>
            <p:ph sz="half" idx="1"/>
          </p:nvPr>
        </p:nvPicPr>
        <p:blipFill>
          <a:blip r:embed="rId2"/>
          <a:stretch>
            <a:fillRect/>
          </a:stretch>
        </p:blipFill>
        <p:spPr>
          <a:xfrm>
            <a:off x="3575050" y="2525422"/>
            <a:ext cx="5111750" cy="287395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barn(inHorizontal)">
                                      <p:cBhvr>
                                        <p:cTn id="10" dur="500"/>
                                        <p:tgtEl>
                                          <p:spTgt spid="4">
                                            <p:txEl>
                                              <p:pRg st="6" end="6"/>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500174"/>
            <a:ext cx="8472518" cy="3786214"/>
          </a:xfrm>
        </p:spPr>
        <p:txBody>
          <a:bodyPr/>
          <a:lstStyle/>
          <a:p>
            <a:pPr>
              <a:buNone/>
            </a:pPr>
            <a:r>
              <a:rPr lang="en-GB" sz="3000" b="1" u="sng" dirty="0" smtClean="0">
                <a:solidFill>
                  <a:srgbClr val="002060"/>
                </a:solidFill>
                <a:latin typeface="Times New Roman" pitchFamily="18" charset="0"/>
                <a:cs typeface="Times New Roman" pitchFamily="18" charset="0"/>
              </a:rPr>
              <a:t>Goals for the upcoming </a:t>
            </a:r>
            <a:r>
              <a:rPr lang="en-GB" sz="3000" b="1" u="sng" dirty="0" err="1" smtClean="0">
                <a:solidFill>
                  <a:srgbClr val="002060"/>
                </a:solidFill>
                <a:latin typeface="Times New Roman" pitchFamily="18" charset="0"/>
                <a:cs typeface="Times New Roman" pitchFamily="18" charset="0"/>
              </a:rPr>
              <a:t>sessional</a:t>
            </a:r>
            <a:r>
              <a:rPr lang="en-GB" sz="3000" b="1" u="sng" dirty="0" smtClean="0">
                <a:solidFill>
                  <a:srgbClr val="002060"/>
                </a:solidFill>
                <a:latin typeface="Times New Roman" pitchFamily="18" charset="0"/>
                <a:cs typeface="Times New Roman" pitchFamily="18" charset="0"/>
              </a:rPr>
              <a:t> class</a:t>
            </a:r>
            <a:r>
              <a:rPr lang="en-GB" sz="3000" b="1" dirty="0" smtClean="0">
                <a:solidFill>
                  <a:srgbClr val="002060"/>
                </a:solidFill>
                <a:latin typeface="Times New Roman" pitchFamily="18" charset="0"/>
                <a:cs typeface="Times New Roman" pitchFamily="18" charset="0"/>
              </a:rPr>
              <a:t>: </a:t>
            </a:r>
            <a:r>
              <a:rPr lang="en-GB" sz="2200" dirty="0" smtClean="0">
                <a:solidFill>
                  <a:schemeClr val="accent1">
                    <a:lumMod val="50000"/>
                  </a:schemeClr>
                </a:solidFill>
                <a:latin typeface="Bernard MT Condensed" pitchFamily="18" charset="0"/>
              </a:rPr>
              <a:t>27</a:t>
            </a:r>
            <a:r>
              <a:rPr lang="en-GB" sz="2200" baseline="30000" dirty="0" smtClean="0">
                <a:solidFill>
                  <a:schemeClr val="accent1">
                    <a:lumMod val="50000"/>
                  </a:schemeClr>
                </a:solidFill>
                <a:latin typeface="Bernard MT Condensed" pitchFamily="18" charset="0"/>
              </a:rPr>
              <a:t>th</a:t>
            </a:r>
            <a:r>
              <a:rPr lang="en-GB" sz="2200" dirty="0" smtClean="0">
                <a:solidFill>
                  <a:schemeClr val="accent1">
                    <a:lumMod val="50000"/>
                  </a:schemeClr>
                </a:solidFill>
                <a:latin typeface="Bernard MT Condensed" pitchFamily="18" charset="0"/>
              </a:rPr>
              <a:t>January</a:t>
            </a:r>
            <a:endParaRPr lang="en-GB" sz="2200" b="1" dirty="0" smtClean="0">
              <a:solidFill>
                <a:schemeClr val="accent1">
                  <a:lumMod val="50000"/>
                </a:schemeClr>
              </a:solidFill>
              <a:latin typeface="Bernard MT Condensed" pitchFamily="18" charset="0"/>
              <a:cs typeface="Times New Roman" pitchFamily="18" charset="0"/>
            </a:endParaRPr>
          </a:p>
          <a:p>
            <a:pPr>
              <a:buNone/>
            </a:pPr>
            <a:r>
              <a:rPr lang="en-GB" dirty="0" smtClean="0">
                <a:latin typeface="Times New Roman" pitchFamily="18" charset="0"/>
                <a:cs typeface="Times New Roman" pitchFamily="18" charset="0"/>
              </a:rPr>
              <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         </a:t>
            </a:r>
            <a:r>
              <a:rPr lang="en-GB" sz="2800" dirty="0" smtClean="0">
                <a:solidFill>
                  <a:schemeClr val="tx1">
                    <a:lumMod val="95000"/>
                    <a:lumOff val="5000"/>
                  </a:schemeClr>
                </a:solidFill>
                <a:latin typeface="Times New Roman" pitchFamily="18" charset="0"/>
                <a:cs typeface="Times New Roman" pitchFamily="18" charset="0"/>
              </a:rPr>
              <a:t>To develop further on the webpage(portal) by adding  forms  and developing more on the backend </a:t>
            </a:r>
            <a:r>
              <a:rPr lang="en-GB" sz="2800" dirty="0" err="1" smtClean="0">
                <a:solidFill>
                  <a:schemeClr val="tx1">
                    <a:lumMod val="95000"/>
                    <a:lumOff val="5000"/>
                  </a:schemeClr>
                </a:solidFill>
                <a:latin typeface="Times New Roman" pitchFamily="18" charset="0"/>
                <a:cs typeface="Times New Roman" pitchFamily="18" charset="0"/>
              </a:rPr>
              <a:t>functionings</a:t>
            </a:r>
            <a:r>
              <a:rPr lang="en-GB" sz="2800" dirty="0" smtClean="0">
                <a:solidFill>
                  <a:schemeClr val="tx1">
                    <a:lumMod val="95000"/>
                    <a:lumOff val="5000"/>
                  </a:schemeClr>
                </a:solidFill>
                <a:latin typeface="Times New Roman" pitchFamily="18" charset="0"/>
                <a:cs typeface="Times New Roman" pitchFamily="18" charset="0"/>
              </a:rPr>
              <a:t> (such as connectivity by the help of  PHP and validation by </a:t>
            </a:r>
            <a:r>
              <a:rPr lang="en-GB" sz="2800" dirty="0" err="1" smtClean="0">
                <a:solidFill>
                  <a:schemeClr val="tx1">
                    <a:lumMod val="95000"/>
                    <a:lumOff val="5000"/>
                  </a:schemeClr>
                </a:solidFill>
                <a:latin typeface="Times New Roman" pitchFamily="18" charset="0"/>
                <a:cs typeface="Times New Roman" pitchFamily="18" charset="0"/>
              </a:rPr>
              <a:t>Javascript</a:t>
            </a:r>
            <a:r>
              <a:rPr lang="en-GB" sz="2800" dirty="0" smtClean="0">
                <a:solidFill>
                  <a:schemeClr val="tx1">
                    <a:lumMod val="95000"/>
                    <a:lumOff val="5000"/>
                  </a:schemeClr>
                </a:solidFill>
                <a:latin typeface="Times New Roman" pitchFamily="18" charset="0"/>
                <a:cs typeface="Times New Roman" pitchFamily="18" charset="0"/>
              </a:rPr>
              <a:t>)...</a:t>
            </a:r>
            <a:r>
              <a:rPr lang="en-GB" sz="2800" dirty="0" smtClean="0">
                <a:solidFill>
                  <a:schemeClr val="bg1"/>
                </a:solidFill>
                <a:latin typeface="Times New Roman" pitchFamily="18" charset="0"/>
                <a:cs typeface="Times New Roman" pitchFamily="18" charset="0"/>
              </a:rPr>
              <a:t/>
            </a:r>
            <a:br>
              <a:rPr lang="en-GB" sz="2800" dirty="0" smtClean="0">
                <a:solidFill>
                  <a:schemeClr val="bg1"/>
                </a:solidFill>
                <a:latin typeface="Times New Roman" pitchFamily="18" charset="0"/>
                <a:cs typeface="Times New Roman" pitchFamily="18" charset="0"/>
              </a:rPr>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417</TotalTime>
  <Words>452</Words>
  <Application>Microsoft Office PowerPoint</Application>
  <PresentationFormat>On-screen Show (4:3)</PresentationFormat>
  <Paragraphs>92</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Berlin Sans FB Demi</vt:lpstr>
      <vt:lpstr>Bernard MT Condensed</vt:lpstr>
      <vt:lpstr>Bodoni MT Black</vt:lpstr>
      <vt:lpstr>Calibri</vt:lpstr>
      <vt:lpstr>Constantia</vt:lpstr>
      <vt:lpstr>Times New Roman</vt:lpstr>
      <vt:lpstr>Wingdings</vt:lpstr>
      <vt:lpstr>Wingdings 2</vt:lpstr>
      <vt:lpstr>Flow</vt:lpstr>
      <vt:lpstr>Internet &amp; Web Technology Lab IT-604</vt:lpstr>
      <vt:lpstr>Done by: Group No. 22</vt:lpstr>
      <vt:lpstr>13 January, 2016:</vt:lpstr>
      <vt:lpstr>Goals achieved: 20thJanuary  We have been successful in creating the Home page of a Students’ Portal, using HTML, which has the links for following options: 1.Administration Login(Admin Login) 2.Student Login 3.Student Registration  The Student Login link further leads to a form which has the following fields to be filled and then submitted: 1.Username 2.Password</vt:lpstr>
      <vt:lpstr>Page No. 1:</vt:lpstr>
      <vt:lpstr>Page No. 2:</vt:lpstr>
      <vt:lpstr>Page No. 3:</vt:lpstr>
      <vt:lpstr>Page No. 4:</vt:lpstr>
      <vt:lpstr>PowerPoint Presentation</vt:lpstr>
      <vt:lpstr>27th January</vt:lpstr>
      <vt:lpstr>Work Division</vt:lpstr>
      <vt:lpstr>Goals for the Upcoming Sessional class: 3rd February, 2016</vt:lpstr>
      <vt:lpstr>Screenshots of the pages: Student Registration:</vt:lpstr>
      <vt:lpstr>Home page:</vt:lpstr>
      <vt:lpstr>Student Login page:</vt:lpstr>
      <vt:lpstr>Student Login page:</vt:lpstr>
      <vt:lpstr>Aministrator Login</vt:lpstr>
      <vt:lpstr>10th February</vt:lpstr>
      <vt:lpstr>Work Division</vt:lpstr>
      <vt:lpstr>Table structure of Database:</vt:lpstr>
      <vt:lpstr>Example of a Table:</vt:lpstr>
      <vt:lpstr>Goals for the Upcoming Sessional class: 17th February, 2016</vt:lpstr>
      <vt:lpstr>References:</vt:lpstr>
      <vt:lpstr>THANK YOU...</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&amp; Web Technology Lab IT-604</dc:title>
  <dc:creator>Admin</dc:creator>
  <cp:lastModifiedBy>mokko</cp:lastModifiedBy>
  <cp:revision>98</cp:revision>
  <dcterms:created xsi:type="dcterms:W3CDTF">2016-01-19T05:31:03Z</dcterms:created>
  <dcterms:modified xsi:type="dcterms:W3CDTF">2016-02-10T04:27:01Z</dcterms:modified>
</cp:coreProperties>
</file>