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3"/>
  </p:notesMasterIdLst>
  <p:sldIdLst>
    <p:sldId id="257" r:id="rId2"/>
    <p:sldId id="258" r:id="rId3"/>
    <p:sldId id="259" r:id="rId4"/>
    <p:sldId id="260" r:id="rId5"/>
    <p:sldId id="261" r:id="rId6"/>
    <p:sldId id="27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[Sales+Dataset.xlsx]Technology Vs Opportunity!PivotTable8</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'Technology Vs Opportunity'!$B$3</c:f>
              <c:strCache>
                <c:ptCount val="1"/>
                <c:pt idx="0">
                  <c:v>Sum of Opportunity Status (1 or 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'Technology Vs Opportunity'!$A$4:$A$8</c:f>
              <c:strCache>
                <c:ptCount val="4"/>
                <c:pt idx="0">
                  <c:v>ERP Implementation</c:v>
                </c:pt>
                <c:pt idx="1">
                  <c:v>Technical Business Solutions</c:v>
                </c:pt>
                <c:pt idx="2">
                  <c:v>Analytics</c:v>
                </c:pt>
                <c:pt idx="3">
                  <c:v>Legacy Modernization</c:v>
                </c:pt>
              </c:strCache>
            </c:strRef>
          </c:cat>
          <c:val>
            <c:numRef>
              <c:f>'Technology Vs Opportunity'!$B$4:$B$8</c:f>
              <c:numCache>
                <c:formatCode>General</c:formatCode>
                <c:ptCount val="4"/>
                <c:pt idx="0">
                  <c:v>11629</c:v>
                </c:pt>
                <c:pt idx="1">
                  <c:v>5850</c:v>
                </c:pt>
                <c:pt idx="2">
                  <c:v>74</c:v>
                </c:pt>
                <c:pt idx="3">
                  <c:v>74</c:v>
                </c:pt>
              </c:numCache>
            </c:numRef>
          </c:val>
          <c:extLst>
            <c:ext xmlns:c16="http://schemas.microsoft.com/office/drawing/2014/chart" uri="{C3380CC4-5D6E-409C-BE32-E72D297353CC}">
              <c16:uniqueId val="{00000000-75A3-430E-AC62-43D1915A91D3}"/>
            </c:ext>
          </c:extLst>
        </c:ser>
        <c:ser>
          <c:idx val="1"/>
          <c:order val="1"/>
          <c:tx>
            <c:strRef>
              <c:f>'Technology Vs Opportunity'!$C$3</c:f>
              <c:strCache>
                <c:ptCount val="1"/>
                <c:pt idx="0">
                  <c:v>%of Opportunity Status (1 or 0)2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'Technology Vs Opportunity'!$A$4:$A$8</c:f>
              <c:strCache>
                <c:ptCount val="4"/>
                <c:pt idx="0">
                  <c:v>ERP Implementation</c:v>
                </c:pt>
                <c:pt idx="1">
                  <c:v>Technical Business Solutions</c:v>
                </c:pt>
                <c:pt idx="2">
                  <c:v>Analytics</c:v>
                </c:pt>
                <c:pt idx="3">
                  <c:v>Legacy Modernization</c:v>
                </c:pt>
              </c:strCache>
            </c:strRef>
          </c:cat>
          <c:val>
            <c:numRef>
              <c:f>'Technology Vs Opportunity'!$C$4:$C$8</c:f>
              <c:numCache>
                <c:formatCode>0.00%</c:formatCode>
                <c:ptCount val="4"/>
                <c:pt idx="0">
                  <c:v>0.65972655585181827</c:v>
                </c:pt>
                <c:pt idx="1">
                  <c:v>0.33187723378907358</c:v>
                </c:pt>
                <c:pt idx="2">
                  <c:v>4.1981051795540935E-3</c:v>
                </c:pt>
                <c:pt idx="3">
                  <c:v>4.1981051795540935E-3</c:v>
                </c:pt>
              </c:numCache>
            </c:numRef>
          </c:val>
          <c:extLst>
            <c:ext xmlns:c16="http://schemas.microsoft.com/office/drawing/2014/chart" uri="{C3380CC4-5D6E-409C-BE32-E72D297353CC}">
              <c16:uniqueId val="{00000001-75A3-430E-AC62-43D1915A91D3}"/>
            </c:ext>
          </c:extLst>
        </c:ser>
        <c:dLbls>
          <c:showLegendKey val="0"/>
          <c:showVal val="1"/>
          <c:showCatName val="0"/>
          <c:showSerName val="0"/>
          <c:showPercent val="0"/>
          <c:showBubbleSize val="0"/>
        </c:dLbls>
        <c:gapWidth val="150"/>
        <c:overlap val="-25"/>
        <c:axId val="700760976"/>
        <c:axId val="700755728"/>
      </c:barChart>
      <c:catAx>
        <c:axId val="70076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755728"/>
        <c:crosses val="autoZero"/>
        <c:auto val="1"/>
        <c:lblAlgn val="ctr"/>
        <c:lblOffset val="100"/>
        <c:noMultiLvlLbl val="0"/>
      </c:catAx>
      <c:valAx>
        <c:axId val="700755728"/>
        <c:scaling>
          <c:orientation val="minMax"/>
        </c:scaling>
        <c:delete val="1"/>
        <c:axPos val="l"/>
        <c:numFmt formatCode="General" sourceLinked="1"/>
        <c:majorTickMark val="none"/>
        <c:minorTickMark val="none"/>
        <c:tickLblPos val="nextTo"/>
        <c:crossAx val="700760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Vs opportunity!PivotTable10</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'B2B Vs opportunity'!$C$3</c:f>
              <c:strCache>
                <c:ptCount val="1"/>
                <c:pt idx="0">
                  <c:v>% of Opportunity Status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'B2B Vs opportunity'!$B$4:$B$9</c:f>
              <c:strCache>
                <c:ptCount val="5"/>
                <c:pt idx="0">
                  <c:v>Enterprise Sellers</c:v>
                </c:pt>
                <c:pt idx="1">
                  <c:v>Marketing</c:v>
                </c:pt>
                <c:pt idx="2">
                  <c:v>Tele Sales</c:v>
                </c:pt>
                <c:pt idx="3">
                  <c:v>Partners</c:v>
                </c:pt>
                <c:pt idx="4">
                  <c:v>Online Leads</c:v>
                </c:pt>
              </c:strCache>
            </c:strRef>
          </c:cat>
          <c:val>
            <c:numRef>
              <c:f>'B2B Vs opportunity'!$C$4:$C$9</c:f>
              <c:numCache>
                <c:formatCode>0.00%</c:formatCode>
                <c:ptCount val="5"/>
                <c:pt idx="0">
                  <c:v>0.54371135190333009</c:v>
                </c:pt>
                <c:pt idx="1">
                  <c:v>0.39257956543938277</c:v>
                </c:pt>
                <c:pt idx="2">
                  <c:v>3.1429057695580645E-2</c:v>
                </c:pt>
                <c:pt idx="3">
                  <c:v>3.001077891870426E-2</c:v>
                </c:pt>
                <c:pt idx="4">
                  <c:v>2.2692460430022124E-3</c:v>
                </c:pt>
              </c:numCache>
            </c:numRef>
          </c:val>
          <c:extLst>
            <c:ext xmlns:c16="http://schemas.microsoft.com/office/drawing/2014/chart" uri="{C3380CC4-5D6E-409C-BE32-E72D297353CC}">
              <c16:uniqueId val="{00000000-BF58-4090-A220-9DA868CBF6D9}"/>
            </c:ext>
          </c:extLst>
        </c:ser>
        <c:ser>
          <c:idx val="1"/>
          <c:order val="1"/>
          <c:tx>
            <c:strRef>
              <c:f>'B2B Vs opportunity'!$D$3</c:f>
              <c:strCache>
                <c:ptCount val="1"/>
                <c:pt idx="0">
                  <c:v>Sum of Opportunity Status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'B2B Vs opportunity'!$B$4:$B$9</c:f>
              <c:strCache>
                <c:ptCount val="5"/>
                <c:pt idx="0">
                  <c:v>Enterprise Sellers</c:v>
                </c:pt>
                <c:pt idx="1">
                  <c:v>Marketing</c:v>
                </c:pt>
                <c:pt idx="2">
                  <c:v>Tele Sales</c:v>
                </c:pt>
                <c:pt idx="3">
                  <c:v>Partners</c:v>
                </c:pt>
                <c:pt idx="4">
                  <c:v>Online Leads</c:v>
                </c:pt>
              </c:strCache>
            </c:strRef>
          </c:cat>
          <c:val>
            <c:numRef>
              <c:f>'B2B Vs opportunity'!$D$4:$D$9</c:f>
              <c:numCache>
                <c:formatCode>General</c:formatCode>
                <c:ptCount val="5"/>
                <c:pt idx="0">
                  <c:v>9584</c:v>
                </c:pt>
                <c:pt idx="1">
                  <c:v>6920</c:v>
                </c:pt>
                <c:pt idx="2">
                  <c:v>554</c:v>
                </c:pt>
                <c:pt idx="3">
                  <c:v>529</c:v>
                </c:pt>
                <c:pt idx="4">
                  <c:v>40</c:v>
                </c:pt>
              </c:numCache>
            </c:numRef>
          </c:val>
          <c:extLst>
            <c:ext xmlns:c16="http://schemas.microsoft.com/office/drawing/2014/chart" uri="{C3380CC4-5D6E-409C-BE32-E72D297353CC}">
              <c16:uniqueId val="{00000001-BF58-4090-A220-9DA868CBF6D9}"/>
            </c:ext>
          </c:extLst>
        </c:ser>
        <c:dLbls>
          <c:showLegendKey val="0"/>
          <c:showVal val="1"/>
          <c:showCatName val="0"/>
          <c:showSerName val="0"/>
          <c:showPercent val="0"/>
          <c:showBubbleSize val="0"/>
        </c:dLbls>
        <c:gapWidth val="75"/>
        <c:axId val="683604040"/>
        <c:axId val="683597152"/>
      </c:barChart>
      <c:catAx>
        <c:axId val="68360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3597152"/>
        <c:crosses val="autoZero"/>
        <c:auto val="1"/>
        <c:lblAlgn val="ctr"/>
        <c:lblOffset val="100"/>
        <c:noMultiLvlLbl val="0"/>
      </c:catAx>
      <c:valAx>
        <c:axId val="683597152"/>
        <c:scaling>
          <c:orientation val="minMax"/>
        </c:scaling>
        <c:delete val="1"/>
        <c:axPos val="l"/>
        <c:numFmt formatCode="0.00%" sourceLinked="1"/>
        <c:majorTickMark val="none"/>
        <c:minorTickMark val="none"/>
        <c:tickLblPos val="nextTo"/>
        <c:crossAx val="683604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[Sales+Dataset.xlsx]Revenue size vs Oppotunity!PivotTable11</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size vs Oppotunity'!$B$2</c:f>
              <c:strCache>
                <c:ptCount val="1"/>
                <c:pt idx="0">
                  <c:v>Sum of Opportunity Status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size vs Oppotunity'!$A$3:$A$8</c:f>
              <c:strCache>
                <c:ptCount val="5"/>
                <c:pt idx="0">
                  <c:v>100K or less</c:v>
                </c:pt>
                <c:pt idx="1">
                  <c:v>250K to 500K</c:v>
                </c:pt>
                <c:pt idx="2">
                  <c:v>500K to 1M</c:v>
                </c:pt>
                <c:pt idx="3">
                  <c:v>More than 1M</c:v>
                </c:pt>
                <c:pt idx="4">
                  <c:v>100K to 250K</c:v>
                </c:pt>
              </c:strCache>
            </c:strRef>
          </c:cat>
          <c:val>
            <c:numRef>
              <c:f>'Revenue size vs Oppotunity'!$B$3:$B$8</c:f>
              <c:numCache>
                <c:formatCode>General</c:formatCode>
                <c:ptCount val="5"/>
                <c:pt idx="0">
                  <c:v>13611</c:v>
                </c:pt>
                <c:pt idx="1">
                  <c:v>1083</c:v>
                </c:pt>
                <c:pt idx="2">
                  <c:v>1038</c:v>
                </c:pt>
                <c:pt idx="3">
                  <c:v>1021</c:v>
                </c:pt>
                <c:pt idx="4">
                  <c:v>874</c:v>
                </c:pt>
              </c:numCache>
            </c:numRef>
          </c:val>
          <c:extLst>
            <c:ext xmlns:c16="http://schemas.microsoft.com/office/drawing/2014/chart" uri="{C3380CC4-5D6E-409C-BE32-E72D297353CC}">
              <c16:uniqueId val="{00000000-3B37-459B-9CF3-514C75D22002}"/>
            </c:ext>
          </c:extLst>
        </c:ser>
        <c:ser>
          <c:idx val="1"/>
          <c:order val="1"/>
          <c:tx>
            <c:strRef>
              <c:f>'Revenue size vs Oppotunity'!$C$2</c:f>
              <c:strCache>
                <c:ptCount val="1"/>
                <c:pt idx="0">
                  <c:v>% of Opportunity Status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size vs Oppotunity'!$A$3:$A$8</c:f>
              <c:strCache>
                <c:ptCount val="5"/>
                <c:pt idx="0">
                  <c:v>100K or less</c:v>
                </c:pt>
                <c:pt idx="1">
                  <c:v>250K to 500K</c:v>
                </c:pt>
                <c:pt idx="2">
                  <c:v>500K to 1M</c:v>
                </c:pt>
                <c:pt idx="3">
                  <c:v>More than 1M</c:v>
                </c:pt>
                <c:pt idx="4">
                  <c:v>100K to 250K</c:v>
                </c:pt>
              </c:strCache>
            </c:strRef>
          </c:cat>
          <c:val>
            <c:numRef>
              <c:f>'Revenue size vs Oppotunity'!$C$3:$C$8</c:f>
              <c:numCache>
                <c:formatCode>0.00%</c:formatCode>
                <c:ptCount val="5"/>
                <c:pt idx="0">
                  <c:v>0.77216769728257784</c:v>
                </c:pt>
                <c:pt idx="1">
                  <c:v>6.1439836614284905E-2</c:v>
                </c:pt>
                <c:pt idx="2">
                  <c:v>5.8886934815907413E-2</c:v>
                </c:pt>
                <c:pt idx="3">
                  <c:v>5.7922505247631477E-2</c:v>
                </c:pt>
                <c:pt idx="4">
                  <c:v>4.9583026039598341E-2</c:v>
                </c:pt>
              </c:numCache>
            </c:numRef>
          </c:val>
          <c:extLst>
            <c:ext xmlns:c16="http://schemas.microsoft.com/office/drawing/2014/chart" uri="{C3380CC4-5D6E-409C-BE32-E72D297353CC}">
              <c16:uniqueId val="{00000001-3B37-459B-9CF3-514C75D22002}"/>
            </c:ext>
          </c:extLst>
        </c:ser>
        <c:dLbls>
          <c:showLegendKey val="0"/>
          <c:showVal val="1"/>
          <c:showCatName val="0"/>
          <c:showSerName val="0"/>
          <c:showPercent val="0"/>
          <c:showBubbleSize val="0"/>
        </c:dLbls>
        <c:gapWidth val="75"/>
        <c:axId val="716436336"/>
        <c:axId val="716436664"/>
      </c:barChart>
      <c:catAx>
        <c:axId val="7164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436664"/>
        <c:crosses val="autoZero"/>
        <c:auto val="1"/>
        <c:lblAlgn val="ctr"/>
        <c:lblOffset val="100"/>
        <c:noMultiLvlLbl val="0"/>
      </c:catAx>
      <c:valAx>
        <c:axId val="7164366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436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[Sales+Dataset.xlsx]opportunity sizing vs opp!PivotTable19</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'opportunity sizing vs opp'!$C$4</c:f>
              <c:strCache>
                <c:ptCount val="1"/>
                <c:pt idx="0">
                  <c:v>% of Opportunity Status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'opportunity sizing vs opp'!$B$5:$B$12</c:f>
              <c:strCache>
                <c:ptCount val="7"/>
                <c:pt idx="0">
                  <c:v>10K or less</c:v>
                </c:pt>
                <c:pt idx="1">
                  <c:v>10K to 20K</c:v>
                </c:pt>
                <c:pt idx="2">
                  <c:v>20K to 30K</c:v>
                </c:pt>
                <c:pt idx="3">
                  <c:v>30K to 40K</c:v>
                </c:pt>
                <c:pt idx="4">
                  <c:v>40K to 50K</c:v>
                </c:pt>
                <c:pt idx="5">
                  <c:v>50K to 60K</c:v>
                </c:pt>
                <c:pt idx="6">
                  <c:v>More than 60K</c:v>
                </c:pt>
              </c:strCache>
            </c:strRef>
          </c:cat>
          <c:val>
            <c:numRef>
              <c:f>'opportunity sizing vs opp'!$C$5:$C$12</c:f>
              <c:numCache>
                <c:formatCode>0.00%</c:formatCode>
                <c:ptCount val="7"/>
                <c:pt idx="0">
                  <c:v>0.27406819084359224</c:v>
                </c:pt>
                <c:pt idx="1">
                  <c:v>0.22942077494752369</c:v>
                </c:pt>
                <c:pt idx="2">
                  <c:v>0.16747035797356327</c:v>
                </c:pt>
                <c:pt idx="3">
                  <c:v>0.13422590344358087</c:v>
                </c:pt>
                <c:pt idx="4">
                  <c:v>0.12027004027911727</c:v>
                </c:pt>
                <c:pt idx="5">
                  <c:v>4.8334940715947128E-2</c:v>
                </c:pt>
                <c:pt idx="6">
                  <c:v>2.6209791796675555E-2</c:v>
                </c:pt>
              </c:numCache>
            </c:numRef>
          </c:val>
          <c:extLst>
            <c:ext xmlns:c16="http://schemas.microsoft.com/office/drawing/2014/chart" uri="{C3380CC4-5D6E-409C-BE32-E72D297353CC}">
              <c16:uniqueId val="{00000000-8D02-4A21-BC09-152722108592}"/>
            </c:ext>
          </c:extLst>
        </c:ser>
        <c:ser>
          <c:idx val="1"/>
          <c:order val="1"/>
          <c:tx>
            <c:strRef>
              <c:f>'opportunity sizing vs opp'!$D$4</c:f>
              <c:strCache>
                <c:ptCount val="1"/>
                <c:pt idx="0">
                  <c:v>Sum of Opportunity Status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'opportunity sizing vs opp'!$B$5:$B$12</c:f>
              <c:strCache>
                <c:ptCount val="7"/>
                <c:pt idx="0">
                  <c:v>10K or less</c:v>
                </c:pt>
                <c:pt idx="1">
                  <c:v>10K to 20K</c:v>
                </c:pt>
                <c:pt idx="2">
                  <c:v>20K to 30K</c:v>
                </c:pt>
                <c:pt idx="3">
                  <c:v>30K to 40K</c:v>
                </c:pt>
                <c:pt idx="4">
                  <c:v>40K to 50K</c:v>
                </c:pt>
                <c:pt idx="5">
                  <c:v>50K to 60K</c:v>
                </c:pt>
                <c:pt idx="6">
                  <c:v>More than 60K</c:v>
                </c:pt>
              </c:strCache>
            </c:strRef>
          </c:cat>
          <c:val>
            <c:numRef>
              <c:f>'opportunity sizing vs opp'!$D$5:$D$12</c:f>
              <c:numCache>
                <c:formatCode>General</c:formatCode>
                <c:ptCount val="7"/>
                <c:pt idx="0">
                  <c:v>4831</c:v>
                </c:pt>
                <c:pt idx="1">
                  <c:v>4044</c:v>
                </c:pt>
                <c:pt idx="2">
                  <c:v>2952</c:v>
                </c:pt>
                <c:pt idx="3">
                  <c:v>2366</c:v>
                </c:pt>
                <c:pt idx="4">
                  <c:v>2120</c:v>
                </c:pt>
                <c:pt idx="5">
                  <c:v>852</c:v>
                </c:pt>
                <c:pt idx="6">
                  <c:v>462</c:v>
                </c:pt>
              </c:numCache>
            </c:numRef>
          </c:val>
          <c:extLst>
            <c:ext xmlns:c16="http://schemas.microsoft.com/office/drawing/2014/chart" uri="{C3380CC4-5D6E-409C-BE32-E72D297353CC}">
              <c16:uniqueId val="{00000001-8D02-4A21-BC09-152722108592}"/>
            </c:ext>
          </c:extLst>
        </c:ser>
        <c:dLbls>
          <c:showLegendKey val="0"/>
          <c:showVal val="1"/>
          <c:showCatName val="0"/>
          <c:showSerName val="0"/>
          <c:showPercent val="0"/>
          <c:showBubbleSize val="0"/>
        </c:dLbls>
        <c:gapWidth val="75"/>
        <c:axId val="707567208"/>
        <c:axId val="707573440"/>
      </c:barChart>
      <c:catAx>
        <c:axId val="707567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573440"/>
        <c:crosses val="autoZero"/>
        <c:auto val="1"/>
        <c:lblAlgn val="ctr"/>
        <c:lblOffset val="100"/>
        <c:noMultiLvlLbl val="0"/>
      </c:catAx>
      <c:valAx>
        <c:axId val="707573440"/>
        <c:scaling>
          <c:orientation val="minMax"/>
        </c:scaling>
        <c:delete val="1"/>
        <c:axPos val="l"/>
        <c:numFmt formatCode="0.00%" sourceLinked="1"/>
        <c:majorTickMark val="none"/>
        <c:minorTickMark val="none"/>
        <c:tickLblPos val="nextTo"/>
        <c:crossAx val="707567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[Sales+Dataset.xlsx]Last year vs Oppotunity!PivotTable15</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'Last year vs Oppotunity'!$B$4</c:f>
              <c:strCache>
                <c:ptCount val="1"/>
                <c:pt idx="0">
                  <c:v>Sum of Opportunity Status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'Last year vs Oppotunity'!$A$5:$A$10</c:f>
              <c:strCache>
                <c:ptCount val="5"/>
                <c:pt idx="0">
                  <c:v>0 (No business)</c:v>
                </c:pt>
                <c:pt idx="1">
                  <c:v>25,000 - 50,000</c:v>
                </c:pt>
                <c:pt idx="2">
                  <c:v>0 - 25,000</c:v>
                </c:pt>
                <c:pt idx="3">
                  <c:v>More than 100,000</c:v>
                </c:pt>
                <c:pt idx="4">
                  <c:v>50,000 - 100,000</c:v>
                </c:pt>
              </c:strCache>
            </c:strRef>
          </c:cat>
          <c:val>
            <c:numRef>
              <c:f>'Last year vs Oppotunity'!$B$5:$B$10</c:f>
              <c:numCache>
                <c:formatCode>General</c:formatCode>
                <c:ptCount val="5"/>
                <c:pt idx="0">
                  <c:v>11989</c:v>
                </c:pt>
                <c:pt idx="1">
                  <c:v>1535</c:v>
                </c:pt>
                <c:pt idx="2">
                  <c:v>1472</c:v>
                </c:pt>
                <c:pt idx="3">
                  <c:v>1340</c:v>
                </c:pt>
                <c:pt idx="4">
                  <c:v>1291</c:v>
                </c:pt>
              </c:numCache>
            </c:numRef>
          </c:val>
          <c:extLst>
            <c:ext xmlns:c16="http://schemas.microsoft.com/office/drawing/2014/chart" uri="{C3380CC4-5D6E-409C-BE32-E72D297353CC}">
              <c16:uniqueId val="{00000000-987C-44E0-A59E-6FCA069F79CF}"/>
            </c:ext>
          </c:extLst>
        </c:ser>
        <c:ser>
          <c:idx val="1"/>
          <c:order val="1"/>
          <c:tx>
            <c:strRef>
              <c:f>'Last year vs Oppotunity'!$C$4</c:f>
              <c:strCache>
                <c:ptCount val="1"/>
                <c:pt idx="0">
                  <c:v>% of Opportunity Status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'Last year vs Oppotunity'!$A$5:$A$10</c:f>
              <c:strCache>
                <c:ptCount val="5"/>
                <c:pt idx="0">
                  <c:v>0 (No business)</c:v>
                </c:pt>
                <c:pt idx="1">
                  <c:v>25,000 - 50,000</c:v>
                </c:pt>
                <c:pt idx="2">
                  <c:v>0 - 25,000</c:v>
                </c:pt>
                <c:pt idx="3">
                  <c:v>More than 100,000</c:v>
                </c:pt>
                <c:pt idx="4">
                  <c:v>50,000 - 100,000</c:v>
                </c:pt>
              </c:strCache>
            </c:strRef>
          </c:cat>
          <c:val>
            <c:numRef>
              <c:f>'Last year vs Oppotunity'!$C$5:$C$10</c:f>
              <c:numCache>
                <c:formatCode>0.00%</c:formatCode>
                <c:ptCount val="5"/>
                <c:pt idx="0">
                  <c:v>0.68014977023883816</c:v>
                </c:pt>
                <c:pt idx="1">
                  <c:v>8.70823169002099E-2</c:v>
                </c:pt>
                <c:pt idx="2">
                  <c:v>8.3508254382481426E-2</c:v>
                </c:pt>
                <c:pt idx="3">
                  <c:v>7.601974244057412E-2</c:v>
                </c:pt>
                <c:pt idx="4">
                  <c:v>7.323991603789641E-2</c:v>
                </c:pt>
              </c:numCache>
            </c:numRef>
          </c:val>
          <c:extLst>
            <c:ext xmlns:c16="http://schemas.microsoft.com/office/drawing/2014/chart" uri="{C3380CC4-5D6E-409C-BE32-E72D297353CC}">
              <c16:uniqueId val="{00000001-987C-44E0-A59E-6FCA069F79CF}"/>
            </c:ext>
          </c:extLst>
        </c:ser>
        <c:dLbls>
          <c:showLegendKey val="0"/>
          <c:showVal val="1"/>
          <c:showCatName val="0"/>
          <c:showSerName val="0"/>
          <c:showPercent val="0"/>
          <c:showBubbleSize val="0"/>
        </c:dLbls>
        <c:gapWidth val="75"/>
        <c:axId val="716438304"/>
        <c:axId val="716441256"/>
      </c:barChart>
      <c:catAx>
        <c:axId val="716438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441256"/>
        <c:crosses val="autoZero"/>
        <c:auto val="1"/>
        <c:lblAlgn val="ctr"/>
        <c:lblOffset val="100"/>
        <c:noMultiLvlLbl val="0"/>
      </c:catAx>
      <c:valAx>
        <c:axId val="716441256"/>
        <c:scaling>
          <c:orientation val="minMax"/>
        </c:scaling>
        <c:delete val="1"/>
        <c:axPos val="l"/>
        <c:numFmt formatCode="General" sourceLinked="1"/>
        <c:majorTickMark val="none"/>
        <c:minorTickMark val="none"/>
        <c:tickLblPos val="nextTo"/>
        <c:crossAx val="716438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!PivotTable1</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s>
    <c:plotArea>
      <c:layout/>
      <c:barChart>
        <c:barDir val="col"/>
        <c:grouping val="clustered"/>
        <c:varyColors val="0"/>
        <c:ser>
          <c:idx val="0"/>
          <c:order val="0"/>
          <c:tx>
            <c:strRef>
              <c:f>'B2B '!$C$3</c:f>
              <c:strCache>
                <c:ptCount val="1"/>
                <c:pt idx="0">
                  <c:v>Total</c:v>
                </c:pt>
              </c:strCache>
            </c:strRef>
          </c:tx>
          <c:spPr>
            <a:solidFill>
              <a:schemeClr val="accent1"/>
            </a:solidFill>
            <a:ln>
              <a:noFill/>
            </a:ln>
            <a:effectLst/>
          </c:spPr>
          <c:invertIfNegative val="0"/>
          <c:dPt>
            <c:idx val="5"/>
            <c:invertIfNegative val="0"/>
            <c:bubble3D val="0"/>
            <c:spPr>
              <a:solidFill>
                <a:schemeClr val="accent2"/>
              </a:solidFill>
              <a:ln>
                <a:noFill/>
              </a:ln>
              <a:effectLst/>
            </c:spPr>
            <c:extLst>
              <c:ext xmlns:c16="http://schemas.microsoft.com/office/drawing/2014/chart" uri="{C3380CC4-5D6E-409C-BE32-E72D297353CC}">
                <c16:uniqueId val="{00000001-E9B5-4D91-9696-EE4576238D6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'B2B '!$B$4:$B$46</c:f>
              <c:multiLvlStrCache>
                <c:ptCount val="35"/>
                <c:lvl>
                  <c:pt idx="0">
                    <c:v>Enterprise Sellers</c:v>
                  </c:pt>
                  <c:pt idx="1">
                    <c:v>Marketing</c:v>
                  </c:pt>
                  <c:pt idx="2">
                    <c:v>Tele Sales</c:v>
                  </c:pt>
                  <c:pt idx="3">
                    <c:v>Partners</c:v>
                  </c:pt>
                  <c:pt idx="4">
                    <c:v>Online Leads</c:v>
                  </c:pt>
                  <c:pt idx="5">
                    <c:v>Marketing</c:v>
                  </c:pt>
                  <c:pt idx="6">
                    <c:v>Enterprise Sellers</c:v>
                  </c:pt>
                  <c:pt idx="7">
                    <c:v>Partners</c:v>
                  </c:pt>
                  <c:pt idx="8">
                    <c:v>Tele Sales</c:v>
                  </c:pt>
                  <c:pt idx="9">
                    <c:v>Online Leads</c:v>
                  </c:pt>
                  <c:pt idx="10">
                    <c:v>Enterprise Sellers</c:v>
                  </c:pt>
                  <c:pt idx="11">
                    <c:v>Marketing</c:v>
                  </c:pt>
                  <c:pt idx="12">
                    <c:v>Partners</c:v>
                  </c:pt>
                  <c:pt idx="13">
                    <c:v>Tele Sales</c:v>
                  </c:pt>
                  <c:pt idx="14">
                    <c:v>Online Leads</c:v>
                  </c:pt>
                  <c:pt idx="15">
                    <c:v>Enterprise Sellers</c:v>
                  </c:pt>
                  <c:pt idx="16">
                    <c:v>Marketing</c:v>
                  </c:pt>
                  <c:pt idx="17">
                    <c:v>Tele Sales</c:v>
                  </c:pt>
                  <c:pt idx="18">
                    <c:v>Partners</c:v>
                  </c:pt>
                  <c:pt idx="19">
                    <c:v>Online Leads</c:v>
                  </c:pt>
                  <c:pt idx="20">
                    <c:v>Enterprise Sellers</c:v>
                  </c:pt>
                  <c:pt idx="21">
                    <c:v>Marketing</c:v>
                  </c:pt>
                  <c:pt idx="22">
                    <c:v>Partners</c:v>
                  </c:pt>
                  <c:pt idx="23">
                    <c:v>Tele Sales</c:v>
                  </c:pt>
                  <c:pt idx="24">
                    <c:v>Online Leads</c:v>
                  </c:pt>
                  <c:pt idx="25">
                    <c:v>Enterprise Sellers</c:v>
                  </c:pt>
                  <c:pt idx="26">
                    <c:v>Marketing</c:v>
                  </c:pt>
                  <c:pt idx="27">
                    <c:v>Partners</c:v>
                  </c:pt>
                  <c:pt idx="28">
                    <c:v>Tele Sales</c:v>
                  </c:pt>
                  <c:pt idx="29">
                    <c:v>Online Leads</c:v>
                  </c:pt>
                  <c:pt idx="30">
                    <c:v>Enterprise Sellers</c:v>
                  </c:pt>
                  <c:pt idx="31">
                    <c:v>Marketing</c:v>
                  </c:pt>
                  <c:pt idx="32">
                    <c:v>Tele Sales</c:v>
                  </c:pt>
                  <c:pt idx="33">
                    <c:v>Partners</c:v>
                  </c:pt>
                  <c:pt idx="34">
                    <c:v>Online Leads</c:v>
                  </c:pt>
                </c:lvl>
                <c:lvl>
                  <c:pt idx="0">
                    <c:v>Mumbai</c:v>
                  </c:pt>
                  <c:pt idx="5">
                    <c:v>Delhi</c:v>
                  </c:pt>
                  <c:pt idx="10">
                    <c:v>Bengaluru</c:v>
                  </c:pt>
                  <c:pt idx="15">
                    <c:v>Hyderabad</c:v>
                  </c:pt>
                  <c:pt idx="20">
                    <c:v>Chennai</c:v>
                  </c:pt>
                  <c:pt idx="25">
                    <c:v>Kolkata</c:v>
                  </c:pt>
                  <c:pt idx="30">
                    <c:v>Pune</c:v>
                  </c:pt>
                </c:lvl>
              </c:multiLvlStrCache>
            </c:multiLvlStrRef>
          </c:cat>
          <c:val>
            <c:numRef>
              <c:f>'B2B '!$C$4:$C$46</c:f>
              <c:numCache>
                <c:formatCode>0.00%</c:formatCode>
                <c:ptCount val="35"/>
                <c:pt idx="0">
                  <c:v>0.18613490667725649</c:v>
                </c:pt>
                <c:pt idx="1">
                  <c:v>0.10030067510069779</c:v>
                </c:pt>
                <c:pt idx="2">
                  <c:v>1.0381800646735122E-2</c:v>
                </c:pt>
                <c:pt idx="3">
                  <c:v>5.0490724456799226E-3</c:v>
                </c:pt>
                <c:pt idx="4">
                  <c:v>6.8077381290066374E-4</c:v>
                </c:pt>
                <c:pt idx="5">
                  <c:v>8.6855392295909689E-2</c:v>
                </c:pt>
                <c:pt idx="6">
                  <c:v>7.8686106541101725E-2</c:v>
                </c:pt>
                <c:pt idx="7">
                  <c:v>1.5657797696715266E-2</c:v>
                </c:pt>
                <c:pt idx="8">
                  <c:v>1.3161627049412832E-2</c:v>
                </c:pt>
                <c:pt idx="9">
                  <c:v>1.0211607193509956E-3</c:v>
                </c:pt>
                <c:pt idx="10">
                  <c:v>6.4389856470187787E-2</c:v>
                </c:pt>
                <c:pt idx="11">
                  <c:v>4.8732058773472517E-2</c:v>
                </c:pt>
                <c:pt idx="12">
                  <c:v>4.1981051795540935E-3</c:v>
                </c:pt>
                <c:pt idx="13">
                  <c:v>2.8365575537527655E-4</c:v>
                </c:pt>
                <c:pt idx="14">
                  <c:v>5.6731151075055314E-5</c:v>
                </c:pt>
                <c:pt idx="15">
                  <c:v>5.758211834118114E-2</c:v>
                </c:pt>
                <c:pt idx="16">
                  <c:v>5.2022465535825721E-2</c:v>
                </c:pt>
                <c:pt idx="17">
                  <c:v>3.8577182731037614E-3</c:v>
                </c:pt>
                <c:pt idx="18">
                  <c:v>9.6442956827594035E-4</c:v>
                </c:pt>
                <c:pt idx="19">
                  <c:v>2.2692460430022126E-4</c:v>
                </c:pt>
                <c:pt idx="20">
                  <c:v>6.0191751290633685E-2</c:v>
                </c:pt>
                <c:pt idx="21">
                  <c:v>3.1372326544505585E-2</c:v>
                </c:pt>
                <c:pt idx="22">
                  <c:v>1.4750099279514381E-3</c:v>
                </c:pt>
                <c:pt idx="23">
                  <c:v>4.5384920860044251E-4</c:v>
                </c:pt>
                <c:pt idx="24">
                  <c:v>1.7019345322516594E-4</c:v>
                </c:pt>
                <c:pt idx="25">
                  <c:v>4.9412832586373176E-2</c:v>
                </c:pt>
                <c:pt idx="26">
                  <c:v>3.68185170477109E-2</c:v>
                </c:pt>
                <c:pt idx="27">
                  <c:v>1.7019345322516594E-3</c:v>
                </c:pt>
                <c:pt idx="28">
                  <c:v>7.9423611505077439E-4</c:v>
                </c:pt>
                <c:pt idx="29">
                  <c:v>5.6731151075055314E-5</c:v>
                </c:pt>
                <c:pt idx="30">
                  <c:v>4.7313779996596132E-2</c:v>
                </c:pt>
                <c:pt idx="31">
                  <c:v>3.6478130141260563E-2</c:v>
                </c:pt>
                <c:pt idx="32">
                  <c:v>2.4961706473024337E-3</c:v>
                </c:pt>
                <c:pt idx="33">
                  <c:v>9.6442956827594035E-4</c:v>
                </c:pt>
                <c:pt idx="34">
                  <c:v>5.6731151075055314E-5</c:v>
                </c:pt>
              </c:numCache>
            </c:numRef>
          </c:val>
          <c:extLst>
            <c:ext xmlns:c16="http://schemas.microsoft.com/office/drawing/2014/chart" uri="{C3380CC4-5D6E-409C-BE32-E72D297353CC}">
              <c16:uniqueId val="{00000002-E9B5-4D91-9696-EE4576238D67}"/>
            </c:ext>
          </c:extLst>
        </c:ser>
        <c:dLbls>
          <c:showLegendKey val="0"/>
          <c:showVal val="1"/>
          <c:showCatName val="0"/>
          <c:showSerName val="0"/>
          <c:showPercent val="0"/>
          <c:showBubbleSize val="0"/>
        </c:dLbls>
        <c:gapWidth val="75"/>
        <c:axId val="579504304"/>
        <c:axId val="579505944"/>
      </c:barChart>
      <c:catAx>
        <c:axId val="57950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505944"/>
        <c:crosses val="autoZero"/>
        <c:auto val="1"/>
        <c:lblAlgn val="ctr"/>
        <c:lblOffset val="100"/>
        <c:noMultiLvlLbl val="0"/>
      </c:catAx>
      <c:valAx>
        <c:axId val="579505944"/>
        <c:scaling>
          <c:orientation val="minMax"/>
        </c:scaling>
        <c:delete val="1"/>
        <c:axPos val="l"/>
        <c:numFmt formatCode="0.00%" sourceLinked="1"/>
        <c:majorTickMark val="none"/>
        <c:minorTickMark val="none"/>
        <c:tickLblPos val="nextTo"/>
        <c:crossAx val="579504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!PivotTable2</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'B2B '!$E$25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'B2B '!$D$26:$D$50</c:f>
              <c:multiLvlStrCache>
                <c:ptCount val="20"/>
                <c:lvl>
                  <c:pt idx="0">
                    <c:v>Enterprise Sellers</c:v>
                  </c:pt>
                  <c:pt idx="1">
                    <c:v>Marketing</c:v>
                  </c:pt>
                  <c:pt idx="2">
                    <c:v>Tele Sales</c:v>
                  </c:pt>
                  <c:pt idx="3">
                    <c:v>Partners</c:v>
                  </c:pt>
                  <c:pt idx="4">
                    <c:v>Online Leads</c:v>
                  </c:pt>
                  <c:pt idx="5">
                    <c:v>Enterprise Sellers</c:v>
                  </c:pt>
                  <c:pt idx="6">
                    <c:v>Marketing</c:v>
                  </c:pt>
                  <c:pt idx="7">
                    <c:v>Partners</c:v>
                  </c:pt>
                  <c:pt idx="8">
                    <c:v>Tele Sales</c:v>
                  </c:pt>
                  <c:pt idx="9">
                    <c:v>Online Leads</c:v>
                  </c:pt>
                  <c:pt idx="10">
                    <c:v>Enterprise Sellers</c:v>
                  </c:pt>
                  <c:pt idx="11">
                    <c:v>Marketing</c:v>
                  </c:pt>
                  <c:pt idx="12">
                    <c:v>Partners</c:v>
                  </c:pt>
                  <c:pt idx="13">
                    <c:v>Online Leads</c:v>
                  </c:pt>
                  <c:pt idx="14">
                    <c:v>Tele Sales</c:v>
                  </c:pt>
                  <c:pt idx="15">
                    <c:v>Enterprise Sellers</c:v>
                  </c:pt>
                  <c:pt idx="16">
                    <c:v>Marketing</c:v>
                  </c:pt>
                  <c:pt idx="17">
                    <c:v>Tele Sales</c:v>
                  </c:pt>
                  <c:pt idx="18">
                    <c:v>Partners</c:v>
                  </c:pt>
                  <c:pt idx="19">
                    <c:v>Online Leads</c:v>
                  </c:pt>
                </c:lvl>
                <c:lvl>
                  <c:pt idx="0">
                    <c:v>ERP Implementation</c:v>
                  </c:pt>
                  <c:pt idx="5">
                    <c:v>Technical Business Solutions</c:v>
                  </c:pt>
                  <c:pt idx="10">
                    <c:v>Analytics</c:v>
                  </c:pt>
                  <c:pt idx="15">
                    <c:v>Legacy Modernization</c:v>
                  </c:pt>
                </c:lvl>
              </c:multiLvlStrCache>
            </c:multiLvlStrRef>
          </c:cat>
          <c:val>
            <c:numRef>
              <c:f>'B2B '!$E$26:$E$50</c:f>
              <c:numCache>
                <c:formatCode>0.00%</c:formatCode>
                <c:ptCount val="20"/>
                <c:pt idx="0">
                  <c:v>0.37465252169966529</c:v>
                </c:pt>
                <c:pt idx="1">
                  <c:v>0.23878141487490781</c:v>
                </c:pt>
                <c:pt idx="2">
                  <c:v>2.4734781868724118E-2</c:v>
                </c:pt>
                <c:pt idx="3">
                  <c:v>1.9912634027344413E-2</c:v>
                </c:pt>
                <c:pt idx="4">
                  <c:v>1.645203381176604E-3</c:v>
                </c:pt>
                <c:pt idx="5">
                  <c:v>0.16372610200260962</c:v>
                </c:pt>
                <c:pt idx="6">
                  <c:v>0.15101832416179725</c:v>
                </c:pt>
                <c:pt idx="7">
                  <c:v>9.9279514381346804E-3</c:v>
                </c:pt>
                <c:pt idx="8">
                  <c:v>6.637544675781472E-3</c:v>
                </c:pt>
                <c:pt idx="9">
                  <c:v>5.673115107505531E-4</c:v>
                </c:pt>
                <c:pt idx="10">
                  <c:v>2.4961706473024337E-3</c:v>
                </c:pt>
                <c:pt idx="11">
                  <c:v>1.4750099279514381E-3</c:v>
                </c:pt>
                <c:pt idx="12">
                  <c:v>1.7019345322516594E-4</c:v>
                </c:pt>
                <c:pt idx="13">
                  <c:v>5.6731151075055314E-5</c:v>
                </c:pt>
                <c:pt idx="14">
                  <c:v>0</c:v>
                </c:pt>
                <c:pt idx="15">
                  <c:v>2.8365575537527658E-3</c:v>
                </c:pt>
                <c:pt idx="16">
                  <c:v>1.3048164747262723E-3</c:v>
                </c:pt>
                <c:pt idx="17">
                  <c:v>5.6731151075055314E-5</c:v>
                </c:pt>
                <c:pt idx="18">
                  <c:v>0</c:v>
                </c:pt>
                <c:pt idx="19">
                  <c:v>0</c:v>
                </c:pt>
              </c:numCache>
            </c:numRef>
          </c:val>
          <c:extLst>
            <c:ext xmlns:c16="http://schemas.microsoft.com/office/drawing/2014/chart" uri="{C3380CC4-5D6E-409C-BE32-E72D297353CC}">
              <c16:uniqueId val="{00000000-8CFB-4ABD-92D8-807DFADEA2B8}"/>
            </c:ext>
          </c:extLst>
        </c:ser>
        <c:dLbls>
          <c:showLegendKey val="0"/>
          <c:showVal val="1"/>
          <c:showCatName val="0"/>
          <c:showSerName val="0"/>
          <c:showPercent val="0"/>
          <c:showBubbleSize val="0"/>
        </c:dLbls>
        <c:gapWidth val="75"/>
        <c:axId val="631774344"/>
        <c:axId val="631774672"/>
      </c:barChart>
      <c:catAx>
        <c:axId val="631774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774672"/>
        <c:crosses val="autoZero"/>
        <c:auto val="1"/>
        <c:lblAlgn val="ctr"/>
        <c:lblOffset val="100"/>
        <c:noMultiLvlLbl val="0"/>
      </c:catAx>
      <c:valAx>
        <c:axId val="631774672"/>
        <c:scaling>
          <c:orientation val="minMax"/>
        </c:scaling>
        <c:delete val="1"/>
        <c:axPos val="l"/>
        <c:numFmt formatCode="0.00%" sourceLinked="1"/>
        <c:majorTickMark val="none"/>
        <c:minorTickMark val="none"/>
        <c:tickLblPos val="nextTo"/>
        <c:crossAx val="631774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!PivotTable3</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'B2B '!$I$23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'B2B '!$H$24:$H$66</c:f>
              <c:multiLvlStrCache>
                <c:ptCount val="35"/>
                <c:lvl>
                  <c:pt idx="0">
                    <c:v>Enterprise Sellers</c:v>
                  </c:pt>
                  <c:pt idx="1">
                    <c:v>Marketing</c:v>
                  </c:pt>
                  <c:pt idx="2">
                    <c:v>Tele Sales</c:v>
                  </c:pt>
                  <c:pt idx="3">
                    <c:v>Partners</c:v>
                  </c:pt>
                  <c:pt idx="4">
                    <c:v>Online Leads</c:v>
                  </c:pt>
                  <c:pt idx="5">
                    <c:v>Enterprise Sellers</c:v>
                  </c:pt>
                  <c:pt idx="6">
                    <c:v>Marketing</c:v>
                  </c:pt>
                  <c:pt idx="7">
                    <c:v>Partners</c:v>
                  </c:pt>
                  <c:pt idx="8">
                    <c:v>Tele Sales</c:v>
                  </c:pt>
                  <c:pt idx="9">
                    <c:v>Online Leads</c:v>
                  </c:pt>
                  <c:pt idx="10">
                    <c:v>Enterprise Sellers</c:v>
                  </c:pt>
                  <c:pt idx="11">
                    <c:v>Marketing</c:v>
                  </c:pt>
                  <c:pt idx="12">
                    <c:v>Partners</c:v>
                  </c:pt>
                  <c:pt idx="13">
                    <c:v>Tele Sales</c:v>
                  </c:pt>
                  <c:pt idx="14">
                    <c:v>Online Leads</c:v>
                  </c:pt>
                  <c:pt idx="15">
                    <c:v>Enterprise Sellers</c:v>
                  </c:pt>
                  <c:pt idx="16">
                    <c:v>Marketing</c:v>
                  </c:pt>
                  <c:pt idx="17">
                    <c:v>Partners</c:v>
                  </c:pt>
                  <c:pt idx="18">
                    <c:v>Tele Sales</c:v>
                  </c:pt>
                  <c:pt idx="19">
                    <c:v>Online Leads</c:v>
                  </c:pt>
                  <c:pt idx="20">
                    <c:v>Marketing</c:v>
                  </c:pt>
                  <c:pt idx="21">
                    <c:v>Enterprise Sellers</c:v>
                  </c:pt>
                  <c:pt idx="22">
                    <c:v>Partners</c:v>
                  </c:pt>
                  <c:pt idx="23">
                    <c:v>Tele Sales</c:v>
                  </c:pt>
                  <c:pt idx="24">
                    <c:v>Online Leads</c:v>
                  </c:pt>
                  <c:pt idx="25">
                    <c:v>Marketing</c:v>
                  </c:pt>
                  <c:pt idx="26">
                    <c:v>Enterprise Sellers</c:v>
                  </c:pt>
                  <c:pt idx="27">
                    <c:v>Partners</c:v>
                  </c:pt>
                  <c:pt idx="28">
                    <c:v>Tele Sales</c:v>
                  </c:pt>
                  <c:pt idx="29">
                    <c:v>Online Leads</c:v>
                  </c:pt>
                  <c:pt idx="30">
                    <c:v>Marketing</c:v>
                  </c:pt>
                  <c:pt idx="31">
                    <c:v>Enterprise Sellers</c:v>
                  </c:pt>
                  <c:pt idx="32">
                    <c:v>Partners</c:v>
                  </c:pt>
                  <c:pt idx="33">
                    <c:v>Tele Sales</c:v>
                  </c:pt>
                  <c:pt idx="34">
                    <c:v>Online Leads</c:v>
                  </c:pt>
                </c:lvl>
                <c:lvl>
                  <c:pt idx="0">
                    <c:v>10K or less</c:v>
                  </c:pt>
                  <c:pt idx="5">
                    <c:v>10K to 20K</c:v>
                  </c:pt>
                  <c:pt idx="10">
                    <c:v>20K to 30K</c:v>
                  </c:pt>
                  <c:pt idx="15">
                    <c:v>30K to 40K</c:v>
                  </c:pt>
                  <c:pt idx="20">
                    <c:v>40K to 50K</c:v>
                  </c:pt>
                  <c:pt idx="25">
                    <c:v>50K to 60K</c:v>
                  </c:pt>
                  <c:pt idx="30">
                    <c:v>More than 60K</c:v>
                  </c:pt>
                </c:lvl>
              </c:multiLvlStrCache>
            </c:multiLvlStrRef>
          </c:cat>
          <c:val>
            <c:numRef>
              <c:f>'B2B '!$I$24:$I$66</c:f>
              <c:numCache>
                <c:formatCode>0.00%</c:formatCode>
                <c:ptCount val="35"/>
                <c:pt idx="0">
                  <c:v>0.14074998581721224</c:v>
                </c:pt>
                <c:pt idx="1">
                  <c:v>0.10648437056787882</c:v>
                </c:pt>
                <c:pt idx="2">
                  <c:v>1.838089294831792E-2</c:v>
                </c:pt>
                <c:pt idx="3">
                  <c:v>7.9990923015827997E-3</c:v>
                </c:pt>
                <c:pt idx="4">
                  <c:v>4.5384920860044251E-4</c:v>
                </c:pt>
                <c:pt idx="5">
                  <c:v>0.15028081919782152</c:v>
                </c:pt>
                <c:pt idx="6">
                  <c:v>6.7793725534691096E-2</c:v>
                </c:pt>
                <c:pt idx="7">
                  <c:v>5.9000397118057525E-3</c:v>
                </c:pt>
                <c:pt idx="8">
                  <c:v>4.6519543881545352E-3</c:v>
                </c:pt>
                <c:pt idx="9">
                  <c:v>7.9423611505077439E-4</c:v>
                </c:pt>
                <c:pt idx="10">
                  <c:v>0.10370454416520111</c:v>
                </c:pt>
                <c:pt idx="11">
                  <c:v>5.5653259204629262E-2</c:v>
                </c:pt>
                <c:pt idx="12">
                  <c:v>4.2548363306291487E-3</c:v>
                </c:pt>
                <c:pt idx="13">
                  <c:v>3.460600215578374E-3</c:v>
                </c:pt>
                <c:pt idx="14">
                  <c:v>3.9711805752538719E-4</c:v>
                </c:pt>
                <c:pt idx="15">
                  <c:v>7.1991830714245197E-2</c:v>
                </c:pt>
                <c:pt idx="16">
                  <c:v>5.5880183808929486E-2</c:v>
                </c:pt>
                <c:pt idx="17">
                  <c:v>3.6307936688035401E-3</c:v>
                </c:pt>
                <c:pt idx="18">
                  <c:v>2.4961706473024337E-3</c:v>
                </c:pt>
                <c:pt idx="19">
                  <c:v>2.2692460430022126E-4</c:v>
                </c:pt>
                <c:pt idx="20">
                  <c:v>6.2574459635786006E-2</c:v>
                </c:pt>
                <c:pt idx="21">
                  <c:v>5.0490724456799231E-2</c:v>
                </c:pt>
                <c:pt idx="22">
                  <c:v>4.9356101435298122E-3</c:v>
                </c:pt>
                <c:pt idx="23">
                  <c:v>1.8721279854768253E-3</c:v>
                </c:pt>
                <c:pt idx="24">
                  <c:v>3.9711805752538719E-4</c:v>
                </c:pt>
                <c:pt idx="25">
                  <c:v>2.7741532875702048E-2</c:v>
                </c:pt>
                <c:pt idx="26">
                  <c:v>1.8210699495092755E-2</c:v>
                </c:pt>
                <c:pt idx="27">
                  <c:v>1.9288591365518807E-3</c:v>
                </c:pt>
                <c:pt idx="28">
                  <c:v>4.5384920860044251E-4</c:v>
                </c:pt>
                <c:pt idx="29">
                  <c:v>0</c:v>
                </c:pt>
                <c:pt idx="30">
                  <c:v>1.6452033811766041E-2</c:v>
                </c:pt>
                <c:pt idx="31">
                  <c:v>8.2827480569580749E-3</c:v>
                </c:pt>
                <c:pt idx="32">
                  <c:v>1.3615476258013275E-3</c:v>
                </c:pt>
                <c:pt idx="33">
                  <c:v>1.1346230215011063E-4</c:v>
                </c:pt>
                <c:pt idx="34">
                  <c:v>0</c:v>
                </c:pt>
              </c:numCache>
            </c:numRef>
          </c:val>
          <c:extLst>
            <c:ext xmlns:c16="http://schemas.microsoft.com/office/drawing/2014/chart" uri="{C3380CC4-5D6E-409C-BE32-E72D297353CC}">
              <c16:uniqueId val="{00000000-1203-4881-A89E-EC6D61F416E6}"/>
            </c:ext>
          </c:extLst>
        </c:ser>
        <c:dLbls>
          <c:showLegendKey val="0"/>
          <c:showVal val="1"/>
          <c:showCatName val="0"/>
          <c:showSerName val="0"/>
          <c:showPercent val="0"/>
          <c:showBubbleSize val="0"/>
        </c:dLbls>
        <c:gapWidth val="75"/>
        <c:axId val="631792712"/>
        <c:axId val="631790416"/>
      </c:barChart>
      <c:catAx>
        <c:axId val="631792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790416"/>
        <c:crosses val="autoZero"/>
        <c:auto val="1"/>
        <c:lblAlgn val="ctr"/>
        <c:lblOffset val="100"/>
        <c:noMultiLvlLbl val="0"/>
      </c:catAx>
      <c:valAx>
        <c:axId val="631790416"/>
        <c:scaling>
          <c:orientation val="minMax"/>
        </c:scaling>
        <c:delete val="1"/>
        <c:axPos val="l"/>
        <c:numFmt formatCode="0.00%" sourceLinked="1"/>
        <c:majorTickMark val="none"/>
        <c:minorTickMark val="none"/>
        <c:tickLblPos val="nextTo"/>
        <c:crossAx val="631792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!PivotTable4</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'B2B '!$C$53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'B2B '!$B$54:$B$84</c:f>
              <c:multiLvlStrCache>
                <c:ptCount val="25"/>
                <c:lvl>
                  <c:pt idx="0">
                    <c:v>Enterprise Sellers</c:v>
                  </c:pt>
                  <c:pt idx="1">
                    <c:v>Marketing</c:v>
                  </c:pt>
                  <c:pt idx="2">
                    <c:v>Tele Sales</c:v>
                  </c:pt>
                  <c:pt idx="3">
                    <c:v>Partners</c:v>
                  </c:pt>
                  <c:pt idx="4">
                    <c:v>Online Leads</c:v>
                  </c:pt>
                  <c:pt idx="5">
                    <c:v>Enterprise Sellers</c:v>
                  </c:pt>
                  <c:pt idx="6">
                    <c:v>Marketing</c:v>
                  </c:pt>
                  <c:pt idx="7">
                    <c:v>Tele Sales</c:v>
                  </c:pt>
                  <c:pt idx="8">
                    <c:v>Partners</c:v>
                  </c:pt>
                  <c:pt idx="9">
                    <c:v>Online Leads</c:v>
                  </c:pt>
                  <c:pt idx="10">
                    <c:v>Enterprise Sellers</c:v>
                  </c:pt>
                  <c:pt idx="11">
                    <c:v>Marketing</c:v>
                  </c:pt>
                  <c:pt idx="12">
                    <c:v>Tele Sales</c:v>
                  </c:pt>
                  <c:pt idx="13">
                    <c:v>Partners</c:v>
                  </c:pt>
                  <c:pt idx="14">
                    <c:v>Online Leads</c:v>
                  </c:pt>
                  <c:pt idx="15">
                    <c:v>Marketing</c:v>
                  </c:pt>
                  <c:pt idx="16">
                    <c:v>Enterprise Sellers</c:v>
                  </c:pt>
                  <c:pt idx="17">
                    <c:v>Partners</c:v>
                  </c:pt>
                  <c:pt idx="18">
                    <c:v>Tele Sales</c:v>
                  </c:pt>
                  <c:pt idx="19">
                    <c:v>Online Leads</c:v>
                  </c:pt>
                  <c:pt idx="20">
                    <c:v>Marketing</c:v>
                  </c:pt>
                  <c:pt idx="21">
                    <c:v>Enterprise Sellers</c:v>
                  </c:pt>
                  <c:pt idx="22">
                    <c:v>Tele Sales</c:v>
                  </c:pt>
                  <c:pt idx="23">
                    <c:v>Partners</c:v>
                  </c:pt>
                  <c:pt idx="24">
                    <c:v>Online Leads</c:v>
                  </c:pt>
                </c:lvl>
                <c:lvl>
                  <c:pt idx="0">
                    <c:v>0 (No business)</c:v>
                  </c:pt>
                  <c:pt idx="5">
                    <c:v>25,000 - 50,000</c:v>
                  </c:pt>
                  <c:pt idx="10">
                    <c:v>0 - 25,000</c:v>
                  </c:pt>
                  <c:pt idx="15">
                    <c:v>More than 100,000</c:v>
                  </c:pt>
                  <c:pt idx="20">
                    <c:v>50,000 - 100,000</c:v>
                  </c:pt>
                </c:lvl>
              </c:multiLvlStrCache>
            </c:multiLvlStrRef>
          </c:cat>
          <c:val>
            <c:numRef>
              <c:f>'B2B '!$C$54:$C$84</c:f>
              <c:numCache>
                <c:formatCode>0.00%</c:formatCode>
                <c:ptCount val="25"/>
                <c:pt idx="0">
                  <c:v>0.39456515572700968</c:v>
                </c:pt>
                <c:pt idx="1">
                  <c:v>0.24190162818403585</c:v>
                </c:pt>
                <c:pt idx="2">
                  <c:v>2.1614568559596075E-2</c:v>
                </c:pt>
                <c:pt idx="3">
                  <c:v>2.0536676689170023E-2</c:v>
                </c:pt>
                <c:pt idx="4">
                  <c:v>1.5317410790264933E-3</c:v>
                </c:pt>
                <c:pt idx="5">
                  <c:v>4.839167186702218E-2</c:v>
                </c:pt>
                <c:pt idx="6">
                  <c:v>3.3584841436432748E-2</c:v>
                </c:pt>
                <c:pt idx="7">
                  <c:v>2.6663641005275998E-3</c:v>
                </c:pt>
                <c:pt idx="8">
                  <c:v>2.0423214387019911E-3</c:v>
                </c:pt>
                <c:pt idx="9">
                  <c:v>3.9711805752538719E-4</c:v>
                </c:pt>
                <c:pt idx="10">
                  <c:v>5.39513246723776E-2</c:v>
                </c:pt>
                <c:pt idx="11">
                  <c:v>2.4904975321949283E-2</c:v>
                </c:pt>
                <c:pt idx="12">
                  <c:v>2.2125148919271572E-3</c:v>
                </c:pt>
                <c:pt idx="13">
                  <c:v>2.155783740852102E-3</c:v>
                </c:pt>
                <c:pt idx="14">
                  <c:v>2.8365575537527655E-4</c:v>
                </c:pt>
                <c:pt idx="15">
                  <c:v>5.2646508197651327E-2</c:v>
                </c:pt>
                <c:pt idx="16">
                  <c:v>1.7643387984342201E-2</c:v>
                </c:pt>
                <c:pt idx="17">
                  <c:v>3.2336756112781528E-3</c:v>
                </c:pt>
                <c:pt idx="18">
                  <c:v>2.4394394962273785E-3</c:v>
                </c:pt>
                <c:pt idx="19">
                  <c:v>5.6731151075055314E-5</c:v>
                </c:pt>
                <c:pt idx="20">
                  <c:v>3.954161229931355E-2</c:v>
                </c:pt>
                <c:pt idx="21">
                  <c:v>2.915981165257843E-2</c:v>
                </c:pt>
                <c:pt idx="22">
                  <c:v>2.4961706473024337E-3</c:v>
                </c:pt>
                <c:pt idx="23">
                  <c:v>2.0423214387019911E-3</c:v>
                </c:pt>
                <c:pt idx="24">
                  <c:v>0</c:v>
                </c:pt>
              </c:numCache>
            </c:numRef>
          </c:val>
          <c:extLst>
            <c:ext xmlns:c16="http://schemas.microsoft.com/office/drawing/2014/chart" uri="{C3380CC4-5D6E-409C-BE32-E72D297353CC}">
              <c16:uniqueId val="{00000000-7E7E-4405-8913-A6D4BF59B879}"/>
            </c:ext>
          </c:extLst>
        </c:ser>
        <c:dLbls>
          <c:showLegendKey val="0"/>
          <c:showVal val="1"/>
          <c:showCatName val="0"/>
          <c:showSerName val="0"/>
          <c:showPercent val="0"/>
          <c:showBubbleSize val="0"/>
        </c:dLbls>
        <c:gapWidth val="75"/>
        <c:axId val="631815672"/>
        <c:axId val="631816000"/>
      </c:barChart>
      <c:catAx>
        <c:axId val="631815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816000"/>
        <c:crosses val="autoZero"/>
        <c:auto val="1"/>
        <c:lblAlgn val="ctr"/>
        <c:lblOffset val="100"/>
        <c:noMultiLvlLbl val="0"/>
      </c:catAx>
      <c:valAx>
        <c:axId val="631816000"/>
        <c:scaling>
          <c:orientation val="minMax"/>
        </c:scaling>
        <c:delete val="1"/>
        <c:axPos val="l"/>
        <c:numFmt formatCode="0.00%" sourceLinked="1"/>
        <c:majorTickMark val="none"/>
        <c:minorTickMark val="none"/>
        <c:tickLblPos val="nextTo"/>
        <c:crossAx val="631815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95A5A7-C4D0-4BE5-86D7-14D00AA8F380}"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US"/>
        </a:p>
      </dgm:t>
    </dgm:pt>
    <dgm:pt modelId="{B4B97BED-0EE0-46B5-8B8E-F2D565E2A086}">
      <dgm:prSet phldrT="[Text]"/>
      <dgm:spPr/>
      <dgm:t>
        <a:bodyPr/>
        <a:lstStyle/>
        <a:p>
          <a:r>
            <a:rPr lang="en-US" dirty="0"/>
            <a:t>The conversion rate will increase by investing more in sales and marketing. </a:t>
          </a:r>
        </a:p>
      </dgm:t>
    </dgm:pt>
    <dgm:pt modelId="{B81222D4-1063-4B22-8A2F-341D3ACF3A4A}" type="parTrans" cxnId="{12007DA5-56CC-4E09-BD31-77C35570CC34}">
      <dgm:prSet/>
      <dgm:spPr/>
      <dgm:t>
        <a:bodyPr/>
        <a:lstStyle/>
        <a:p>
          <a:endParaRPr lang="en-US"/>
        </a:p>
      </dgm:t>
    </dgm:pt>
    <dgm:pt modelId="{DF7B0F4C-E831-4BFB-BF86-06D92BB6813B}" type="sibTrans" cxnId="{12007DA5-56CC-4E09-BD31-77C35570CC34}">
      <dgm:prSet/>
      <dgm:spPr/>
      <dgm:t>
        <a:bodyPr/>
        <a:lstStyle/>
        <a:p>
          <a:endParaRPr lang="en-US"/>
        </a:p>
      </dgm:t>
    </dgm:pt>
    <dgm:pt modelId="{9F98A9BC-FD5F-41CD-BFB1-431BA4DAB46C}">
      <dgm:prSet phldrT="[Text]"/>
      <dgm:spPr/>
      <dgm:t>
        <a:bodyPr/>
        <a:lstStyle/>
        <a:p>
          <a:r>
            <a:rPr lang="en-US" dirty="0"/>
            <a:t>Sales and marketing contribute to 99% of pipeline conversion.</a:t>
          </a:r>
        </a:p>
      </dgm:t>
    </dgm:pt>
    <dgm:pt modelId="{938CBBC8-6330-4C63-9D3D-3B99E63BECB7}" type="parTrans" cxnId="{56ADF2CD-BE68-4A7B-93E2-7BC7F38D8065}">
      <dgm:prSet/>
      <dgm:spPr/>
      <dgm:t>
        <a:bodyPr/>
        <a:lstStyle/>
        <a:p>
          <a:endParaRPr lang="en-US"/>
        </a:p>
      </dgm:t>
    </dgm:pt>
    <dgm:pt modelId="{8B19F060-F439-49B2-BD7D-CD9DCF303D4F}" type="sibTrans" cxnId="{56ADF2CD-BE68-4A7B-93E2-7BC7F38D8065}">
      <dgm:prSet/>
      <dgm:spPr/>
      <dgm:t>
        <a:bodyPr/>
        <a:lstStyle/>
        <a:p>
          <a:endParaRPr lang="en-US"/>
        </a:p>
      </dgm:t>
    </dgm:pt>
    <dgm:pt modelId="{F7706726-D17E-42B5-9F50-599288517B07}">
      <dgm:prSet phldrT="[Text]"/>
      <dgm:spPr/>
      <dgm:t>
        <a:bodyPr/>
        <a:lstStyle/>
        <a:p>
          <a:r>
            <a:rPr lang="en-US" dirty="0"/>
            <a:t>Investing in B2B online channels lead to drop in conversion rate.</a:t>
          </a:r>
        </a:p>
      </dgm:t>
    </dgm:pt>
    <dgm:pt modelId="{1410AE0E-78D7-4B6C-BD5D-026E73060F08}" type="parTrans" cxnId="{4BD4D2E6-3AF2-4B4C-9E05-894D9906E1C9}">
      <dgm:prSet/>
      <dgm:spPr/>
      <dgm:t>
        <a:bodyPr/>
        <a:lstStyle/>
        <a:p>
          <a:endParaRPr lang="en-US"/>
        </a:p>
      </dgm:t>
    </dgm:pt>
    <dgm:pt modelId="{8F1B6BA0-88E3-4482-9544-6B5723372830}" type="sibTrans" cxnId="{4BD4D2E6-3AF2-4B4C-9E05-894D9906E1C9}">
      <dgm:prSet/>
      <dgm:spPr/>
      <dgm:t>
        <a:bodyPr/>
        <a:lstStyle/>
        <a:p>
          <a:endParaRPr lang="en-US"/>
        </a:p>
      </dgm:t>
    </dgm:pt>
    <dgm:pt modelId="{360E5E38-36AA-46C4-8B17-B64B112E32AB}">
      <dgm:prSet phldrT="[Text]"/>
      <dgm:spPr/>
      <dgm:t>
        <a:bodyPr/>
        <a:lstStyle/>
        <a:p>
          <a:r>
            <a:rPr lang="en-US" dirty="0"/>
            <a:t>Enterprise sellers are generating conversion of 54%.</a:t>
          </a:r>
        </a:p>
      </dgm:t>
    </dgm:pt>
    <dgm:pt modelId="{7112FB48-9A0C-4F2C-86FA-458A04367ADD}" type="parTrans" cxnId="{97FB10A5-DADE-48AE-9C47-9FEDAA5BE765}">
      <dgm:prSet/>
      <dgm:spPr/>
      <dgm:t>
        <a:bodyPr/>
        <a:lstStyle/>
        <a:p>
          <a:endParaRPr lang="en-US"/>
        </a:p>
      </dgm:t>
    </dgm:pt>
    <dgm:pt modelId="{F5011E0B-EE33-4637-8B8F-E0B89C1F2C4B}" type="sibTrans" cxnId="{97FB10A5-DADE-48AE-9C47-9FEDAA5BE765}">
      <dgm:prSet/>
      <dgm:spPr/>
      <dgm:t>
        <a:bodyPr/>
        <a:lstStyle/>
        <a:p>
          <a:endParaRPr lang="en-US"/>
        </a:p>
      </dgm:t>
    </dgm:pt>
    <dgm:pt modelId="{F75F9EC7-6045-4279-8FC4-24D9C0820DD7}">
      <dgm:prSet phldrT="[Text]"/>
      <dgm:spPr/>
      <dgm:t>
        <a:bodyPr/>
        <a:lstStyle/>
        <a:p>
          <a:r>
            <a:rPr lang="en-US" dirty="0"/>
            <a:t>Marketing contributes to 39% of conversion rate.</a:t>
          </a:r>
        </a:p>
      </dgm:t>
    </dgm:pt>
    <dgm:pt modelId="{B36212FA-B38F-4F99-812A-5AD0ED12F5BA}" type="parTrans" cxnId="{0DBA931A-D7BD-4B1D-9E03-FD9C73A80346}">
      <dgm:prSet/>
      <dgm:spPr/>
      <dgm:t>
        <a:bodyPr/>
        <a:lstStyle/>
        <a:p>
          <a:endParaRPr lang="en-US"/>
        </a:p>
      </dgm:t>
    </dgm:pt>
    <dgm:pt modelId="{31709D1B-C371-4C59-BF45-B526F75AC2CC}" type="sibTrans" cxnId="{0DBA931A-D7BD-4B1D-9E03-FD9C73A80346}">
      <dgm:prSet/>
      <dgm:spPr/>
      <dgm:t>
        <a:bodyPr/>
        <a:lstStyle/>
        <a:p>
          <a:endParaRPr lang="en-US"/>
        </a:p>
      </dgm:t>
    </dgm:pt>
    <dgm:pt modelId="{4EB9FB38-0C07-461C-A3CB-5935311E956D}">
      <dgm:prSet phldrT="[Text]"/>
      <dgm:spPr/>
      <dgm:t>
        <a:bodyPr/>
        <a:lstStyle/>
        <a:p>
          <a:r>
            <a:rPr lang="en-US" dirty="0"/>
            <a:t>Online leads are producing only 0.23%.</a:t>
          </a:r>
        </a:p>
      </dgm:t>
    </dgm:pt>
    <dgm:pt modelId="{F6C9B651-213F-4CA4-A688-1780D4303739}" type="parTrans" cxnId="{AF778FE4-722D-45B8-B63C-5D578A886CD7}">
      <dgm:prSet/>
      <dgm:spPr/>
      <dgm:t>
        <a:bodyPr/>
        <a:lstStyle/>
        <a:p>
          <a:endParaRPr lang="en-US"/>
        </a:p>
      </dgm:t>
    </dgm:pt>
    <dgm:pt modelId="{FB04006F-2E61-4E67-AD9B-B92EA2F32815}" type="sibTrans" cxnId="{AF778FE4-722D-45B8-B63C-5D578A886CD7}">
      <dgm:prSet/>
      <dgm:spPr/>
      <dgm:t>
        <a:bodyPr/>
        <a:lstStyle/>
        <a:p>
          <a:endParaRPr lang="en-US"/>
        </a:p>
      </dgm:t>
    </dgm:pt>
    <dgm:pt modelId="{BCB403CD-F39B-4701-9A2F-81703CF47004}">
      <dgm:prSet phldrT="[Text]"/>
      <dgm:spPr/>
      <dgm:t>
        <a:bodyPr/>
        <a:lstStyle/>
        <a:p>
          <a:r>
            <a:rPr lang="en-US" dirty="0"/>
            <a:t>Cost cutting in marketing and sales resulted in pipeline conversion drop. </a:t>
          </a:r>
        </a:p>
      </dgm:t>
    </dgm:pt>
    <dgm:pt modelId="{1EFB0E6E-34EF-4BDC-BDC6-848839D0ABEE}" type="parTrans" cxnId="{DFB2608C-E8A9-4ECF-ACBC-79997679A875}">
      <dgm:prSet/>
      <dgm:spPr/>
      <dgm:t>
        <a:bodyPr/>
        <a:lstStyle/>
        <a:p>
          <a:endParaRPr lang="en-US"/>
        </a:p>
      </dgm:t>
    </dgm:pt>
    <dgm:pt modelId="{32DD2D72-A511-49DF-9606-186437F9BE75}" type="sibTrans" cxnId="{DFB2608C-E8A9-4ECF-ACBC-79997679A875}">
      <dgm:prSet/>
      <dgm:spPr/>
      <dgm:t>
        <a:bodyPr/>
        <a:lstStyle/>
        <a:p>
          <a:endParaRPr lang="en-US"/>
        </a:p>
      </dgm:t>
    </dgm:pt>
    <dgm:pt modelId="{C6295A37-CA85-4830-B19F-E274D027E3DA}">
      <dgm:prSet phldrT="[Text]"/>
      <dgm:spPr/>
      <dgm:t>
        <a:bodyPr/>
        <a:lstStyle/>
        <a:p>
          <a:r>
            <a:rPr lang="en-US" dirty="0"/>
            <a:t>Invest more in upscaling and skilling sales team.</a:t>
          </a:r>
        </a:p>
      </dgm:t>
    </dgm:pt>
    <dgm:pt modelId="{BDB5F4BE-621C-486A-9260-A3EE93D4FCAF}" type="parTrans" cxnId="{FFFEFEC5-AF0D-4898-8929-CB7E8E03DB73}">
      <dgm:prSet/>
      <dgm:spPr/>
      <dgm:t>
        <a:bodyPr/>
        <a:lstStyle/>
        <a:p>
          <a:endParaRPr lang="en-US"/>
        </a:p>
      </dgm:t>
    </dgm:pt>
    <dgm:pt modelId="{1C0D286E-657B-4A11-8B27-E5B48E466619}" type="sibTrans" cxnId="{FFFEFEC5-AF0D-4898-8929-CB7E8E03DB73}">
      <dgm:prSet/>
      <dgm:spPr/>
      <dgm:t>
        <a:bodyPr/>
        <a:lstStyle/>
        <a:p>
          <a:endParaRPr lang="en-US"/>
        </a:p>
      </dgm:t>
    </dgm:pt>
    <dgm:pt modelId="{8A153788-BFE2-4D77-8C71-42140EBF8306}" type="pres">
      <dgm:prSet presAssocID="{A495A5A7-C4D0-4BE5-86D7-14D00AA8F380}" presName="hierChild1" presStyleCnt="0">
        <dgm:presLayoutVars>
          <dgm:orgChart val="1"/>
          <dgm:chPref val="1"/>
          <dgm:dir/>
          <dgm:animOne val="branch"/>
          <dgm:animLvl val="lvl"/>
          <dgm:resizeHandles/>
        </dgm:presLayoutVars>
      </dgm:prSet>
      <dgm:spPr/>
    </dgm:pt>
    <dgm:pt modelId="{E670AD1D-9302-4371-A32D-53070C9D21D4}" type="pres">
      <dgm:prSet presAssocID="{B4B97BED-0EE0-46B5-8B8E-F2D565E2A086}" presName="hierRoot1" presStyleCnt="0">
        <dgm:presLayoutVars>
          <dgm:hierBranch val="init"/>
        </dgm:presLayoutVars>
      </dgm:prSet>
      <dgm:spPr/>
    </dgm:pt>
    <dgm:pt modelId="{6A54B3B7-8AE9-4726-A013-5A8ABEFE7C15}" type="pres">
      <dgm:prSet presAssocID="{B4B97BED-0EE0-46B5-8B8E-F2D565E2A086}" presName="rootComposite1" presStyleCnt="0"/>
      <dgm:spPr/>
    </dgm:pt>
    <dgm:pt modelId="{13E3857C-06C2-4318-BE3C-616053A0B7F8}" type="pres">
      <dgm:prSet presAssocID="{B4B97BED-0EE0-46B5-8B8E-F2D565E2A086}" presName="rootText1" presStyleLbl="node0" presStyleIdx="0" presStyleCnt="1">
        <dgm:presLayoutVars>
          <dgm:chPref val="3"/>
        </dgm:presLayoutVars>
      </dgm:prSet>
      <dgm:spPr/>
    </dgm:pt>
    <dgm:pt modelId="{8A8F5F4B-ABBF-44AD-B924-40FE06D8E226}" type="pres">
      <dgm:prSet presAssocID="{B4B97BED-0EE0-46B5-8B8E-F2D565E2A086}" presName="rootConnector1" presStyleLbl="node1" presStyleIdx="0" presStyleCnt="0"/>
      <dgm:spPr/>
    </dgm:pt>
    <dgm:pt modelId="{A8DD2FBA-4AD4-4347-939A-7550A21315FB}" type="pres">
      <dgm:prSet presAssocID="{B4B97BED-0EE0-46B5-8B8E-F2D565E2A086}" presName="hierChild2" presStyleCnt="0"/>
      <dgm:spPr/>
    </dgm:pt>
    <dgm:pt modelId="{BD703BA6-D651-43C2-B6B4-920F83806656}" type="pres">
      <dgm:prSet presAssocID="{938CBBC8-6330-4C63-9D3D-3B99E63BECB7}" presName="Name37" presStyleLbl="parChTrans1D2" presStyleIdx="0" presStyleCnt="2"/>
      <dgm:spPr/>
    </dgm:pt>
    <dgm:pt modelId="{1901682D-0187-4C94-AD95-72FEC848F9C9}" type="pres">
      <dgm:prSet presAssocID="{9F98A9BC-FD5F-41CD-BFB1-431BA4DAB46C}" presName="hierRoot2" presStyleCnt="0">
        <dgm:presLayoutVars>
          <dgm:hierBranch val="init"/>
        </dgm:presLayoutVars>
      </dgm:prSet>
      <dgm:spPr/>
    </dgm:pt>
    <dgm:pt modelId="{A8DA4FBF-B4A0-4654-B0AE-971269075D51}" type="pres">
      <dgm:prSet presAssocID="{9F98A9BC-FD5F-41CD-BFB1-431BA4DAB46C}" presName="rootComposite" presStyleCnt="0"/>
      <dgm:spPr/>
    </dgm:pt>
    <dgm:pt modelId="{C655536A-29E1-43BF-B41B-BD35C36B6F0F}" type="pres">
      <dgm:prSet presAssocID="{9F98A9BC-FD5F-41CD-BFB1-431BA4DAB46C}" presName="rootText" presStyleLbl="node2" presStyleIdx="0" presStyleCnt="2">
        <dgm:presLayoutVars>
          <dgm:chPref val="3"/>
        </dgm:presLayoutVars>
      </dgm:prSet>
      <dgm:spPr/>
    </dgm:pt>
    <dgm:pt modelId="{922BFB61-14BF-46D6-B342-527AC67B9D37}" type="pres">
      <dgm:prSet presAssocID="{9F98A9BC-FD5F-41CD-BFB1-431BA4DAB46C}" presName="rootConnector" presStyleLbl="node2" presStyleIdx="0" presStyleCnt="2"/>
      <dgm:spPr/>
    </dgm:pt>
    <dgm:pt modelId="{5E30FE46-864B-4F1D-BDA3-8C3D56D747CD}" type="pres">
      <dgm:prSet presAssocID="{9F98A9BC-FD5F-41CD-BFB1-431BA4DAB46C}" presName="hierChild4" presStyleCnt="0"/>
      <dgm:spPr/>
    </dgm:pt>
    <dgm:pt modelId="{8DE397AB-2811-4236-ABDE-35853CB9FD71}" type="pres">
      <dgm:prSet presAssocID="{BDB5F4BE-621C-486A-9260-A3EE93D4FCAF}" presName="Name37" presStyleLbl="parChTrans1D3" presStyleIdx="0" presStyleCnt="4"/>
      <dgm:spPr/>
    </dgm:pt>
    <dgm:pt modelId="{7B6AD814-1F0B-43C7-A164-8C99A7654626}" type="pres">
      <dgm:prSet presAssocID="{C6295A37-CA85-4830-B19F-E274D027E3DA}" presName="hierRoot2" presStyleCnt="0">
        <dgm:presLayoutVars>
          <dgm:hierBranch val="init"/>
        </dgm:presLayoutVars>
      </dgm:prSet>
      <dgm:spPr/>
    </dgm:pt>
    <dgm:pt modelId="{40B96AFB-2812-4161-A000-DCF41E6AEA38}" type="pres">
      <dgm:prSet presAssocID="{C6295A37-CA85-4830-B19F-E274D027E3DA}" presName="rootComposite" presStyleCnt="0"/>
      <dgm:spPr/>
    </dgm:pt>
    <dgm:pt modelId="{2B23E7ED-07C9-4977-A68F-8B94B5CEF92F}" type="pres">
      <dgm:prSet presAssocID="{C6295A37-CA85-4830-B19F-E274D027E3DA}" presName="rootText" presStyleLbl="node3" presStyleIdx="0" presStyleCnt="4">
        <dgm:presLayoutVars>
          <dgm:chPref val="3"/>
        </dgm:presLayoutVars>
      </dgm:prSet>
      <dgm:spPr/>
    </dgm:pt>
    <dgm:pt modelId="{3EA97AED-497F-4917-BA67-C4FB9B851F29}" type="pres">
      <dgm:prSet presAssocID="{C6295A37-CA85-4830-B19F-E274D027E3DA}" presName="rootConnector" presStyleLbl="node3" presStyleIdx="0" presStyleCnt="4"/>
      <dgm:spPr/>
    </dgm:pt>
    <dgm:pt modelId="{93FFA8CC-F748-47B6-84A2-B5B366BD9C96}" type="pres">
      <dgm:prSet presAssocID="{C6295A37-CA85-4830-B19F-E274D027E3DA}" presName="hierChild4" presStyleCnt="0"/>
      <dgm:spPr/>
    </dgm:pt>
    <dgm:pt modelId="{12C8868C-6750-46F4-B433-5142A18C5AEF}" type="pres">
      <dgm:prSet presAssocID="{7112FB48-9A0C-4F2C-86FA-458A04367ADD}" presName="Name37" presStyleLbl="parChTrans1D4" presStyleIdx="0" presStyleCnt="1"/>
      <dgm:spPr/>
    </dgm:pt>
    <dgm:pt modelId="{2B9FFEC0-8B13-4879-9960-0F06F2AD0FED}" type="pres">
      <dgm:prSet presAssocID="{360E5E38-36AA-46C4-8B17-B64B112E32AB}" presName="hierRoot2" presStyleCnt="0">
        <dgm:presLayoutVars>
          <dgm:hierBranch val="init"/>
        </dgm:presLayoutVars>
      </dgm:prSet>
      <dgm:spPr/>
    </dgm:pt>
    <dgm:pt modelId="{113D2798-D32D-4025-9313-A1886F077163}" type="pres">
      <dgm:prSet presAssocID="{360E5E38-36AA-46C4-8B17-B64B112E32AB}" presName="rootComposite" presStyleCnt="0"/>
      <dgm:spPr/>
    </dgm:pt>
    <dgm:pt modelId="{78988030-6A38-4732-B2A3-E7579CB3905F}" type="pres">
      <dgm:prSet presAssocID="{360E5E38-36AA-46C4-8B17-B64B112E32AB}" presName="rootText" presStyleLbl="node4" presStyleIdx="0" presStyleCnt="1">
        <dgm:presLayoutVars>
          <dgm:chPref val="3"/>
        </dgm:presLayoutVars>
      </dgm:prSet>
      <dgm:spPr/>
    </dgm:pt>
    <dgm:pt modelId="{BDD136A1-ECAB-4351-BCCF-965BAA6DF71F}" type="pres">
      <dgm:prSet presAssocID="{360E5E38-36AA-46C4-8B17-B64B112E32AB}" presName="rootConnector" presStyleLbl="node4" presStyleIdx="0" presStyleCnt="1"/>
      <dgm:spPr/>
    </dgm:pt>
    <dgm:pt modelId="{7392B191-6FFB-45BF-9C2C-AD532A68C2DD}" type="pres">
      <dgm:prSet presAssocID="{360E5E38-36AA-46C4-8B17-B64B112E32AB}" presName="hierChild4" presStyleCnt="0"/>
      <dgm:spPr/>
    </dgm:pt>
    <dgm:pt modelId="{219CC7D1-F04A-4A3C-BCA4-2067AB10D1D4}" type="pres">
      <dgm:prSet presAssocID="{360E5E38-36AA-46C4-8B17-B64B112E32AB}" presName="hierChild5" presStyleCnt="0"/>
      <dgm:spPr/>
    </dgm:pt>
    <dgm:pt modelId="{C629F962-86F8-4DC9-9230-5D1B0B05A678}" type="pres">
      <dgm:prSet presAssocID="{C6295A37-CA85-4830-B19F-E274D027E3DA}" presName="hierChild5" presStyleCnt="0"/>
      <dgm:spPr/>
    </dgm:pt>
    <dgm:pt modelId="{E325BA53-F4D3-45F2-BD47-37E3E7FB5CD9}" type="pres">
      <dgm:prSet presAssocID="{B36212FA-B38F-4F99-812A-5AD0ED12F5BA}" presName="Name37" presStyleLbl="parChTrans1D3" presStyleIdx="1" presStyleCnt="4"/>
      <dgm:spPr/>
    </dgm:pt>
    <dgm:pt modelId="{8380B30A-CBBE-4A5A-99CE-4CD74215BE6E}" type="pres">
      <dgm:prSet presAssocID="{F75F9EC7-6045-4279-8FC4-24D9C0820DD7}" presName="hierRoot2" presStyleCnt="0">
        <dgm:presLayoutVars>
          <dgm:hierBranch val="init"/>
        </dgm:presLayoutVars>
      </dgm:prSet>
      <dgm:spPr/>
    </dgm:pt>
    <dgm:pt modelId="{4B2959B5-F57A-4BBB-A562-608C03090CD2}" type="pres">
      <dgm:prSet presAssocID="{F75F9EC7-6045-4279-8FC4-24D9C0820DD7}" presName="rootComposite" presStyleCnt="0"/>
      <dgm:spPr/>
    </dgm:pt>
    <dgm:pt modelId="{850C6B88-A5E0-4319-9585-81740C5D674E}" type="pres">
      <dgm:prSet presAssocID="{F75F9EC7-6045-4279-8FC4-24D9C0820DD7}" presName="rootText" presStyleLbl="node3" presStyleIdx="1" presStyleCnt="4">
        <dgm:presLayoutVars>
          <dgm:chPref val="3"/>
        </dgm:presLayoutVars>
      </dgm:prSet>
      <dgm:spPr/>
    </dgm:pt>
    <dgm:pt modelId="{02136DF6-36F4-4A27-9E66-0F0EA789F58C}" type="pres">
      <dgm:prSet presAssocID="{F75F9EC7-6045-4279-8FC4-24D9C0820DD7}" presName="rootConnector" presStyleLbl="node3" presStyleIdx="1" presStyleCnt="4"/>
      <dgm:spPr/>
    </dgm:pt>
    <dgm:pt modelId="{F70FD64F-0D16-44A6-8290-E8DAC930E279}" type="pres">
      <dgm:prSet presAssocID="{F75F9EC7-6045-4279-8FC4-24D9C0820DD7}" presName="hierChild4" presStyleCnt="0"/>
      <dgm:spPr/>
    </dgm:pt>
    <dgm:pt modelId="{770F511A-A14E-4588-9224-023BF85B4E5F}" type="pres">
      <dgm:prSet presAssocID="{F75F9EC7-6045-4279-8FC4-24D9C0820DD7}" presName="hierChild5" presStyleCnt="0"/>
      <dgm:spPr/>
    </dgm:pt>
    <dgm:pt modelId="{B3D848B4-E211-4B0C-921C-CAE6015A0780}" type="pres">
      <dgm:prSet presAssocID="{9F98A9BC-FD5F-41CD-BFB1-431BA4DAB46C}" presName="hierChild5" presStyleCnt="0"/>
      <dgm:spPr/>
    </dgm:pt>
    <dgm:pt modelId="{50306E5F-5426-45C6-986D-FCBC7318454F}" type="pres">
      <dgm:prSet presAssocID="{1410AE0E-78D7-4B6C-BD5D-026E73060F08}" presName="Name37" presStyleLbl="parChTrans1D2" presStyleIdx="1" presStyleCnt="2"/>
      <dgm:spPr/>
    </dgm:pt>
    <dgm:pt modelId="{639797C4-2076-4A22-B7DF-C79AE4D75DC3}" type="pres">
      <dgm:prSet presAssocID="{F7706726-D17E-42B5-9F50-599288517B07}" presName="hierRoot2" presStyleCnt="0">
        <dgm:presLayoutVars>
          <dgm:hierBranch val="init"/>
        </dgm:presLayoutVars>
      </dgm:prSet>
      <dgm:spPr/>
    </dgm:pt>
    <dgm:pt modelId="{E0A21E80-1FC6-4B4B-AF25-D40026BD0E42}" type="pres">
      <dgm:prSet presAssocID="{F7706726-D17E-42B5-9F50-599288517B07}" presName="rootComposite" presStyleCnt="0"/>
      <dgm:spPr/>
    </dgm:pt>
    <dgm:pt modelId="{787885BB-E2CB-4077-A49A-3963D16F645C}" type="pres">
      <dgm:prSet presAssocID="{F7706726-D17E-42B5-9F50-599288517B07}" presName="rootText" presStyleLbl="node2" presStyleIdx="1" presStyleCnt="2">
        <dgm:presLayoutVars>
          <dgm:chPref val="3"/>
        </dgm:presLayoutVars>
      </dgm:prSet>
      <dgm:spPr/>
    </dgm:pt>
    <dgm:pt modelId="{256C445A-4B78-44F1-B29E-262B75F37447}" type="pres">
      <dgm:prSet presAssocID="{F7706726-D17E-42B5-9F50-599288517B07}" presName="rootConnector" presStyleLbl="node2" presStyleIdx="1" presStyleCnt="2"/>
      <dgm:spPr/>
    </dgm:pt>
    <dgm:pt modelId="{65E80607-BD0A-4C73-BA1B-AF90AF7DE940}" type="pres">
      <dgm:prSet presAssocID="{F7706726-D17E-42B5-9F50-599288517B07}" presName="hierChild4" presStyleCnt="0"/>
      <dgm:spPr/>
    </dgm:pt>
    <dgm:pt modelId="{32F800A4-1A98-4EFE-B3BC-CEF056315BFF}" type="pres">
      <dgm:prSet presAssocID="{F6C9B651-213F-4CA4-A688-1780D4303739}" presName="Name37" presStyleLbl="parChTrans1D3" presStyleIdx="2" presStyleCnt="4"/>
      <dgm:spPr/>
    </dgm:pt>
    <dgm:pt modelId="{45C9971E-353B-42BE-A5FE-AD185377A763}" type="pres">
      <dgm:prSet presAssocID="{4EB9FB38-0C07-461C-A3CB-5935311E956D}" presName="hierRoot2" presStyleCnt="0">
        <dgm:presLayoutVars>
          <dgm:hierBranch val="init"/>
        </dgm:presLayoutVars>
      </dgm:prSet>
      <dgm:spPr/>
    </dgm:pt>
    <dgm:pt modelId="{6FECC148-2AC4-4F63-8484-2DADDDDB8365}" type="pres">
      <dgm:prSet presAssocID="{4EB9FB38-0C07-461C-A3CB-5935311E956D}" presName="rootComposite" presStyleCnt="0"/>
      <dgm:spPr/>
    </dgm:pt>
    <dgm:pt modelId="{EF922100-9FAB-4489-85D4-3DFDB979E2F3}" type="pres">
      <dgm:prSet presAssocID="{4EB9FB38-0C07-461C-A3CB-5935311E956D}" presName="rootText" presStyleLbl="node3" presStyleIdx="2" presStyleCnt="4">
        <dgm:presLayoutVars>
          <dgm:chPref val="3"/>
        </dgm:presLayoutVars>
      </dgm:prSet>
      <dgm:spPr/>
    </dgm:pt>
    <dgm:pt modelId="{A357493E-273E-4F55-8912-DFA86804F578}" type="pres">
      <dgm:prSet presAssocID="{4EB9FB38-0C07-461C-A3CB-5935311E956D}" presName="rootConnector" presStyleLbl="node3" presStyleIdx="2" presStyleCnt="4"/>
      <dgm:spPr/>
    </dgm:pt>
    <dgm:pt modelId="{FDA62EC9-B5DB-41CB-9262-E8CC6B146F4F}" type="pres">
      <dgm:prSet presAssocID="{4EB9FB38-0C07-461C-A3CB-5935311E956D}" presName="hierChild4" presStyleCnt="0"/>
      <dgm:spPr/>
    </dgm:pt>
    <dgm:pt modelId="{B5655E00-6255-4F47-A593-30DEE5C74244}" type="pres">
      <dgm:prSet presAssocID="{4EB9FB38-0C07-461C-A3CB-5935311E956D}" presName="hierChild5" presStyleCnt="0"/>
      <dgm:spPr/>
    </dgm:pt>
    <dgm:pt modelId="{68855950-0143-415B-A8DB-759DC1B68E6C}" type="pres">
      <dgm:prSet presAssocID="{1EFB0E6E-34EF-4BDC-BDC6-848839D0ABEE}" presName="Name37" presStyleLbl="parChTrans1D3" presStyleIdx="3" presStyleCnt="4"/>
      <dgm:spPr/>
    </dgm:pt>
    <dgm:pt modelId="{B2D4E479-C23B-44DC-9ABC-6EBF2946E3B0}" type="pres">
      <dgm:prSet presAssocID="{BCB403CD-F39B-4701-9A2F-81703CF47004}" presName="hierRoot2" presStyleCnt="0">
        <dgm:presLayoutVars>
          <dgm:hierBranch val="init"/>
        </dgm:presLayoutVars>
      </dgm:prSet>
      <dgm:spPr/>
    </dgm:pt>
    <dgm:pt modelId="{6F5AB694-9DB3-497D-BA3D-E6DDA9A0C7D2}" type="pres">
      <dgm:prSet presAssocID="{BCB403CD-F39B-4701-9A2F-81703CF47004}" presName="rootComposite" presStyleCnt="0"/>
      <dgm:spPr/>
    </dgm:pt>
    <dgm:pt modelId="{B0E66CEC-8D18-463F-ADE7-05495BF80F8F}" type="pres">
      <dgm:prSet presAssocID="{BCB403CD-F39B-4701-9A2F-81703CF47004}" presName="rootText" presStyleLbl="node3" presStyleIdx="3" presStyleCnt="4">
        <dgm:presLayoutVars>
          <dgm:chPref val="3"/>
        </dgm:presLayoutVars>
      </dgm:prSet>
      <dgm:spPr/>
    </dgm:pt>
    <dgm:pt modelId="{1CB82B10-A970-40D1-A652-30A06710A2D2}" type="pres">
      <dgm:prSet presAssocID="{BCB403CD-F39B-4701-9A2F-81703CF47004}" presName="rootConnector" presStyleLbl="node3" presStyleIdx="3" presStyleCnt="4"/>
      <dgm:spPr/>
    </dgm:pt>
    <dgm:pt modelId="{34DFE049-FFDA-4595-B954-C301353D8957}" type="pres">
      <dgm:prSet presAssocID="{BCB403CD-F39B-4701-9A2F-81703CF47004}" presName="hierChild4" presStyleCnt="0"/>
      <dgm:spPr/>
    </dgm:pt>
    <dgm:pt modelId="{ED18A947-1572-49D1-8654-342804EA9A13}" type="pres">
      <dgm:prSet presAssocID="{BCB403CD-F39B-4701-9A2F-81703CF47004}" presName="hierChild5" presStyleCnt="0"/>
      <dgm:spPr/>
    </dgm:pt>
    <dgm:pt modelId="{C466769F-1863-4FF4-A9D2-607267742B37}" type="pres">
      <dgm:prSet presAssocID="{F7706726-D17E-42B5-9F50-599288517B07}" presName="hierChild5" presStyleCnt="0"/>
      <dgm:spPr/>
    </dgm:pt>
    <dgm:pt modelId="{D313D565-C2B5-4070-B08B-E3F167F0BFD0}" type="pres">
      <dgm:prSet presAssocID="{B4B97BED-0EE0-46B5-8B8E-F2D565E2A086}" presName="hierChild3" presStyleCnt="0"/>
      <dgm:spPr/>
    </dgm:pt>
  </dgm:ptLst>
  <dgm:cxnLst>
    <dgm:cxn modelId="{0569E000-B47B-43A0-9B07-B288805C730E}" type="presOf" srcId="{F7706726-D17E-42B5-9F50-599288517B07}" destId="{256C445A-4B78-44F1-B29E-262B75F37447}" srcOrd="1" destOrd="0" presId="urn:microsoft.com/office/officeart/2005/8/layout/orgChart1"/>
    <dgm:cxn modelId="{4D898702-7A61-4B96-9541-9A509305B473}" type="presOf" srcId="{4EB9FB38-0C07-461C-A3CB-5935311E956D}" destId="{EF922100-9FAB-4489-85D4-3DFDB979E2F3}" srcOrd="0" destOrd="0" presId="urn:microsoft.com/office/officeart/2005/8/layout/orgChart1"/>
    <dgm:cxn modelId="{269F310C-1EBA-4763-8369-D175704329C0}" type="presOf" srcId="{F75F9EC7-6045-4279-8FC4-24D9C0820DD7}" destId="{850C6B88-A5E0-4319-9585-81740C5D674E}" srcOrd="0" destOrd="0" presId="urn:microsoft.com/office/officeart/2005/8/layout/orgChart1"/>
    <dgm:cxn modelId="{6D2B7A1A-5BA3-4ADC-9A7A-33E25696BCF7}" type="presOf" srcId="{BDB5F4BE-621C-486A-9260-A3EE93D4FCAF}" destId="{8DE397AB-2811-4236-ABDE-35853CB9FD71}" srcOrd="0" destOrd="0" presId="urn:microsoft.com/office/officeart/2005/8/layout/orgChart1"/>
    <dgm:cxn modelId="{0DBA931A-D7BD-4B1D-9E03-FD9C73A80346}" srcId="{9F98A9BC-FD5F-41CD-BFB1-431BA4DAB46C}" destId="{F75F9EC7-6045-4279-8FC4-24D9C0820DD7}" srcOrd="1" destOrd="0" parTransId="{B36212FA-B38F-4F99-812A-5AD0ED12F5BA}" sibTransId="{31709D1B-C371-4C59-BF45-B526F75AC2CC}"/>
    <dgm:cxn modelId="{6B01401C-D512-4057-825F-E1181A933E4A}" type="presOf" srcId="{938CBBC8-6330-4C63-9D3D-3B99E63BECB7}" destId="{BD703BA6-D651-43C2-B6B4-920F83806656}" srcOrd="0" destOrd="0" presId="urn:microsoft.com/office/officeart/2005/8/layout/orgChart1"/>
    <dgm:cxn modelId="{3E13723A-206C-46AD-9266-46C344E60304}" type="presOf" srcId="{360E5E38-36AA-46C4-8B17-B64B112E32AB}" destId="{78988030-6A38-4732-B2A3-E7579CB3905F}" srcOrd="0" destOrd="0" presId="urn:microsoft.com/office/officeart/2005/8/layout/orgChart1"/>
    <dgm:cxn modelId="{3863F567-4EE2-44E3-AC6C-2029FA363DF9}" type="presOf" srcId="{9F98A9BC-FD5F-41CD-BFB1-431BA4DAB46C}" destId="{922BFB61-14BF-46D6-B342-527AC67B9D37}" srcOrd="1" destOrd="0" presId="urn:microsoft.com/office/officeart/2005/8/layout/orgChart1"/>
    <dgm:cxn modelId="{DA254D6F-CD91-4B4A-9A88-A8B845FEC0E6}" type="presOf" srcId="{4EB9FB38-0C07-461C-A3CB-5935311E956D}" destId="{A357493E-273E-4F55-8912-DFA86804F578}" srcOrd="1" destOrd="0" presId="urn:microsoft.com/office/officeart/2005/8/layout/orgChart1"/>
    <dgm:cxn modelId="{7459D171-6518-4A62-A0FE-51C881A88DE9}" type="presOf" srcId="{B4B97BED-0EE0-46B5-8B8E-F2D565E2A086}" destId="{8A8F5F4B-ABBF-44AD-B924-40FE06D8E226}" srcOrd="1" destOrd="0" presId="urn:microsoft.com/office/officeart/2005/8/layout/orgChart1"/>
    <dgm:cxn modelId="{82852558-64B8-4448-A927-90402BAD11B9}" type="presOf" srcId="{A495A5A7-C4D0-4BE5-86D7-14D00AA8F380}" destId="{8A153788-BFE2-4D77-8C71-42140EBF8306}" srcOrd="0" destOrd="0" presId="urn:microsoft.com/office/officeart/2005/8/layout/orgChart1"/>
    <dgm:cxn modelId="{FE322683-B7FD-4FCA-87F5-83E1E05419A8}" type="presOf" srcId="{BCB403CD-F39B-4701-9A2F-81703CF47004}" destId="{1CB82B10-A970-40D1-A652-30A06710A2D2}" srcOrd="1" destOrd="0" presId="urn:microsoft.com/office/officeart/2005/8/layout/orgChart1"/>
    <dgm:cxn modelId="{72673B85-1F0B-42AE-A0A6-8FB138614B3C}" type="presOf" srcId="{F6C9B651-213F-4CA4-A688-1780D4303739}" destId="{32F800A4-1A98-4EFE-B3BC-CEF056315BFF}" srcOrd="0" destOrd="0" presId="urn:microsoft.com/office/officeart/2005/8/layout/orgChart1"/>
    <dgm:cxn modelId="{DFB2608C-E8A9-4ECF-ACBC-79997679A875}" srcId="{F7706726-D17E-42B5-9F50-599288517B07}" destId="{BCB403CD-F39B-4701-9A2F-81703CF47004}" srcOrd="1" destOrd="0" parTransId="{1EFB0E6E-34EF-4BDC-BDC6-848839D0ABEE}" sibTransId="{32DD2D72-A511-49DF-9606-186437F9BE75}"/>
    <dgm:cxn modelId="{C0E28293-6381-4079-8A07-11D54742DBEF}" type="presOf" srcId="{BCB403CD-F39B-4701-9A2F-81703CF47004}" destId="{B0E66CEC-8D18-463F-ADE7-05495BF80F8F}" srcOrd="0" destOrd="0" presId="urn:microsoft.com/office/officeart/2005/8/layout/orgChart1"/>
    <dgm:cxn modelId="{C647A196-906B-437E-A86C-FCA406DA646C}" type="presOf" srcId="{F75F9EC7-6045-4279-8FC4-24D9C0820DD7}" destId="{02136DF6-36F4-4A27-9E66-0F0EA789F58C}" srcOrd="1" destOrd="0" presId="urn:microsoft.com/office/officeart/2005/8/layout/orgChart1"/>
    <dgm:cxn modelId="{97FB10A5-DADE-48AE-9C47-9FEDAA5BE765}" srcId="{C6295A37-CA85-4830-B19F-E274D027E3DA}" destId="{360E5E38-36AA-46C4-8B17-B64B112E32AB}" srcOrd="0" destOrd="0" parTransId="{7112FB48-9A0C-4F2C-86FA-458A04367ADD}" sibTransId="{F5011E0B-EE33-4637-8B8F-E0B89C1F2C4B}"/>
    <dgm:cxn modelId="{12007DA5-56CC-4E09-BD31-77C35570CC34}" srcId="{A495A5A7-C4D0-4BE5-86D7-14D00AA8F380}" destId="{B4B97BED-0EE0-46B5-8B8E-F2D565E2A086}" srcOrd="0" destOrd="0" parTransId="{B81222D4-1063-4B22-8A2F-341D3ACF3A4A}" sibTransId="{DF7B0F4C-E831-4BFB-BF86-06D92BB6813B}"/>
    <dgm:cxn modelId="{B93121A6-A379-45EA-9FAE-2A74E06AEC83}" type="presOf" srcId="{C6295A37-CA85-4830-B19F-E274D027E3DA}" destId="{2B23E7ED-07C9-4977-A68F-8B94B5CEF92F}" srcOrd="0" destOrd="0" presId="urn:microsoft.com/office/officeart/2005/8/layout/orgChart1"/>
    <dgm:cxn modelId="{F7B769AD-377F-473E-968B-F85D5C5264FD}" type="presOf" srcId="{360E5E38-36AA-46C4-8B17-B64B112E32AB}" destId="{BDD136A1-ECAB-4351-BCCF-965BAA6DF71F}" srcOrd="1" destOrd="0" presId="urn:microsoft.com/office/officeart/2005/8/layout/orgChart1"/>
    <dgm:cxn modelId="{A99924B5-BD90-4481-83EC-23E704F87846}" type="presOf" srcId="{1EFB0E6E-34EF-4BDC-BDC6-848839D0ABEE}" destId="{68855950-0143-415B-A8DB-759DC1B68E6C}" srcOrd="0" destOrd="0" presId="urn:microsoft.com/office/officeart/2005/8/layout/orgChart1"/>
    <dgm:cxn modelId="{BF2831BF-C74A-477A-8267-66FBF09ED4A7}" type="presOf" srcId="{7112FB48-9A0C-4F2C-86FA-458A04367ADD}" destId="{12C8868C-6750-46F4-B433-5142A18C5AEF}" srcOrd="0" destOrd="0" presId="urn:microsoft.com/office/officeart/2005/8/layout/orgChart1"/>
    <dgm:cxn modelId="{3FA235C1-E32D-47B9-BB98-4E7531DF0652}" type="presOf" srcId="{B36212FA-B38F-4F99-812A-5AD0ED12F5BA}" destId="{E325BA53-F4D3-45F2-BD47-37E3E7FB5CD9}" srcOrd="0" destOrd="0" presId="urn:microsoft.com/office/officeart/2005/8/layout/orgChart1"/>
    <dgm:cxn modelId="{FFFEFEC5-AF0D-4898-8929-CB7E8E03DB73}" srcId="{9F98A9BC-FD5F-41CD-BFB1-431BA4DAB46C}" destId="{C6295A37-CA85-4830-B19F-E274D027E3DA}" srcOrd="0" destOrd="0" parTransId="{BDB5F4BE-621C-486A-9260-A3EE93D4FCAF}" sibTransId="{1C0D286E-657B-4A11-8B27-E5B48E466619}"/>
    <dgm:cxn modelId="{4917F9CC-5690-4314-9BF9-D652CA6BD49A}" type="presOf" srcId="{B4B97BED-0EE0-46B5-8B8E-F2D565E2A086}" destId="{13E3857C-06C2-4318-BE3C-616053A0B7F8}" srcOrd="0" destOrd="0" presId="urn:microsoft.com/office/officeart/2005/8/layout/orgChart1"/>
    <dgm:cxn modelId="{56ADF2CD-BE68-4A7B-93E2-7BC7F38D8065}" srcId="{B4B97BED-0EE0-46B5-8B8E-F2D565E2A086}" destId="{9F98A9BC-FD5F-41CD-BFB1-431BA4DAB46C}" srcOrd="0" destOrd="0" parTransId="{938CBBC8-6330-4C63-9D3D-3B99E63BECB7}" sibTransId="{8B19F060-F439-49B2-BD7D-CD9DCF303D4F}"/>
    <dgm:cxn modelId="{9BF1C7CE-812E-40F4-A28C-0596B6A21275}" type="presOf" srcId="{C6295A37-CA85-4830-B19F-E274D027E3DA}" destId="{3EA97AED-497F-4917-BA67-C4FB9B851F29}" srcOrd="1" destOrd="0" presId="urn:microsoft.com/office/officeart/2005/8/layout/orgChart1"/>
    <dgm:cxn modelId="{7B21F6D5-8B19-42DE-B239-6444495EF51E}" type="presOf" srcId="{9F98A9BC-FD5F-41CD-BFB1-431BA4DAB46C}" destId="{C655536A-29E1-43BF-B41B-BD35C36B6F0F}" srcOrd="0" destOrd="0" presId="urn:microsoft.com/office/officeart/2005/8/layout/orgChart1"/>
    <dgm:cxn modelId="{6EA6D6DD-926A-4020-86AE-D33F5DD4FC11}" type="presOf" srcId="{F7706726-D17E-42B5-9F50-599288517B07}" destId="{787885BB-E2CB-4077-A49A-3963D16F645C}" srcOrd="0" destOrd="0" presId="urn:microsoft.com/office/officeart/2005/8/layout/orgChart1"/>
    <dgm:cxn modelId="{252DA0E3-3BA7-4323-B9C4-BD2766633DDE}" type="presOf" srcId="{1410AE0E-78D7-4B6C-BD5D-026E73060F08}" destId="{50306E5F-5426-45C6-986D-FCBC7318454F}" srcOrd="0" destOrd="0" presId="urn:microsoft.com/office/officeart/2005/8/layout/orgChart1"/>
    <dgm:cxn modelId="{AF778FE4-722D-45B8-B63C-5D578A886CD7}" srcId="{F7706726-D17E-42B5-9F50-599288517B07}" destId="{4EB9FB38-0C07-461C-A3CB-5935311E956D}" srcOrd="0" destOrd="0" parTransId="{F6C9B651-213F-4CA4-A688-1780D4303739}" sibTransId="{FB04006F-2E61-4E67-AD9B-B92EA2F32815}"/>
    <dgm:cxn modelId="{4BD4D2E6-3AF2-4B4C-9E05-894D9906E1C9}" srcId="{B4B97BED-0EE0-46B5-8B8E-F2D565E2A086}" destId="{F7706726-D17E-42B5-9F50-599288517B07}" srcOrd="1" destOrd="0" parTransId="{1410AE0E-78D7-4B6C-BD5D-026E73060F08}" sibTransId="{8F1B6BA0-88E3-4482-9544-6B5723372830}"/>
    <dgm:cxn modelId="{4247F402-3970-4761-86DC-4E6A7EF37C5D}" type="presParOf" srcId="{8A153788-BFE2-4D77-8C71-42140EBF8306}" destId="{E670AD1D-9302-4371-A32D-53070C9D21D4}" srcOrd="0" destOrd="0" presId="urn:microsoft.com/office/officeart/2005/8/layout/orgChart1"/>
    <dgm:cxn modelId="{77018749-87BF-4049-8339-3D9876A0CFFB}" type="presParOf" srcId="{E670AD1D-9302-4371-A32D-53070C9D21D4}" destId="{6A54B3B7-8AE9-4726-A013-5A8ABEFE7C15}" srcOrd="0" destOrd="0" presId="urn:microsoft.com/office/officeart/2005/8/layout/orgChart1"/>
    <dgm:cxn modelId="{44406C0E-AA0B-49DC-9475-99A4B598C192}" type="presParOf" srcId="{6A54B3B7-8AE9-4726-A013-5A8ABEFE7C15}" destId="{13E3857C-06C2-4318-BE3C-616053A0B7F8}" srcOrd="0" destOrd="0" presId="urn:microsoft.com/office/officeart/2005/8/layout/orgChart1"/>
    <dgm:cxn modelId="{3F793AB7-F484-4D8C-BEA3-03D4C47844D0}" type="presParOf" srcId="{6A54B3B7-8AE9-4726-A013-5A8ABEFE7C15}" destId="{8A8F5F4B-ABBF-44AD-B924-40FE06D8E226}" srcOrd="1" destOrd="0" presId="urn:microsoft.com/office/officeart/2005/8/layout/orgChart1"/>
    <dgm:cxn modelId="{24463E19-954A-4BAF-A245-728D5F0EB486}" type="presParOf" srcId="{E670AD1D-9302-4371-A32D-53070C9D21D4}" destId="{A8DD2FBA-4AD4-4347-939A-7550A21315FB}" srcOrd="1" destOrd="0" presId="urn:microsoft.com/office/officeart/2005/8/layout/orgChart1"/>
    <dgm:cxn modelId="{CE9FF16E-F732-47CF-A0B8-3D65F5F0E7A3}" type="presParOf" srcId="{A8DD2FBA-4AD4-4347-939A-7550A21315FB}" destId="{BD703BA6-D651-43C2-B6B4-920F83806656}" srcOrd="0" destOrd="0" presId="urn:microsoft.com/office/officeart/2005/8/layout/orgChart1"/>
    <dgm:cxn modelId="{DDED827F-B96B-46F3-B726-D3652EB008DE}" type="presParOf" srcId="{A8DD2FBA-4AD4-4347-939A-7550A21315FB}" destId="{1901682D-0187-4C94-AD95-72FEC848F9C9}" srcOrd="1" destOrd="0" presId="urn:microsoft.com/office/officeart/2005/8/layout/orgChart1"/>
    <dgm:cxn modelId="{AA7E3AE8-B27F-4912-B149-433340E791F2}" type="presParOf" srcId="{1901682D-0187-4C94-AD95-72FEC848F9C9}" destId="{A8DA4FBF-B4A0-4654-B0AE-971269075D51}" srcOrd="0" destOrd="0" presId="urn:microsoft.com/office/officeart/2005/8/layout/orgChart1"/>
    <dgm:cxn modelId="{F8CEB6A7-C0CD-4735-B402-DB21A74CEA20}" type="presParOf" srcId="{A8DA4FBF-B4A0-4654-B0AE-971269075D51}" destId="{C655536A-29E1-43BF-B41B-BD35C36B6F0F}" srcOrd="0" destOrd="0" presId="urn:microsoft.com/office/officeart/2005/8/layout/orgChart1"/>
    <dgm:cxn modelId="{3963AB11-B062-4133-AD81-E4D9D28F60FD}" type="presParOf" srcId="{A8DA4FBF-B4A0-4654-B0AE-971269075D51}" destId="{922BFB61-14BF-46D6-B342-527AC67B9D37}" srcOrd="1" destOrd="0" presId="urn:microsoft.com/office/officeart/2005/8/layout/orgChart1"/>
    <dgm:cxn modelId="{E9925066-7D72-436F-B136-6F522A91019B}" type="presParOf" srcId="{1901682D-0187-4C94-AD95-72FEC848F9C9}" destId="{5E30FE46-864B-4F1D-BDA3-8C3D56D747CD}" srcOrd="1" destOrd="0" presId="urn:microsoft.com/office/officeart/2005/8/layout/orgChart1"/>
    <dgm:cxn modelId="{E942F5A5-BDAF-4E97-BD4A-3A6355D4429B}" type="presParOf" srcId="{5E30FE46-864B-4F1D-BDA3-8C3D56D747CD}" destId="{8DE397AB-2811-4236-ABDE-35853CB9FD71}" srcOrd="0" destOrd="0" presId="urn:microsoft.com/office/officeart/2005/8/layout/orgChart1"/>
    <dgm:cxn modelId="{21E4205B-47A7-48CD-BAD7-24BA3A213534}" type="presParOf" srcId="{5E30FE46-864B-4F1D-BDA3-8C3D56D747CD}" destId="{7B6AD814-1F0B-43C7-A164-8C99A7654626}" srcOrd="1" destOrd="0" presId="urn:microsoft.com/office/officeart/2005/8/layout/orgChart1"/>
    <dgm:cxn modelId="{E3592C8A-8971-4AA5-A17E-4AEFF7BB72C6}" type="presParOf" srcId="{7B6AD814-1F0B-43C7-A164-8C99A7654626}" destId="{40B96AFB-2812-4161-A000-DCF41E6AEA38}" srcOrd="0" destOrd="0" presId="urn:microsoft.com/office/officeart/2005/8/layout/orgChart1"/>
    <dgm:cxn modelId="{DBED5F9B-B0AF-43AA-B137-B4EDA8FF548E}" type="presParOf" srcId="{40B96AFB-2812-4161-A000-DCF41E6AEA38}" destId="{2B23E7ED-07C9-4977-A68F-8B94B5CEF92F}" srcOrd="0" destOrd="0" presId="urn:microsoft.com/office/officeart/2005/8/layout/orgChart1"/>
    <dgm:cxn modelId="{F4CE426C-7C5C-47D2-9DDC-85E81E4943A4}" type="presParOf" srcId="{40B96AFB-2812-4161-A000-DCF41E6AEA38}" destId="{3EA97AED-497F-4917-BA67-C4FB9B851F29}" srcOrd="1" destOrd="0" presId="urn:microsoft.com/office/officeart/2005/8/layout/orgChart1"/>
    <dgm:cxn modelId="{5EFB7E6B-5820-4D4D-8C03-D11BC2C9E242}" type="presParOf" srcId="{7B6AD814-1F0B-43C7-A164-8C99A7654626}" destId="{93FFA8CC-F748-47B6-84A2-B5B366BD9C96}" srcOrd="1" destOrd="0" presId="urn:microsoft.com/office/officeart/2005/8/layout/orgChart1"/>
    <dgm:cxn modelId="{B3E9C78F-3005-4740-A75B-FB573D0D1231}" type="presParOf" srcId="{93FFA8CC-F748-47B6-84A2-B5B366BD9C96}" destId="{12C8868C-6750-46F4-B433-5142A18C5AEF}" srcOrd="0" destOrd="0" presId="urn:microsoft.com/office/officeart/2005/8/layout/orgChart1"/>
    <dgm:cxn modelId="{A4D7A640-1B83-4679-BAAB-05509D5C75A6}" type="presParOf" srcId="{93FFA8CC-F748-47B6-84A2-B5B366BD9C96}" destId="{2B9FFEC0-8B13-4879-9960-0F06F2AD0FED}" srcOrd="1" destOrd="0" presId="urn:microsoft.com/office/officeart/2005/8/layout/orgChart1"/>
    <dgm:cxn modelId="{D7445643-BB2E-4A16-9783-27F0FFA325C6}" type="presParOf" srcId="{2B9FFEC0-8B13-4879-9960-0F06F2AD0FED}" destId="{113D2798-D32D-4025-9313-A1886F077163}" srcOrd="0" destOrd="0" presId="urn:microsoft.com/office/officeart/2005/8/layout/orgChart1"/>
    <dgm:cxn modelId="{FBA08685-3ED9-4065-A03D-0CF7DBFB165B}" type="presParOf" srcId="{113D2798-D32D-4025-9313-A1886F077163}" destId="{78988030-6A38-4732-B2A3-E7579CB3905F}" srcOrd="0" destOrd="0" presId="urn:microsoft.com/office/officeart/2005/8/layout/orgChart1"/>
    <dgm:cxn modelId="{C6036386-2BAB-41CA-851C-9AF0C51E83AD}" type="presParOf" srcId="{113D2798-D32D-4025-9313-A1886F077163}" destId="{BDD136A1-ECAB-4351-BCCF-965BAA6DF71F}" srcOrd="1" destOrd="0" presId="urn:microsoft.com/office/officeart/2005/8/layout/orgChart1"/>
    <dgm:cxn modelId="{A6A79512-C604-4BEA-B62F-1856FE9D9A42}" type="presParOf" srcId="{2B9FFEC0-8B13-4879-9960-0F06F2AD0FED}" destId="{7392B191-6FFB-45BF-9C2C-AD532A68C2DD}" srcOrd="1" destOrd="0" presId="urn:microsoft.com/office/officeart/2005/8/layout/orgChart1"/>
    <dgm:cxn modelId="{7A38E309-39CA-4117-840C-1CC3C0F2D918}" type="presParOf" srcId="{2B9FFEC0-8B13-4879-9960-0F06F2AD0FED}" destId="{219CC7D1-F04A-4A3C-BCA4-2067AB10D1D4}" srcOrd="2" destOrd="0" presId="urn:microsoft.com/office/officeart/2005/8/layout/orgChart1"/>
    <dgm:cxn modelId="{06E92673-B6CB-4EB4-B948-85D6F0DC3B0E}" type="presParOf" srcId="{7B6AD814-1F0B-43C7-A164-8C99A7654626}" destId="{C629F962-86F8-4DC9-9230-5D1B0B05A678}" srcOrd="2" destOrd="0" presId="urn:microsoft.com/office/officeart/2005/8/layout/orgChart1"/>
    <dgm:cxn modelId="{74EFDF5C-E610-4371-B2B4-0D41700D56FD}" type="presParOf" srcId="{5E30FE46-864B-4F1D-BDA3-8C3D56D747CD}" destId="{E325BA53-F4D3-45F2-BD47-37E3E7FB5CD9}" srcOrd="2" destOrd="0" presId="urn:microsoft.com/office/officeart/2005/8/layout/orgChart1"/>
    <dgm:cxn modelId="{66A26348-05D1-403D-BB18-EF126E4B5818}" type="presParOf" srcId="{5E30FE46-864B-4F1D-BDA3-8C3D56D747CD}" destId="{8380B30A-CBBE-4A5A-99CE-4CD74215BE6E}" srcOrd="3" destOrd="0" presId="urn:microsoft.com/office/officeart/2005/8/layout/orgChart1"/>
    <dgm:cxn modelId="{3DB933F5-8419-4A7C-AA3E-8C7D332FE9A1}" type="presParOf" srcId="{8380B30A-CBBE-4A5A-99CE-4CD74215BE6E}" destId="{4B2959B5-F57A-4BBB-A562-608C03090CD2}" srcOrd="0" destOrd="0" presId="urn:microsoft.com/office/officeart/2005/8/layout/orgChart1"/>
    <dgm:cxn modelId="{3AC51C81-E95C-46C6-BF6A-9B6BF0950837}" type="presParOf" srcId="{4B2959B5-F57A-4BBB-A562-608C03090CD2}" destId="{850C6B88-A5E0-4319-9585-81740C5D674E}" srcOrd="0" destOrd="0" presId="urn:microsoft.com/office/officeart/2005/8/layout/orgChart1"/>
    <dgm:cxn modelId="{05E34347-21DF-41E9-A493-A87E5E5AD15D}" type="presParOf" srcId="{4B2959B5-F57A-4BBB-A562-608C03090CD2}" destId="{02136DF6-36F4-4A27-9E66-0F0EA789F58C}" srcOrd="1" destOrd="0" presId="urn:microsoft.com/office/officeart/2005/8/layout/orgChart1"/>
    <dgm:cxn modelId="{F2BA8310-3491-4E39-B4A6-DD5870B7F9C7}" type="presParOf" srcId="{8380B30A-CBBE-4A5A-99CE-4CD74215BE6E}" destId="{F70FD64F-0D16-44A6-8290-E8DAC930E279}" srcOrd="1" destOrd="0" presId="urn:microsoft.com/office/officeart/2005/8/layout/orgChart1"/>
    <dgm:cxn modelId="{39EAD5D6-CC6D-45F3-AB22-C458980865F0}" type="presParOf" srcId="{8380B30A-CBBE-4A5A-99CE-4CD74215BE6E}" destId="{770F511A-A14E-4588-9224-023BF85B4E5F}" srcOrd="2" destOrd="0" presId="urn:microsoft.com/office/officeart/2005/8/layout/orgChart1"/>
    <dgm:cxn modelId="{4D709D13-A4AE-429F-82B8-D803B536F6A4}" type="presParOf" srcId="{1901682D-0187-4C94-AD95-72FEC848F9C9}" destId="{B3D848B4-E211-4B0C-921C-CAE6015A0780}" srcOrd="2" destOrd="0" presId="urn:microsoft.com/office/officeart/2005/8/layout/orgChart1"/>
    <dgm:cxn modelId="{9CE34AEC-C9E7-4F5A-922C-5648D1D30589}" type="presParOf" srcId="{A8DD2FBA-4AD4-4347-939A-7550A21315FB}" destId="{50306E5F-5426-45C6-986D-FCBC7318454F}" srcOrd="2" destOrd="0" presId="urn:microsoft.com/office/officeart/2005/8/layout/orgChart1"/>
    <dgm:cxn modelId="{17E90BA8-E52F-4A94-A0B1-1C9AFA985C6D}" type="presParOf" srcId="{A8DD2FBA-4AD4-4347-939A-7550A21315FB}" destId="{639797C4-2076-4A22-B7DF-C79AE4D75DC3}" srcOrd="3" destOrd="0" presId="urn:microsoft.com/office/officeart/2005/8/layout/orgChart1"/>
    <dgm:cxn modelId="{402F84B3-5F1B-4989-882E-72D94C9C1691}" type="presParOf" srcId="{639797C4-2076-4A22-B7DF-C79AE4D75DC3}" destId="{E0A21E80-1FC6-4B4B-AF25-D40026BD0E42}" srcOrd="0" destOrd="0" presId="urn:microsoft.com/office/officeart/2005/8/layout/orgChart1"/>
    <dgm:cxn modelId="{B5695B13-ADA3-46E7-9AB4-86EF74B22BFE}" type="presParOf" srcId="{E0A21E80-1FC6-4B4B-AF25-D40026BD0E42}" destId="{787885BB-E2CB-4077-A49A-3963D16F645C}" srcOrd="0" destOrd="0" presId="urn:microsoft.com/office/officeart/2005/8/layout/orgChart1"/>
    <dgm:cxn modelId="{9310EC3E-98D3-43F9-91A0-259E4CABF4F7}" type="presParOf" srcId="{E0A21E80-1FC6-4B4B-AF25-D40026BD0E42}" destId="{256C445A-4B78-44F1-B29E-262B75F37447}" srcOrd="1" destOrd="0" presId="urn:microsoft.com/office/officeart/2005/8/layout/orgChart1"/>
    <dgm:cxn modelId="{2D725DC4-2EB2-45E9-98E4-2F2FFBF61B21}" type="presParOf" srcId="{639797C4-2076-4A22-B7DF-C79AE4D75DC3}" destId="{65E80607-BD0A-4C73-BA1B-AF90AF7DE940}" srcOrd="1" destOrd="0" presId="urn:microsoft.com/office/officeart/2005/8/layout/orgChart1"/>
    <dgm:cxn modelId="{92D343D8-1FCC-48BC-9AC1-092279E85845}" type="presParOf" srcId="{65E80607-BD0A-4C73-BA1B-AF90AF7DE940}" destId="{32F800A4-1A98-4EFE-B3BC-CEF056315BFF}" srcOrd="0" destOrd="0" presId="urn:microsoft.com/office/officeart/2005/8/layout/orgChart1"/>
    <dgm:cxn modelId="{D3EEDE5A-51A1-43C9-B774-5509C22F6626}" type="presParOf" srcId="{65E80607-BD0A-4C73-BA1B-AF90AF7DE940}" destId="{45C9971E-353B-42BE-A5FE-AD185377A763}" srcOrd="1" destOrd="0" presId="urn:microsoft.com/office/officeart/2005/8/layout/orgChart1"/>
    <dgm:cxn modelId="{AA5A4BBF-0806-4B90-84DC-E0D4F12D5EF7}" type="presParOf" srcId="{45C9971E-353B-42BE-A5FE-AD185377A763}" destId="{6FECC148-2AC4-4F63-8484-2DADDDDB8365}" srcOrd="0" destOrd="0" presId="urn:microsoft.com/office/officeart/2005/8/layout/orgChart1"/>
    <dgm:cxn modelId="{7FF9D4BF-A9C4-46E9-982C-7DC81C6D1355}" type="presParOf" srcId="{6FECC148-2AC4-4F63-8484-2DADDDDB8365}" destId="{EF922100-9FAB-4489-85D4-3DFDB979E2F3}" srcOrd="0" destOrd="0" presId="urn:microsoft.com/office/officeart/2005/8/layout/orgChart1"/>
    <dgm:cxn modelId="{899306CE-BEC3-4614-8F8A-E11B44F2452C}" type="presParOf" srcId="{6FECC148-2AC4-4F63-8484-2DADDDDB8365}" destId="{A357493E-273E-4F55-8912-DFA86804F578}" srcOrd="1" destOrd="0" presId="urn:microsoft.com/office/officeart/2005/8/layout/orgChart1"/>
    <dgm:cxn modelId="{496260B4-DEDD-45D2-8279-DBA187E78E0A}" type="presParOf" srcId="{45C9971E-353B-42BE-A5FE-AD185377A763}" destId="{FDA62EC9-B5DB-41CB-9262-E8CC6B146F4F}" srcOrd="1" destOrd="0" presId="urn:microsoft.com/office/officeart/2005/8/layout/orgChart1"/>
    <dgm:cxn modelId="{A6655EEB-E174-4D47-AF8C-6A106648FB85}" type="presParOf" srcId="{45C9971E-353B-42BE-A5FE-AD185377A763}" destId="{B5655E00-6255-4F47-A593-30DEE5C74244}" srcOrd="2" destOrd="0" presId="urn:microsoft.com/office/officeart/2005/8/layout/orgChart1"/>
    <dgm:cxn modelId="{B911D3FE-8B47-432A-90E8-9211DDAFDF0E}" type="presParOf" srcId="{65E80607-BD0A-4C73-BA1B-AF90AF7DE940}" destId="{68855950-0143-415B-A8DB-759DC1B68E6C}" srcOrd="2" destOrd="0" presId="urn:microsoft.com/office/officeart/2005/8/layout/orgChart1"/>
    <dgm:cxn modelId="{FAC86A1C-E1D4-4A09-B551-C705C33BCF02}" type="presParOf" srcId="{65E80607-BD0A-4C73-BA1B-AF90AF7DE940}" destId="{B2D4E479-C23B-44DC-9ABC-6EBF2946E3B0}" srcOrd="3" destOrd="0" presId="urn:microsoft.com/office/officeart/2005/8/layout/orgChart1"/>
    <dgm:cxn modelId="{9781BC91-0C47-40C0-BD25-844F64978C53}" type="presParOf" srcId="{B2D4E479-C23B-44DC-9ABC-6EBF2946E3B0}" destId="{6F5AB694-9DB3-497D-BA3D-E6DDA9A0C7D2}" srcOrd="0" destOrd="0" presId="urn:microsoft.com/office/officeart/2005/8/layout/orgChart1"/>
    <dgm:cxn modelId="{3F863A7F-856A-48AA-9648-D4445E1AEECA}" type="presParOf" srcId="{6F5AB694-9DB3-497D-BA3D-E6DDA9A0C7D2}" destId="{B0E66CEC-8D18-463F-ADE7-05495BF80F8F}" srcOrd="0" destOrd="0" presId="urn:microsoft.com/office/officeart/2005/8/layout/orgChart1"/>
    <dgm:cxn modelId="{8F224EFA-4E6D-42F7-B840-274E64187806}" type="presParOf" srcId="{6F5AB694-9DB3-497D-BA3D-E6DDA9A0C7D2}" destId="{1CB82B10-A970-40D1-A652-30A06710A2D2}" srcOrd="1" destOrd="0" presId="urn:microsoft.com/office/officeart/2005/8/layout/orgChart1"/>
    <dgm:cxn modelId="{FE24BA81-F598-4EFC-B64E-130B5B23A8FB}" type="presParOf" srcId="{B2D4E479-C23B-44DC-9ABC-6EBF2946E3B0}" destId="{34DFE049-FFDA-4595-B954-C301353D8957}" srcOrd="1" destOrd="0" presId="urn:microsoft.com/office/officeart/2005/8/layout/orgChart1"/>
    <dgm:cxn modelId="{03CBB7FF-9A7C-4573-B2E3-CC972172EA88}" type="presParOf" srcId="{B2D4E479-C23B-44DC-9ABC-6EBF2946E3B0}" destId="{ED18A947-1572-49D1-8654-342804EA9A13}" srcOrd="2" destOrd="0" presId="urn:microsoft.com/office/officeart/2005/8/layout/orgChart1"/>
    <dgm:cxn modelId="{12D3CFF1-F2BC-4823-AB66-2789CE757E97}" type="presParOf" srcId="{639797C4-2076-4A22-B7DF-C79AE4D75DC3}" destId="{C466769F-1863-4FF4-A9D2-607267742B37}" srcOrd="2" destOrd="0" presId="urn:microsoft.com/office/officeart/2005/8/layout/orgChart1"/>
    <dgm:cxn modelId="{4D185CFA-3927-4613-AE86-A07F8BACCAFE}" type="presParOf" srcId="{E670AD1D-9302-4371-A32D-53070C9D21D4}" destId="{D313D565-C2B5-4070-B08B-E3F167F0BF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55950-0143-415B-A8DB-759DC1B68E6C}">
      <dsp:nvSpPr>
        <dsp:cNvPr id="0" name=""/>
        <dsp:cNvSpPr/>
      </dsp:nvSpPr>
      <dsp:spPr>
        <a:xfrm>
          <a:off x="5216921" y="2493160"/>
          <a:ext cx="308818" cy="2408783"/>
        </a:xfrm>
        <a:custGeom>
          <a:avLst/>
          <a:gdLst/>
          <a:ahLst/>
          <a:cxnLst/>
          <a:rect l="0" t="0" r="0" b="0"/>
          <a:pathLst>
            <a:path>
              <a:moveTo>
                <a:pt x="0" y="0"/>
              </a:moveTo>
              <a:lnTo>
                <a:pt x="0" y="2408783"/>
              </a:lnTo>
              <a:lnTo>
                <a:pt x="308818" y="24087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F800A4-1A98-4EFE-B3BC-CEF056315BFF}">
      <dsp:nvSpPr>
        <dsp:cNvPr id="0" name=""/>
        <dsp:cNvSpPr/>
      </dsp:nvSpPr>
      <dsp:spPr>
        <a:xfrm>
          <a:off x="5216921" y="2493160"/>
          <a:ext cx="308818" cy="947042"/>
        </a:xfrm>
        <a:custGeom>
          <a:avLst/>
          <a:gdLst/>
          <a:ahLst/>
          <a:cxnLst/>
          <a:rect l="0" t="0" r="0" b="0"/>
          <a:pathLst>
            <a:path>
              <a:moveTo>
                <a:pt x="0" y="0"/>
              </a:moveTo>
              <a:lnTo>
                <a:pt x="0" y="947042"/>
              </a:lnTo>
              <a:lnTo>
                <a:pt x="308818" y="9470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306E5F-5426-45C6-986D-FCBC7318454F}">
      <dsp:nvSpPr>
        <dsp:cNvPr id="0" name=""/>
        <dsp:cNvSpPr/>
      </dsp:nvSpPr>
      <dsp:spPr>
        <a:xfrm>
          <a:off x="4429435" y="1031420"/>
          <a:ext cx="1611002" cy="432345"/>
        </a:xfrm>
        <a:custGeom>
          <a:avLst/>
          <a:gdLst/>
          <a:ahLst/>
          <a:cxnLst/>
          <a:rect l="0" t="0" r="0" b="0"/>
          <a:pathLst>
            <a:path>
              <a:moveTo>
                <a:pt x="0" y="0"/>
              </a:moveTo>
              <a:lnTo>
                <a:pt x="0" y="216172"/>
              </a:lnTo>
              <a:lnTo>
                <a:pt x="1611002" y="216172"/>
              </a:lnTo>
              <a:lnTo>
                <a:pt x="1611002" y="4323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25BA53-F4D3-45F2-BD47-37E3E7FB5CD9}">
      <dsp:nvSpPr>
        <dsp:cNvPr id="0" name=""/>
        <dsp:cNvSpPr/>
      </dsp:nvSpPr>
      <dsp:spPr>
        <a:xfrm>
          <a:off x="2818432" y="2493160"/>
          <a:ext cx="1245567" cy="432345"/>
        </a:xfrm>
        <a:custGeom>
          <a:avLst/>
          <a:gdLst/>
          <a:ahLst/>
          <a:cxnLst/>
          <a:rect l="0" t="0" r="0" b="0"/>
          <a:pathLst>
            <a:path>
              <a:moveTo>
                <a:pt x="0" y="0"/>
              </a:moveTo>
              <a:lnTo>
                <a:pt x="0" y="216172"/>
              </a:lnTo>
              <a:lnTo>
                <a:pt x="1245567" y="216172"/>
              </a:lnTo>
              <a:lnTo>
                <a:pt x="1245567" y="4323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C8868C-6750-46F4-B433-5142A18C5AEF}">
      <dsp:nvSpPr>
        <dsp:cNvPr id="0" name=""/>
        <dsp:cNvSpPr/>
      </dsp:nvSpPr>
      <dsp:spPr>
        <a:xfrm>
          <a:off x="749349" y="3954900"/>
          <a:ext cx="308818" cy="947042"/>
        </a:xfrm>
        <a:custGeom>
          <a:avLst/>
          <a:gdLst/>
          <a:ahLst/>
          <a:cxnLst/>
          <a:rect l="0" t="0" r="0" b="0"/>
          <a:pathLst>
            <a:path>
              <a:moveTo>
                <a:pt x="0" y="0"/>
              </a:moveTo>
              <a:lnTo>
                <a:pt x="0" y="947042"/>
              </a:lnTo>
              <a:lnTo>
                <a:pt x="308818" y="9470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E397AB-2811-4236-ABDE-35853CB9FD71}">
      <dsp:nvSpPr>
        <dsp:cNvPr id="0" name=""/>
        <dsp:cNvSpPr/>
      </dsp:nvSpPr>
      <dsp:spPr>
        <a:xfrm>
          <a:off x="1572865" y="2493160"/>
          <a:ext cx="1245567" cy="432345"/>
        </a:xfrm>
        <a:custGeom>
          <a:avLst/>
          <a:gdLst/>
          <a:ahLst/>
          <a:cxnLst/>
          <a:rect l="0" t="0" r="0" b="0"/>
          <a:pathLst>
            <a:path>
              <a:moveTo>
                <a:pt x="1245567" y="0"/>
              </a:moveTo>
              <a:lnTo>
                <a:pt x="1245567" y="216172"/>
              </a:lnTo>
              <a:lnTo>
                <a:pt x="0" y="216172"/>
              </a:lnTo>
              <a:lnTo>
                <a:pt x="0" y="4323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703BA6-D651-43C2-B6B4-920F83806656}">
      <dsp:nvSpPr>
        <dsp:cNvPr id="0" name=""/>
        <dsp:cNvSpPr/>
      </dsp:nvSpPr>
      <dsp:spPr>
        <a:xfrm>
          <a:off x="2818432" y="1031420"/>
          <a:ext cx="1611002" cy="432345"/>
        </a:xfrm>
        <a:custGeom>
          <a:avLst/>
          <a:gdLst/>
          <a:ahLst/>
          <a:cxnLst/>
          <a:rect l="0" t="0" r="0" b="0"/>
          <a:pathLst>
            <a:path>
              <a:moveTo>
                <a:pt x="1611002" y="0"/>
              </a:moveTo>
              <a:lnTo>
                <a:pt x="1611002" y="216172"/>
              </a:lnTo>
              <a:lnTo>
                <a:pt x="0" y="216172"/>
              </a:lnTo>
              <a:lnTo>
                <a:pt x="0" y="4323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E3857C-06C2-4318-BE3C-616053A0B7F8}">
      <dsp:nvSpPr>
        <dsp:cNvPr id="0" name=""/>
        <dsp:cNvSpPr/>
      </dsp:nvSpPr>
      <dsp:spPr>
        <a:xfrm>
          <a:off x="3400040" y="2025"/>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The conversion rate will increase by investing more in sales and marketing. </a:t>
          </a:r>
        </a:p>
      </dsp:txBody>
      <dsp:txXfrm>
        <a:off x="3400040" y="2025"/>
        <a:ext cx="2058789" cy="1029394"/>
      </dsp:txXfrm>
    </dsp:sp>
    <dsp:sp modelId="{C655536A-29E1-43BF-B41B-BD35C36B6F0F}">
      <dsp:nvSpPr>
        <dsp:cNvPr id="0" name=""/>
        <dsp:cNvSpPr/>
      </dsp:nvSpPr>
      <dsp:spPr>
        <a:xfrm>
          <a:off x="1789038" y="146376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Sales and marketing contribute to 99% of pipeline conversion.</a:t>
          </a:r>
        </a:p>
      </dsp:txBody>
      <dsp:txXfrm>
        <a:off x="1789038" y="1463766"/>
        <a:ext cx="2058789" cy="1029394"/>
      </dsp:txXfrm>
    </dsp:sp>
    <dsp:sp modelId="{2B23E7ED-07C9-4977-A68F-8B94B5CEF92F}">
      <dsp:nvSpPr>
        <dsp:cNvPr id="0" name=""/>
        <dsp:cNvSpPr/>
      </dsp:nvSpPr>
      <dsp:spPr>
        <a:xfrm>
          <a:off x="543470" y="292550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Invest more in upscaling and skilling sales team.</a:t>
          </a:r>
        </a:p>
      </dsp:txBody>
      <dsp:txXfrm>
        <a:off x="543470" y="2925506"/>
        <a:ext cx="2058789" cy="1029394"/>
      </dsp:txXfrm>
    </dsp:sp>
    <dsp:sp modelId="{78988030-6A38-4732-B2A3-E7579CB3905F}">
      <dsp:nvSpPr>
        <dsp:cNvPr id="0" name=""/>
        <dsp:cNvSpPr/>
      </dsp:nvSpPr>
      <dsp:spPr>
        <a:xfrm>
          <a:off x="1058167" y="438724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Enterprise sellers are generating conversion of 54%.</a:t>
          </a:r>
        </a:p>
      </dsp:txBody>
      <dsp:txXfrm>
        <a:off x="1058167" y="4387246"/>
        <a:ext cx="2058789" cy="1029394"/>
      </dsp:txXfrm>
    </dsp:sp>
    <dsp:sp modelId="{850C6B88-A5E0-4319-9585-81740C5D674E}">
      <dsp:nvSpPr>
        <dsp:cNvPr id="0" name=""/>
        <dsp:cNvSpPr/>
      </dsp:nvSpPr>
      <dsp:spPr>
        <a:xfrm>
          <a:off x="3034605" y="292550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Marketing contributes to 39% of conversion rate.</a:t>
          </a:r>
        </a:p>
      </dsp:txBody>
      <dsp:txXfrm>
        <a:off x="3034605" y="2925506"/>
        <a:ext cx="2058789" cy="1029394"/>
      </dsp:txXfrm>
    </dsp:sp>
    <dsp:sp modelId="{787885BB-E2CB-4077-A49A-3963D16F645C}">
      <dsp:nvSpPr>
        <dsp:cNvPr id="0" name=""/>
        <dsp:cNvSpPr/>
      </dsp:nvSpPr>
      <dsp:spPr>
        <a:xfrm>
          <a:off x="5011042" y="146376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Investing in B2B online channels lead to drop in conversion rate.</a:t>
          </a:r>
        </a:p>
      </dsp:txBody>
      <dsp:txXfrm>
        <a:off x="5011042" y="1463766"/>
        <a:ext cx="2058789" cy="1029394"/>
      </dsp:txXfrm>
    </dsp:sp>
    <dsp:sp modelId="{EF922100-9FAB-4489-85D4-3DFDB979E2F3}">
      <dsp:nvSpPr>
        <dsp:cNvPr id="0" name=""/>
        <dsp:cNvSpPr/>
      </dsp:nvSpPr>
      <dsp:spPr>
        <a:xfrm>
          <a:off x="5525740" y="292550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Online leads are producing only 0.23%.</a:t>
          </a:r>
        </a:p>
      </dsp:txBody>
      <dsp:txXfrm>
        <a:off x="5525740" y="2925506"/>
        <a:ext cx="2058789" cy="1029394"/>
      </dsp:txXfrm>
    </dsp:sp>
    <dsp:sp modelId="{B0E66CEC-8D18-463F-ADE7-05495BF80F8F}">
      <dsp:nvSpPr>
        <dsp:cNvPr id="0" name=""/>
        <dsp:cNvSpPr/>
      </dsp:nvSpPr>
      <dsp:spPr>
        <a:xfrm>
          <a:off x="5525740" y="438724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Cost cutting in marketing and sales resulted in pipeline conversion drop. </a:t>
          </a:r>
        </a:p>
      </dsp:txBody>
      <dsp:txXfrm>
        <a:off x="5525740" y="4387246"/>
        <a:ext cx="2058789" cy="10293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 Make more copies of this slide if needed.</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recommendation explain the insights that form the reasoning for giving that recommendation. Make more copies of this slide if necessary.</a:t>
            </a:r>
            <a:endParaRPr/>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7" name="Google Shape;23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43" name="Google Shape;24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Provide at least three questions under each branch.</a:t>
            </a: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All the frameworks that are used should be mentioned.</a:t>
            </a:r>
            <a:endParaRPr/>
          </a:p>
          <a:p>
            <a:pPr marL="457200" lvl="0" indent="-228600" algn="l" rtl="0">
              <a:lnSpc>
                <a:spcPct val="100000"/>
              </a:lnSpc>
              <a:spcBef>
                <a:spcPts val="0"/>
              </a:spcBef>
              <a:spcAft>
                <a:spcPts val="0"/>
              </a:spcAft>
              <a:buSzPts val="1400"/>
              <a:buFont typeface="Lato"/>
              <a:buChar char="-"/>
            </a:pPr>
            <a:r>
              <a:rPr lang="en-US"/>
              <a:t>A suitable reason is a must to provide here</a:t>
            </a: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Use the “download as” feature of Coggle if you are using the tool.</a:t>
            </a:r>
            <a:endParaRPr/>
          </a:p>
          <a:p>
            <a:pPr marL="457200" lvl="0" indent="-228600" algn="l" rtl="0">
              <a:lnSpc>
                <a:spcPct val="100000"/>
              </a:lnSpc>
              <a:spcBef>
                <a:spcPts val="0"/>
              </a:spcBef>
              <a:spcAft>
                <a:spcPts val="0"/>
              </a:spcAft>
              <a:buSzPts val="1400"/>
              <a:buFont typeface="Lato"/>
              <a:buChar char="-"/>
            </a:pPr>
            <a:r>
              <a:rPr lang="en-US"/>
              <a:t>Provide one image with complete tree along with separate elements where the text is readable.</a:t>
            </a:r>
            <a:endParaRPr/>
          </a:p>
          <a:p>
            <a:pPr marL="457200" lvl="0" indent="-228600" algn="l" rtl="0">
              <a:lnSpc>
                <a:spcPct val="100000"/>
              </a:lnSpc>
              <a:spcBef>
                <a:spcPts val="0"/>
              </a:spcBef>
              <a:spcAft>
                <a:spcPts val="0"/>
              </a:spcAft>
              <a:buSzPts val="1400"/>
              <a:buChar char="-"/>
            </a:pPr>
            <a:r>
              <a:rPr lang="en-US"/>
              <a:t>Copy the slide if you require more space</a:t>
            </a:r>
            <a:endParaRPr/>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Naman Agarwal</a:t>
            </a:r>
            <a:endParaRPr dirty="0">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br>
              <a:rPr lang="en-US" dirty="0"/>
            </a:br>
            <a:r>
              <a:rPr lang="en-US" sz="2000" dirty="0">
                <a:solidFill>
                  <a:srgbClr val="5A5A5A"/>
                </a:solidFill>
              </a:rPr>
              <a:t>The sales pipeline conversion percentage at TechnoServe (a tech SaaS startup) has dropped from 35% at the end of last fiscal (FY 2017-18) to 25% at present.</a:t>
            </a:r>
            <a:endParaRPr sz="2000" dirty="0">
              <a:solidFill>
                <a:srgbClr val="5A5A5A"/>
              </a:solidFill>
            </a:endParaRPr>
          </a:p>
          <a:p>
            <a:pPr marL="50800" lvl="0" indent="0" algn="l" rtl="0">
              <a:lnSpc>
                <a:spcPct val="90000"/>
              </a:lnSpc>
              <a:spcBef>
                <a:spcPts val="1000"/>
              </a:spcBef>
              <a:spcAft>
                <a:spcPts val="0"/>
              </a:spcAft>
              <a:buSzPts val="2800"/>
              <a:buNone/>
            </a:pPr>
            <a:endParaRPr sz="2000" dirty="0">
              <a:solidFill>
                <a:srgbClr val="5A5A5A"/>
              </a:solidFill>
            </a:endParaRPr>
          </a:p>
          <a:p>
            <a:pPr marL="50800" marR="0" lvl="0" indent="0" algn="l" rtl="0">
              <a:lnSpc>
                <a:spcPct val="90000"/>
              </a:lnSpc>
              <a:spcBef>
                <a:spcPts val="0"/>
              </a:spcBef>
              <a:spcAft>
                <a:spcPts val="0"/>
              </a:spcAft>
              <a:buSzPts val="280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marR="0" lvl="0" indent="0" algn="l" rtl="0">
              <a:lnSpc>
                <a:spcPct val="90000"/>
              </a:lnSpc>
              <a:spcBef>
                <a:spcPts val="0"/>
              </a:spcBef>
              <a:spcAft>
                <a:spcPts val="0"/>
              </a:spcAft>
              <a:buSzPts val="2800"/>
              <a:buNone/>
            </a:pPr>
            <a:r>
              <a:rPr lang="en-US" sz="2000" dirty="0">
                <a:solidFill>
                  <a:srgbClr val="5A5A5A"/>
                </a:solidFill>
              </a:rPr>
              <a:t>Understand the problem, come up with a hypothesis for low conversions faced by TechnoServe, and </a:t>
            </a:r>
            <a:r>
              <a:rPr lang="en-US" sz="2000" dirty="0" err="1">
                <a:solidFill>
                  <a:srgbClr val="5A5A5A"/>
                </a:solidFill>
              </a:rPr>
              <a:t>analyse</a:t>
            </a:r>
            <a:r>
              <a:rPr lang="en-US" sz="2000" dirty="0">
                <a:solidFill>
                  <a:srgbClr val="5A5A5A"/>
                </a:solidFill>
              </a:rPr>
              <a:t> the dataset provided to arrive at possible solutions to increase it.</a:t>
            </a:r>
            <a:endParaRPr sz="2000" dirty="0">
              <a:solidFill>
                <a:srgbClr val="5A5A5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64" name="Google Shape;164;p21"/>
          <p:cNvGrpSpPr/>
          <p:nvPr/>
        </p:nvGrpSpPr>
        <p:grpSpPr>
          <a:xfrm>
            <a:off x="514664" y="2009465"/>
            <a:ext cx="11162675" cy="4593842"/>
            <a:chOff x="589265" y="4632481"/>
            <a:chExt cx="2041200" cy="229238"/>
          </a:xfrm>
        </p:grpSpPr>
        <p:sp>
          <p:nvSpPr>
            <p:cNvPr id="165" name="Google Shape;165;p21"/>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7</a:t>
              </a:r>
              <a:endParaRPr dirty="0"/>
            </a:p>
            <a:p>
              <a:pPr marL="0" marR="0" lvl="0" indent="0" algn="l" rtl="0">
                <a:lnSpc>
                  <a:spcPct val="100000"/>
                </a:lnSpc>
                <a:spcBef>
                  <a:spcPts val="0"/>
                </a:spcBef>
                <a:spcAft>
                  <a:spcPts val="0"/>
                </a:spcAft>
                <a:buNone/>
              </a:pPr>
              <a:endParaRPr sz="24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How quickly management resolves sales related issues.(P1) </a:t>
              </a:r>
              <a:endParaRPr b="0" i="0" u="none" strike="noStrike" cap="none" dirty="0">
                <a:solidFill>
                  <a:srgbClr val="000000"/>
                </a:solidFill>
                <a:latin typeface="Lato"/>
                <a:ea typeface="Lato"/>
                <a:cs typeface="Lato"/>
                <a:sym typeface="Lato"/>
              </a:endParaRPr>
            </a:p>
          </p:txBody>
        </p:sp>
        <p:sp>
          <p:nvSpPr>
            <p:cNvPr id="166" name="Google Shape;166;p21"/>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8</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sales team require better business channel.(P1)</a:t>
              </a:r>
              <a:endParaRPr sz="1100" b="0" i="0" u="none" strike="noStrike" cap="none" dirty="0">
                <a:solidFill>
                  <a:srgbClr val="000000"/>
                </a:solidFill>
                <a:latin typeface="Lato"/>
                <a:ea typeface="Lato"/>
                <a:cs typeface="Lato"/>
                <a:sym typeface="La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73" name="Google Shape;173;p22"/>
          <p:cNvGrpSpPr/>
          <p:nvPr/>
        </p:nvGrpSpPr>
        <p:grpSpPr>
          <a:xfrm>
            <a:off x="514664" y="2009465"/>
            <a:ext cx="11162675" cy="4593842"/>
            <a:chOff x="589265" y="4632481"/>
            <a:chExt cx="2041200" cy="229238"/>
          </a:xfrm>
        </p:grpSpPr>
        <p:sp>
          <p:nvSpPr>
            <p:cNvPr id="174" name="Google Shape;174;p22"/>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9</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the customer tries to contact back after the first pitch.(P0)</a:t>
              </a:r>
              <a:endParaRPr sz="1100" b="0"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10</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after sales team explain the features of the product. (P1</a:t>
              </a:r>
              <a:r>
                <a:rPr lang="en-US" sz="1400" b="0" i="0" u="none" strike="noStrike" cap="none" dirty="0">
                  <a:solidFill>
                    <a:srgbClr val="000000"/>
                  </a:solidFill>
                  <a:latin typeface="Lato"/>
                  <a:ea typeface="Lato"/>
                  <a:cs typeface="Lato"/>
                  <a:sym typeface="Lato"/>
                </a:rPr>
                <a:t>)</a:t>
              </a:r>
              <a:endParaRPr sz="1100" b="0" i="0" u="none" strike="noStrike" cap="none" dirty="0">
                <a:solidFill>
                  <a:srgbClr val="000000"/>
                </a:solidFill>
                <a:latin typeface="Lato"/>
                <a:ea typeface="Lato"/>
                <a:cs typeface="Lato"/>
                <a:sym typeface="La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Technology Primary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B2B Sales Medium </a:t>
            </a: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City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Sales Velocity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Client Revenue Sizing</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Client Employee Sizing </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Business from Client Last Year</a:t>
            </a:r>
          </a:p>
          <a:p>
            <a:pPr marR="0" lvl="0" algn="l" rtl="0">
              <a:lnSpc>
                <a:spcPct val="100000"/>
              </a:lnSpc>
              <a:spcBef>
                <a:spcPts val="0"/>
              </a:spcBef>
              <a:spcAft>
                <a:spcPts val="0"/>
              </a:spcAft>
            </a:pPr>
            <a:r>
              <a:rPr lang="en-US" dirty="0">
                <a:latin typeface="Lato"/>
                <a:ea typeface="Lato"/>
                <a:cs typeface="Lato"/>
              </a:rPr>
              <a:t> </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Opportunity Sizing </a:t>
            </a:r>
            <a:endParaRPr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ERP Implementation</a:t>
            </a:r>
            <a:r>
              <a:rPr lang="en-US" dirty="0"/>
              <a:t> and </a:t>
            </a:r>
            <a:r>
              <a:rPr lang="en-US" sz="1800" b="0" i="0" u="none" strike="noStrike" dirty="0">
                <a:solidFill>
                  <a:srgbClr val="000000"/>
                </a:solidFill>
                <a:effectLst/>
                <a:latin typeface="Calibri" panose="020F0502020204030204" pitchFamily="34" charset="0"/>
              </a:rPr>
              <a:t>Technical Business Solutions</a:t>
            </a:r>
            <a:r>
              <a:rPr lang="en-US" dirty="0"/>
              <a:t> are the major offerings by the company covering 99% of their revenue.</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Marketing and sellers are the major lead generators for the company.</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Mumbai has maximum positive conversion rate.</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The conversion rate for the company is 22.6%. I.e. most of the opportunities are getting wasted.</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Average days spent in the sales stage would be around 20 to 40 days.</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Last Year (F.Y.- 2016-17) 88% of clients did not give any business.</a:t>
            </a:r>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dirty="0"/>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dirty="0">
                <a:latin typeface="Lato"/>
                <a:ea typeface="Lato"/>
                <a:cs typeface="Lato"/>
                <a:sym typeface="Lato"/>
              </a:rPr>
              <a:t>Out of 78025 opportunities only 17627 turned into business.</a:t>
            </a:r>
          </a:p>
          <a:p>
            <a:pPr marL="285750" marR="0" lvl="0" indent="-285750" algn="l" rtl="0">
              <a:lnSpc>
                <a:spcPct val="100000"/>
              </a:lnSpc>
              <a:spcBef>
                <a:spcPts val="0"/>
              </a:spcBef>
              <a:spcAft>
                <a:spcPts val="0"/>
              </a:spcAft>
              <a:buFont typeface="Arial" panose="020B0604020202020204" pitchFamily="34" charset="0"/>
              <a:buChar char="•"/>
            </a:pPr>
            <a:endParaRPr lang="en-IN"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dirty="0">
                <a:latin typeface="Lato"/>
                <a:ea typeface="Lato"/>
                <a:cs typeface="Lato"/>
                <a:sym typeface="Lato"/>
              </a:rPr>
              <a:t>76% of business is optioned from the clients with revenue between 100k or less. I.e. small scale businesses.</a:t>
            </a:r>
          </a:p>
          <a:p>
            <a:pPr marL="285750" marR="0" lvl="0" indent="-285750" algn="l" rtl="0">
              <a:lnSpc>
                <a:spcPct val="100000"/>
              </a:lnSpc>
              <a:spcBef>
                <a:spcPts val="0"/>
              </a:spcBef>
              <a:spcAft>
                <a:spcPts val="0"/>
              </a:spcAft>
              <a:buFont typeface="Arial" panose="020B0604020202020204" pitchFamily="34" charset="0"/>
              <a:buChar char="•"/>
            </a:pPr>
            <a:endParaRPr lang="en-IN" sz="14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r>
              <a:rPr lang="en-IN" dirty="0">
                <a:latin typeface="Lato"/>
                <a:ea typeface="Lato"/>
                <a:cs typeface="Lato"/>
                <a:sym typeface="Lato"/>
              </a:rPr>
              <a:t>76% of business is optioned from the clients with employee sizing 1k or less. I.e. small scale businesses.</a:t>
            </a:r>
          </a:p>
          <a:p>
            <a:pPr marL="285750" indent="-285750">
              <a:buFont typeface="Arial" panose="020B0604020202020204" pitchFamily="34" charset="0"/>
              <a:buChar char="•"/>
            </a:pPr>
            <a:endParaRPr lang="en-IN" dirty="0">
              <a:latin typeface="Lato"/>
              <a:ea typeface="Lato"/>
              <a:cs typeface="Lato"/>
              <a:sym typeface="Lato"/>
            </a:endParaRPr>
          </a:p>
          <a:p>
            <a:pPr marL="285750" indent="-285750">
              <a:buFont typeface="Arial" panose="020B0604020202020204" pitchFamily="34" charset="0"/>
              <a:buChar char="•"/>
            </a:pPr>
            <a:r>
              <a:rPr lang="en-IN" dirty="0">
                <a:latin typeface="Lato"/>
                <a:ea typeface="Lato"/>
                <a:cs typeface="Lato"/>
                <a:sym typeface="Lato"/>
              </a:rPr>
              <a:t>Thus, 76% of the business is obtained from small scale business </a:t>
            </a: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1" name="Google Shape;191;p24"/>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166D97A1-71EB-5FE5-55ED-CD8376ECA1CF}"/>
              </a:ext>
            </a:extLst>
          </p:cNvPr>
          <p:cNvGraphicFramePr>
            <a:graphicFrameLocks/>
          </p:cNvGraphicFramePr>
          <p:nvPr>
            <p:extLst>
              <p:ext uri="{D42A27DB-BD31-4B8C-83A1-F6EECF244321}">
                <p14:modId xmlns:p14="http://schemas.microsoft.com/office/powerpoint/2010/main" val="2993430167"/>
              </p:ext>
            </p:extLst>
          </p:nvPr>
        </p:nvGraphicFramePr>
        <p:xfrm>
          <a:off x="3277772" y="1838493"/>
          <a:ext cx="8294634" cy="478444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A77523F-BBF7-18A9-015C-AFED686871C4}"/>
              </a:ext>
            </a:extLst>
          </p:cNvPr>
          <p:cNvSpPr txBox="1"/>
          <p:nvPr/>
        </p:nvSpPr>
        <p:spPr>
          <a:xfrm>
            <a:off x="478302" y="2517319"/>
            <a:ext cx="2799470" cy="3385542"/>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Technology Primary</a:t>
            </a:r>
            <a:r>
              <a:rPr lang="en-US" sz="1800" dirty="0"/>
              <a:t> </a:t>
            </a:r>
          </a:p>
          <a:p>
            <a:pPr marL="0" marR="0" lvl="0" indent="0" algn="l" rtl="0">
              <a:lnSpc>
                <a:spcPct val="100000"/>
              </a:lnSpc>
              <a:spcBef>
                <a:spcPts val="0"/>
              </a:spcBef>
              <a:spcAft>
                <a:spcPts val="0"/>
              </a:spcAft>
              <a:buNone/>
            </a:pPr>
            <a:endParaRPr lang="en-US" sz="11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ERP Implementation</a:t>
            </a:r>
            <a:r>
              <a:rPr lang="en-US" sz="1600" dirty="0"/>
              <a:t> </a:t>
            </a:r>
            <a:r>
              <a:rPr lang="en-US" sz="1600" dirty="0">
                <a:latin typeface="Lato"/>
                <a:ea typeface="Lato"/>
                <a:cs typeface="Lato"/>
                <a:sym typeface="Lato"/>
              </a:rPr>
              <a:t>contributes to 66% of the opportunity win.</a:t>
            </a:r>
          </a:p>
          <a:p>
            <a:pPr marR="0" lvl="0" algn="l" rtl="0">
              <a:lnSpc>
                <a:spcPct val="100000"/>
              </a:lnSpc>
              <a:spcBef>
                <a:spcPts val="0"/>
              </a:spcBef>
              <a:spcAft>
                <a:spcPts val="0"/>
              </a:spcAft>
            </a:pPr>
            <a:r>
              <a:rPr lang="en-US" sz="1600" dirty="0">
                <a:latin typeface="Lato"/>
                <a:ea typeface="Lato"/>
                <a:cs typeface="Lato"/>
                <a:sym typeface="Lato"/>
              </a:rPr>
              <a:t>      I.e. 11629 out of 17627                             are for it.</a:t>
            </a:r>
          </a:p>
          <a:p>
            <a:pPr marL="285750" marR="0" lvl="0" indent="-285750" algn="l" rtl="0">
              <a:lnSpc>
                <a:spcPct val="100000"/>
              </a:lnSpc>
              <a:spcBef>
                <a:spcPts val="0"/>
              </a:spcBef>
              <a:spcAft>
                <a:spcPts val="0"/>
              </a:spcAft>
              <a:buFont typeface="Arial" panose="020B0604020202020204" pitchFamily="34" charset="0"/>
              <a:buChar char="•"/>
            </a:pPr>
            <a:endParaRPr lang="en-US" sz="1600"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dirty="0">
                <a:latin typeface="Lato"/>
                <a:ea typeface="Lato"/>
                <a:cs typeface="Lato"/>
              </a:rPr>
              <a:t>ERP Implementation</a:t>
            </a:r>
            <a:r>
              <a:rPr lang="en-US" sz="1600" dirty="0">
                <a:latin typeface="Lato"/>
                <a:ea typeface="Lato"/>
                <a:cs typeface="Lato"/>
                <a:sym typeface="Lato"/>
              </a:rPr>
              <a:t> and </a:t>
            </a:r>
            <a:r>
              <a:rPr lang="en-US" sz="1600" dirty="0">
                <a:latin typeface="Lato"/>
                <a:ea typeface="Lato"/>
                <a:cs typeface="Lato"/>
              </a:rPr>
              <a:t>Technical Business Solutions </a:t>
            </a:r>
            <a:r>
              <a:rPr lang="en-US" sz="1600" dirty="0">
                <a:latin typeface="Lato"/>
                <a:ea typeface="Lato"/>
                <a:cs typeface="Lato"/>
                <a:sym typeface="Lato"/>
              </a:rPr>
              <a:t> covers 99% of the business </a:t>
            </a:r>
          </a:p>
          <a:p>
            <a:pPr marL="0" marR="0" lvl="0" indent="0" algn="l" rtl="0">
              <a:lnSpc>
                <a:spcPct val="100000"/>
              </a:lnSpc>
              <a:spcBef>
                <a:spcPts val="0"/>
              </a:spcBef>
              <a:spcAft>
                <a:spcPts val="0"/>
              </a:spcAft>
              <a:buNone/>
            </a:pPr>
            <a:endParaRPr lang="en-US" sz="1100" b="0" i="0" u="none" strike="noStrike" cap="none" dirty="0">
              <a:solidFill>
                <a:srgbClr val="000000"/>
              </a:solidFill>
              <a:latin typeface="Lato"/>
              <a:ea typeface="Lato"/>
              <a:cs typeface="Lato"/>
              <a:sym typeface="Lato"/>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493A14D4-9ED5-4301-8EA1-DF3355558842}"/>
              </a:ext>
            </a:extLst>
          </p:cNvPr>
          <p:cNvGraphicFramePr>
            <a:graphicFrameLocks/>
          </p:cNvGraphicFramePr>
          <p:nvPr>
            <p:extLst>
              <p:ext uri="{D42A27DB-BD31-4B8C-83A1-F6EECF244321}">
                <p14:modId xmlns:p14="http://schemas.microsoft.com/office/powerpoint/2010/main" val="3698469557"/>
              </p:ext>
            </p:extLst>
          </p:nvPr>
        </p:nvGraphicFramePr>
        <p:xfrm>
          <a:off x="3291839" y="2419643"/>
          <a:ext cx="8280567" cy="422693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22355B43-FEF3-C249-5192-87C05B7BED61}"/>
              </a:ext>
            </a:extLst>
          </p:cNvPr>
          <p:cNvSpPr txBox="1"/>
          <p:nvPr/>
        </p:nvSpPr>
        <p:spPr>
          <a:xfrm>
            <a:off x="478302" y="2517319"/>
            <a:ext cx="2799470" cy="3123932"/>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B2B Sales Medium</a:t>
            </a:r>
            <a:endParaRPr lang="en-US" sz="2400" b="1" i="0" u="none" strike="noStrike" dirty="0">
              <a:solidFill>
                <a:srgbClr val="000000"/>
              </a:solidFill>
              <a:effectLst/>
              <a:latin typeface="Calibri" panose="020F0502020204030204" pitchFamily="34" charset="0"/>
            </a:endParaRPr>
          </a:p>
          <a:p>
            <a:pPr marL="0" marR="0" lvl="0" indent="0" algn="l" rtl="0">
              <a:lnSpc>
                <a:spcPct val="100000"/>
              </a:lnSpc>
              <a:spcBef>
                <a:spcPts val="0"/>
              </a:spcBef>
              <a:spcAft>
                <a:spcPts val="0"/>
              </a:spcAft>
              <a:buNone/>
            </a:pPr>
            <a:endParaRPr lang="en-US" sz="11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r>
              <a:rPr lang="en-US" dirty="0"/>
              <a:t>Enterprise sellers are the major source of business generation followed up by the marketing.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Enterprise seller contribute of the 54% of the total opportunity rate conversion.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I.e. out of 17627 leads converted 9584 were due to enterprise sellers.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F9227C85-B781-794D-0FA9-3F573CE479D7}"/>
              </a:ext>
            </a:extLst>
          </p:cNvPr>
          <p:cNvGraphicFramePr>
            <a:graphicFrameLocks/>
          </p:cNvGraphicFramePr>
          <p:nvPr>
            <p:extLst>
              <p:ext uri="{D42A27DB-BD31-4B8C-83A1-F6EECF244321}">
                <p14:modId xmlns:p14="http://schemas.microsoft.com/office/powerpoint/2010/main" val="3737480699"/>
              </p:ext>
            </p:extLst>
          </p:nvPr>
        </p:nvGraphicFramePr>
        <p:xfrm>
          <a:off x="3346342" y="2433712"/>
          <a:ext cx="8226065" cy="424383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A968C48-D2B9-782E-8206-216E73DAC873}"/>
              </a:ext>
            </a:extLst>
          </p:cNvPr>
          <p:cNvSpPr txBox="1"/>
          <p:nvPr/>
        </p:nvSpPr>
        <p:spPr>
          <a:xfrm>
            <a:off x="478302" y="2517319"/>
            <a:ext cx="2799470" cy="3385542"/>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Client Revenue Sizing</a:t>
            </a:r>
          </a:p>
          <a:p>
            <a:pPr marL="0" marR="0" lvl="0" indent="0" algn="l" rtl="0">
              <a:lnSpc>
                <a:spcPct val="100000"/>
              </a:lnSpc>
              <a:spcBef>
                <a:spcPts val="0"/>
              </a:spcBef>
              <a:spcAft>
                <a:spcPts val="0"/>
              </a:spcAft>
              <a:buNone/>
            </a:pPr>
            <a:endParaRPr lang="en-US" sz="1800" b="1" i="0" u="none" strike="noStrike" cap="none" dirty="0">
              <a:solidFill>
                <a:srgbClr val="000000"/>
              </a:solidFill>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i="0" u="none" strike="noStrike" cap="none" dirty="0">
                <a:solidFill>
                  <a:srgbClr val="000000"/>
                </a:solidFill>
                <a:latin typeface="Calibri" panose="020F0502020204030204" pitchFamily="34" charset="0"/>
                <a:ea typeface="Lato"/>
                <a:cs typeface="Lato"/>
                <a:sym typeface="Lato"/>
              </a:rPr>
              <a:t>Clients whos</a:t>
            </a:r>
            <a:r>
              <a:rPr lang="en-US" sz="1600" dirty="0">
                <a:latin typeface="Calibri" panose="020F0502020204030204" pitchFamily="34" charset="0"/>
                <a:ea typeface="Lato"/>
                <a:cs typeface="Lato"/>
                <a:sym typeface="Lato"/>
              </a:rPr>
              <a:t>e revenue is lesser than 100k contributes to 77% of the pipeline conversion. I.e. 13611 out of 17627 are by 100k or lesser</a:t>
            </a:r>
          </a:p>
          <a:p>
            <a:pPr marL="285750" marR="0" lvl="0" indent="-285750" algn="l" rtl="0">
              <a:lnSpc>
                <a:spcPct val="100000"/>
              </a:lnSpc>
              <a:spcBef>
                <a:spcPts val="0"/>
              </a:spcBef>
              <a:spcAft>
                <a:spcPts val="0"/>
              </a:spcAft>
              <a:buFont typeface="Arial" panose="020B0604020202020204" pitchFamily="34" charset="0"/>
              <a:buChar char="•"/>
            </a:pPr>
            <a:endParaRPr lang="en-US" sz="1600" dirty="0">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i="0" u="none" strike="noStrike" cap="none" dirty="0">
                <a:solidFill>
                  <a:srgbClr val="000000"/>
                </a:solidFill>
                <a:latin typeface="Calibri" panose="020F0502020204030204" pitchFamily="34" charset="0"/>
                <a:ea typeface="Lato"/>
                <a:cs typeface="Lato"/>
                <a:sym typeface="Lato"/>
              </a:rPr>
              <a:t>Small scale </a:t>
            </a:r>
            <a:r>
              <a:rPr lang="en-US" sz="1600" dirty="0">
                <a:latin typeface="Calibri" panose="020F0502020204030204" pitchFamily="34" charset="0"/>
                <a:ea typeface="Lato"/>
                <a:cs typeface="Lato"/>
                <a:sym typeface="Lato"/>
              </a:rPr>
              <a:t>business clients are the ones who utilize our products.</a:t>
            </a:r>
            <a:endParaRPr lang="en-US" i="0" u="none" strike="noStrike" cap="none" dirty="0">
              <a:solidFill>
                <a:srgbClr val="000000"/>
              </a:solidFill>
              <a:latin typeface="Calibri" panose="020F0502020204030204" pitchFamily="34" charset="0"/>
              <a:ea typeface="Lato"/>
              <a:cs typeface="Lato"/>
              <a:sym typeface="Lato"/>
            </a:endParaRPr>
          </a:p>
          <a:p>
            <a:pPr marL="0" marR="0" lvl="0" indent="0" algn="l" rtl="0">
              <a:lnSpc>
                <a:spcPct val="100000"/>
              </a:lnSpc>
              <a:spcBef>
                <a:spcPts val="0"/>
              </a:spcBef>
              <a:spcAft>
                <a:spcPts val="0"/>
              </a:spcAft>
              <a:buNone/>
            </a:pPr>
            <a:endParaRPr lang="en-US" sz="1800" i="0" u="none" strike="noStrike" cap="none" dirty="0">
              <a:solidFill>
                <a:srgbClr val="000000"/>
              </a:solidFill>
              <a:latin typeface="Calibri" panose="020F0502020204030204" pitchFamily="34" charset="0"/>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0FDC726E-F0DA-E7EB-2ECE-2E5E3A377D50}"/>
              </a:ext>
            </a:extLst>
          </p:cNvPr>
          <p:cNvGraphicFramePr>
            <a:graphicFrameLocks/>
          </p:cNvGraphicFramePr>
          <p:nvPr>
            <p:extLst>
              <p:ext uri="{D42A27DB-BD31-4B8C-83A1-F6EECF244321}">
                <p14:modId xmlns:p14="http://schemas.microsoft.com/office/powerpoint/2010/main" val="1823764638"/>
              </p:ext>
            </p:extLst>
          </p:nvPr>
        </p:nvGraphicFramePr>
        <p:xfrm>
          <a:off x="2996419" y="2307102"/>
          <a:ext cx="8357382" cy="418577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A8CFCB2-D35E-294D-53E1-F6E3655D613F}"/>
              </a:ext>
            </a:extLst>
          </p:cNvPr>
          <p:cNvSpPr txBox="1"/>
          <p:nvPr/>
        </p:nvSpPr>
        <p:spPr>
          <a:xfrm>
            <a:off x="478302" y="2517319"/>
            <a:ext cx="2799470" cy="4216539"/>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Opportunity Sizing</a:t>
            </a:r>
            <a:r>
              <a:rPr lang="en-US" sz="2400" dirty="0"/>
              <a:t> </a:t>
            </a:r>
          </a:p>
          <a:p>
            <a:pPr marL="0" marR="0" lvl="0" indent="0" algn="l" rtl="0">
              <a:lnSpc>
                <a:spcPct val="100000"/>
              </a:lnSpc>
              <a:spcBef>
                <a:spcPts val="0"/>
              </a:spcBef>
              <a:spcAft>
                <a:spcPts val="0"/>
              </a:spcAft>
              <a:buNone/>
            </a:pPr>
            <a:endParaRPr lang="en-US" sz="1800" b="1" i="0" u="none" strike="noStrike" cap="none" dirty="0">
              <a:solidFill>
                <a:srgbClr val="000000"/>
              </a:solidFill>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dirty="0">
                <a:latin typeface="Calibri" panose="020F0502020204030204" pitchFamily="34" charset="0"/>
                <a:ea typeface="Lato"/>
                <a:cs typeface="Lato"/>
                <a:sym typeface="Lato"/>
              </a:rPr>
              <a:t>It shows a gradual decline in  the pipeline conversion as the revenue size increases.</a:t>
            </a:r>
          </a:p>
          <a:p>
            <a:pPr marL="285750" marR="0" lvl="0" indent="-285750" algn="l" rtl="0">
              <a:lnSpc>
                <a:spcPct val="100000"/>
              </a:lnSpc>
              <a:spcBef>
                <a:spcPts val="0"/>
              </a:spcBef>
              <a:spcAft>
                <a:spcPts val="0"/>
              </a:spcAft>
              <a:buFont typeface="Arial" panose="020B0604020202020204" pitchFamily="34" charset="0"/>
              <a:buChar char="•"/>
            </a:pPr>
            <a:endParaRPr lang="en-US" sz="1600" dirty="0">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i="0" u="none" strike="noStrike" cap="none" dirty="0">
                <a:solidFill>
                  <a:srgbClr val="000000"/>
                </a:solidFill>
                <a:latin typeface="Calibri" panose="020F0502020204030204" pitchFamily="34" charset="0"/>
                <a:ea typeface="Lato"/>
                <a:cs typeface="Lato"/>
                <a:sym typeface="Lato"/>
              </a:rPr>
              <a:t>As the revenue size increases from 10k to 60k, the pipeline conversion decreases.</a:t>
            </a:r>
          </a:p>
          <a:p>
            <a:pPr marL="285750" marR="0" lvl="0" indent="-285750" algn="l" rtl="0">
              <a:lnSpc>
                <a:spcPct val="100000"/>
              </a:lnSpc>
              <a:spcBef>
                <a:spcPts val="0"/>
              </a:spcBef>
              <a:spcAft>
                <a:spcPts val="0"/>
              </a:spcAft>
              <a:buFont typeface="Arial" panose="020B0604020202020204" pitchFamily="34" charset="0"/>
              <a:buChar char="•"/>
            </a:pPr>
            <a:endParaRPr lang="en-US" sz="1600" i="0" u="none" strike="noStrike" cap="none" dirty="0">
              <a:solidFill>
                <a:srgbClr val="000000"/>
              </a:solidFill>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dirty="0">
                <a:latin typeface="Calibri" panose="020F0502020204030204" pitchFamily="34" charset="0"/>
                <a:ea typeface="Lato"/>
                <a:cs typeface="Lato"/>
                <a:sym typeface="Lato"/>
              </a:rPr>
              <a:t>10k or lesser has maximum number of conversion from 27%. I.e. out of 17627; 4831 were from 10k or lesser.</a:t>
            </a:r>
            <a:endParaRPr lang="en-US" i="0" u="none" strike="noStrike" cap="none" dirty="0">
              <a:solidFill>
                <a:srgbClr val="000000"/>
              </a:solidFill>
              <a:latin typeface="Calibri" panose="020F0502020204030204" pitchFamily="34" charset="0"/>
              <a:ea typeface="Lato"/>
              <a:cs typeface="Lato"/>
              <a:sym typeface="Lato"/>
            </a:endParaRPr>
          </a:p>
          <a:p>
            <a:pPr marL="0" marR="0" lvl="0" indent="0" algn="l" rtl="0">
              <a:lnSpc>
                <a:spcPct val="100000"/>
              </a:lnSpc>
              <a:spcBef>
                <a:spcPts val="0"/>
              </a:spcBef>
              <a:spcAft>
                <a:spcPts val="0"/>
              </a:spcAft>
              <a:buNone/>
            </a:pPr>
            <a:endParaRPr lang="en-US" sz="1800" i="0" u="none" strike="noStrike" cap="none" dirty="0">
              <a:solidFill>
                <a:srgbClr val="000000"/>
              </a:solidFill>
              <a:latin typeface="Calibri" panose="020F0502020204030204" pitchFamily="34" charset="0"/>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8CFCB1F7-F411-170D-A550-D9F72649EA9F}"/>
              </a:ext>
            </a:extLst>
          </p:cNvPr>
          <p:cNvGraphicFramePr>
            <a:graphicFrameLocks/>
          </p:cNvGraphicFramePr>
          <p:nvPr>
            <p:extLst>
              <p:ext uri="{D42A27DB-BD31-4B8C-83A1-F6EECF244321}">
                <p14:modId xmlns:p14="http://schemas.microsoft.com/office/powerpoint/2010/main" val="1669516565"/>
              </p:ext>
            </p:extLst>
          </p:nvPr>
        </p:nvGraphicFramePr>
        <p:xfrm>
          <a:off x="3233736" y="1845467"/>
          <a:ext cx="8338669" cy="483207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EABB3C05-C916-EAE0-2F55-2DA5AAE65AA8}"/>
              </a:ext>
            </a:extLst>
          </p:cNvPr>
          <p:cNvSpPr txBox="1"/>
          <p:nvPr/>
        </p:nvSpPr>
        <p:spPr>
          <a:xfrm>
            <a:off x="478302" y="2517319"/>
            <a:ext cx="2799470" cy="3139321"/>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Business from Client Last Year</a:t>
            </a:r>
            <a:endParaRPr lang="en-US" sz="1800" b="1" i="0" u="none" strike="noStrike" cap="none" dirty="0">
              <a:solidFill>
                <a:srgbClr val="000000"/>
              </a:solidFill>
              <a:latin typeface="Calibri" panose="020F0502020204030204" pitchFamily="34" charset="0"/>
              <a:ea typeface="Lato"/>
              <a:cs typeface="Lato"/>
              <a:sym typeface="Lato"/>
            </a:endParaRPr>
          </a:p>
          <a:p>
            <a:pPr marL="0" marR="0" lvl="0" indent="0" algn="l" rtl="0">
              <a:lnSpc>
                <a:spcPct val="100000"/>
              </a:lnSpc>
              <a:spcBef>
                <a:spcPts val="0"/>
              </a:spcBef>
              <a:spcAft>
                <a:spcPts val="0"/>
              </a:spcAft>
              <a:buNone/>
            </a:pPr>
            <a:endParaRPr lang="en-US" sz="1800" i="0" u="none" strike="noStrike" cap="none" dirty="0">
              <a:solidFill>
                <a:srgbClr val="000000"/>
              </a:solidFill>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dirty="0">
                <a:latin typeface="Calibri" panose="020F0502020204030204" pitchFamily="34" charset="0"/>
                <a:ea typeface="Lato"/>
                <a:cs typeface="Lato"/>
                <a:sym typeface="Lato"/>
              </a:rPr>
              <a:t>68% of existing clients have not provided any business this year. </a:t>
            </a:r>
          </a:p>
          <a:p>
            <a:pPr marL="285750" marR="0" lvl="0" indent="-285750" algn="l" rtl="0">
              <a:lnSpc>
                <a:spcPct val="100000"/>
              </a:lnSpc>
              <a:spcBef>
                <a:spcPts val="0"/>
              </a:spcBef>
              <a:spcAft>
                <a:spcPts val="0"/>
              </a:spcAft>
              <a:buFont typeface="Arial" panose="020B0604020202020204" pitchFamily="34" charset="0"/>
              <a:buChar char="•"/>
            </a:pPr>
            <a:endParaRPr lang="en-US" sz="1800" dirty="0">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dirty="0">
                <a:latin typeface="Calibri" panose="020F0502020204030204" pitchFamily="34" charset="0"/>
                <a:ea typeface="Lato"/>
                <a:cs typeface="Lato"/>
                <a:sym typeface="Lato"/>
              </a:rPr>
              <a:t>8.7% of the existing clients provided business around 25000 to 50000</a:t>
            </a:r>
            <a:endParaRPr lang="en-US" sz="1800" i="0" u="none" strike="noStrike" cap="none" dirty="0">
              <a:solidFill>
                <a:srgbClr val="000000"/>
              </a:solidFill>
              <a:latin typeface="Calibri" panose="020F0502020204030204" pitchFamily="34" charset="0"/>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317188" y="1800542"/>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Company should more on </a:t>
            </a:r>
            <a:r>
              <a:rPr lang="en-US" dirty="0">
                <a:latin typeface="Lato"/>
                <a:ea typeface="Lato"/>
                <a:cs typeface="Lato"/>
              </a:rPr>
              <a:t>ERP Implementation </a:t>
            </a:r>
            <a:r>
              <a:rPr lang="en-US" dirty="0">
                <a:latin typeface="Lato"/>
                <a:ea typeface="Lato"/>
                <a:cs typeface="Lato"/>
                <a:sym typeface="Lato"/>
              </a:rPr>
              <a:t> and </a:t>
            </a:r>
            <a:r>
              <a:rPr lang="en-US" dirty="0">
                <a:latin typeface="Lato"/>
                <a:ea typeface="Lato"/>
                <a:cs typeface="Lato"/>
              </a:rPr>
              <a:t>Technical Business Solutions products.</a:t>
            </a:r>
          </a:p>
          <a:p>
            <a:pPr marL="342900" marR="0" lvl="0" indent="-342900" algn="l" rtl="0">
              <a:lnSpc>
                <a:spcPct val="100000"/>
              </a:lnSpc>
              <a:spcBef>
                <a:spcPts val="0"/>
              </a:spcBef>
              <a:spcAft>
                <a:spcPts val="0"/>
              </a:spcAft>
              <a:buFont typeface="+mj-lt"/>
              <a:buAutoNum type="arabicPeriod"/>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Invest more in Enterprise sellers and marketing than in social marketing leads.</a:t>
            </a: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Company should focus more on small scal</a:t>
            </a:r>
            <a:r>
              <a:rPr lang="en-US" dirty="0">
                <a:latin typeface="Lato"/>
                <a:ea typeface="Lato"/>
                <a:cs typeface="Lato"/>
                <a:sym typeface="Lato"/>
              </a:rPr>
              <a:t>e companies whose revenue is in between 100k or lesser.</a:t>
            </a:r>
          </a:p>
          <a:p>
            <a:pPr marL="342900" marR="0" lvl="0" indent="-342900" algn="l" rtl="0">
              <a:lnSpc>
                <a:spcPct val="100000"/>
              </a:lnSpc>
              <a:spcBef>
                <a:spcPts val="0"/>
              </a:spcBef>
              <a:spcAft>
                <a:spcPts val="0"/>
              </a:spcAft>
              <a:buFont typeface="+mj-l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The major revenue company generating </a:t>
            </a:r>
            <a:r>
              <a:rPr lang="en-US" dirty="0">
                <a:latin typeface="Lato"/>
                <a:ea typeface="Lato"/>
                <a:cs typeface="Lato"/>
                <a:sym typeface="Lato"/>
              </a:rPr>
              <a:t>from leads lies between 0 to 30k</a:t>
            </a: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IN" dirty="0">
                <a:latin typeface="Lato"/>
                <a:ea typeface="Lato"/>
                <a:cs typeface="Lato"/>
                <a:sym typeface="Lato"/>
              </a:rPr>
              <a:t>Company should try to sustain old clients. Should work on connections, proper feedback system, queries resolving, and client engagement.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800542"/>
            <a:ext cx="7206712" cy="455509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These two technology together contribute to 99% of the business offering. Thus, enhancing these two technology is significant.</a:t>
            </a:r>
          </a:p>
          <a:p>
            <a:pPr marL="342900" marR="0" lvl="0" indent="-342900" algn="l" rtl="0">
              <a:lnSpc>
                <a:spcPct val="100000"/>
              </a:lnSpc>
              <a:spcBef>
                <a:spcPts val="0"/>
              </a:spcBef>
              <a:spcAft>
                <a:spcPts val="0"/>
              </a:spcAft>
              <a:buFont typeface="+mj-l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93% of conversion rate is by the sellers and marketing combined together, and thus, investing in these two is curtail</a:t>
            </a:r>
            <a:r>
              <a:rPr lang="en-US" dirty="0">
                <a:latin typeface="Lato"/>
                <a:ea typeface="Lato"/>
                <a:cs typeface="Lato"/>
                <a:sym typeface="Lato"/>
              </a:rPr>
              <a:t>, as they affect the business directly. The, Social channels are not effective.</a:t>
            </a: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77% of the business is generated from this sector, i.e. 100k or lesser are more interested in the offering products. So th</a:t>
            </a:r>
            <a:r>
              <a:rPr lang="en-US" dirty="0">
                <a:latin typeface="Lato"/>
                <a:ea typeface="Lato"/>
                <a:cs typeface="Lato"/>
                <a:sym typeface="Lato"/>
              </a:rPr>
              <a:t>e products should be optimized according to them for better business growth.</a:t>
            </a: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67% of the companies revenue is coming in the range till 30k. </a:t>
            </a:r>
            <a:r>
              <a:rPr lang="en-US" dirty="0">
                <a:latin typeface="Lato"/>
                <a:ea typeface="Lato"/>
                <a:cs typeface="Lato"/>
                <a:sym typeface="Lato"/>
              </a:rPr>
              <a:t>SO, company should try to work towards increasing this segment.</a:t>
            </a:r>
          </a:p>
          <a:p>
            <a:pPr marL="342900" marR="0" lvl="0" indent="-342900" algn="l" rtl="0">
              <a:lnSpc>
                <a:spcPct val="100000"/>
              </a:lnSpc>
              <a:spcBef>
                <a:spcPts val="0"/>
              </a:spcBef>
              <a:spcAft>
                <a:spcPts val="0"/>
              </a:spcAft>
              <a:buFont typeface="+mj-lt"/>
              <a:buAutoNum type="arabicPeriod"/>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68% of the existing clients have not given business this fiscal year. Working on client engagement will help in sustaining the existing clients.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aphicFrame>
        <p:nvGraphicFramePr>
          <p:cNvPr id="2" name="Diagram 1">
            <a:extLst>
              <a:ext uri="{FF2B5EF4-FFF2-40B4-BE49-F238E27FC236}">
                <a16:creationId xmlns:a16="http://schemas.microsoft.com/office/drawing/2014/main" id="{4A9529C4-41E4-4837-8CCB-6FC3837CAC32}"/>
              </a:ext>
            </a:extLst>
          </p:cNvPr>
          <p:cNvGraphicFramePr/>
          <p:nvPr>
            <p:extLst>
              <p:ext uri="{D42A27DB-BD31-4B8C-83A1-F6EECF244321}">
                <p14:modId xmlns:p14="http://schemas.microsoft.com/office/powerpoint/2010/main" val="3064994749"/>
              </p:ext>
            </p:extLst>
          </p:nvPr>
        </p:nvGraphicFramePr>
        <p:xfrm>
          <a:off x="2032000"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1. Understanding the Problem</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00" name="Google Shape;100;p14"/>
          <p:cNvGrpSpPr/>
          <p:nvPr/>
        </p:nvGrpSpPr>
        <p:grpSpPr>
          <a:xfrm>
            <a:off x="593264" y="2008744"/>
            <a:ext cx="11005471" cy="4680040"/>
            <a:chOff x="589265" y="4726688"/>
            <a:chExt cx="11005471" cy="751196"/>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Who?</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TechnoServe, a SaaS based company located in Pune.</a:t>
              </a: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t>The pipeline conversion rate dropped from 35% to 25%.</a:t>
              </a:r>
              <a:endParaRPr dirty="0"/>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During the last fiscal year, i.e. 2017-2018.</a:t>
              </a:r>
              <a:endParaRPr dirty="0"/>
            </a:p>
          </p:txBody>
        </p:sp>
        <p:sp>
          <p:nvSpPr>
            <p:cNvPr id="104" name="Google Shape;104;p14"/>
            <p:cNvSpPr txBox="1"/>
            <p:nvPr/>
          </p:nvSpPr>
          <p:spPr>
            <a:xfrm>
              <a:off x="9553536" y="4726694"/>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Sales and customer related issues</a:t>
              </a:r>
            </a:p>
            <a:p>
              <a:pPr marR="0" lvl="0" algn="l" rtl="0">
                <a:lnSpc>
                  <a:spcPct val="100000"/>
                </a:lnSpc>
                <a:spcBef>
                  <a:spcPts val="0"/>
                </a:spcBef>
                <a:spcAft>
                  <a:spcPts val="0"/>
                </a:spcAft>
              </a:pPr>
              <a:r>
                <a:rPr lang="en-US" sz="1400" b="0" i="0" u="none" strike="noStrike" cap="none" dirty="0">
                  <a:solidFill>
                    <a:srgbClr val="000000"/>
                  </a:solidFill>
                  <a:latin typeface="Lato"/>
                  <a:ea typeface="Lato"/>
                  <a:cs typeface="Lato"/>
                  <a:sym typeface="Lato"/>
                </a:rPr>
                <a:t>.</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Technology related issues.</a:t>
              </a:r>
              <a:endParaRPr dirty="0"/>
            </a:p>
          </p:txBody>
        </p:sp>
        <p:sp>
          <p:nvSpPr>
            <p:cNvPr id="105" name="Google Shape;105;p14"/>
            <p:cNvSpPr txBox="1"/>
            <p:nvPr/>
          </p:nvSpPr>
          <p:spPr>
            <a:xfrm>
              <a:off x="7312469" y="4726688"/>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Among the clients of the SaaS Pipeline.</a:t>
              </a: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aphicFrame>
        <p:nvGraphicFramePr>
          <p:cNvPr id="3" name="Chart 2">
            <a:extLst>
              <a:ext uri="{FF2B5EF4-FFF2-40B4-BE49-F238E27FC236}">
                <a16:creationId xmlns:a16="http://schemas.microsoft.com/office/drawing/2014/main" id="{CB0A12FF-C9B0-DA4C-DF49-32B1743323CC}"/>
              </a:ext>
            </a:extLst>
          </p:cNvPr>
          <p:cNvGraphicFramePr>
            <a:graphicFrameLocks/>
          </p:cNvGraphicFramePr>
          <p:nvPr>
            <p:extLst>
              <p:ext uri="{D42A27DB-BD31-4B8C-83A1-F6EECF244321}">
                <p14:modId xmlns:p14="http://schemas.microsoft.com/office/powerpoint/2010/main" val="2912441170"/>
              </p:ext>
            </p:extLst>
          </p:nvPr>
        </p:nvGraphicFramePr>
        <p:xfrm>
          <a:off x="237026" y="1701371"/>
          <a:ext cx="5685471" cy="32686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A765F8AF-724C-3977-11CF-A2653AE3A495}"/>
              </a:ext>
            </a:extLst>
          </p:cNvPr>
          <p:cNvGraphicFramePr>
            <a:graphicFrameLocks/>
          </p:cNvGraphicFramePr>
          <p:nvPr>
            <p:extLst>
              <p:ext uri="{D42A27DB-BD31-4B8C-83A1-F6EECF244321}">
                <p14:modId xmlns:p14="http://schemas.microsoft.com/office/powerpoint/2010/main" val="2333693718"/>
              </p:ext>
            </p:extLst>
          </p:nvPr>
        </p:nvGraphicFramePr>
        <p:xfrm>
          <a:off x="6241373" y="1794699"/>
          <a:ext cx="5434815" cy="326860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aphicFrame>
        <p:nvGraphicFramePr>
          <p:cNvPr id="2" name="Chart 1">
            <a:extLst>
              <a:ext uri="{FF2B5EF4-FFF2-40B4-BE49-F238E27FC236}">
                <a16:creationId xmlns:a16="http://schemas.microsoft.com/office/drawing/2014/main" id="{6FAE0181-DE8C-7753-7B77-697F162AD563}"/>
              </a:ext>
            </a:extLst>
          </p:cNvPr>
          <p:cNvGraphicFramePr>
            <a:graphicFrameLocks/>
          </p:cNvGraphicFramePr>
          <p:nvPr>
            <p:extLst>
              <p:ext uri="{D42A27DB-BD31-4B8C-83A1-F6EECF244321}">
                <p14:modId xmlns:p14="http://schemas.microsoft.com/office/powerpoint/2010/main" val="1849606816"/>
              </p:ext>
            </p:extLst>
          </p:nvPr>
        </p:nvGraphicFramePr>
        <p:xfrm>
          <a:off x="336190" y="1813608"/>
          <a:ext cx="5558173" cy="3630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552421AC-B3BD-27D8-2FC1-98B5BEC9F32F}"/>
              </a:ext>
            </a:extLst>
          </p:cNvPr>
          <p:cNvGraphicFramePr>
            <a:graphicFrameLocks/>
          </p:cNvGraphicFramePr>
          <p:nvPr>
            <p:extLst>
              <p:ext uri="{D42A27DB-BD31-4B8C-83A1-F6EECF244321}">
                <p14:modId xmlns:p14="http://schemas.microsoft.com/office/powerpoint/2010/main" val="2120412613"/>
              </p:ext>
            </p:extLst>
          </p:nvPr>
        </p:nvGraphicFramePr>
        <p:xfrm>
          <a:off x="5894364" y="1813607"/>
          <a:ext cx="5961446" cy="363058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2.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What sales methods you’re currently using?</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What is your product like?</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What is the strength of your sales team?</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Which social channels are you using for sales?</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What is the current technology you are using?</a:t>
              </a:r>
              <a:endParaRPr sz="1400" b="0" i="0" u="none" strike="noStrike" cap="none" dirty="0">
                <a:solidFill>
                  <a:srgbClr val="000000"/>
                </a:solidFill>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Problem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Is your sale team’s strength sufficient?</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Are your social channels optimal?</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Is your current technology meets the customer demands?</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Is your product delivery on time?</a:t>
              </a:r>
              <a:endParaRPr dirty="0"/>
            </a:p>
          </p:txBody>
        </p:sp>
        <p:sp>
          <p:nvSpPr>
            <p:cNvPr id="115" name="Google Shape;115;p15"/>
            <p:cNvSpPr txBox="1"/>
            <p:nvPr/>
          </p:nvSpPr>
          <p:spPr>
            <a:xfrm>
              <a:off x="5071401"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R="0" lvl="0" algn="l" rtl="0">
                <a:lnSpc>
                  <a:spcPct val="100000"/>
                </a:lnSpc>
                <a:spcBef>
                  <a:spcPts val="0"/>
                </a:spcBef>
                <a:spcAft>
                  <a:spcPts val="0"/>
                </a:spcAft>
              </a:pPr>
              <a:r>
                <a:rPr lang="en-US" sz="1800" b="1" i="0" u="none" strike="noStrike" cap="none" dirty="0">
                  <a:solidFill>
                    <a:srgbClr val="000000"/>
                  </a:solidFill>
                  <a:latin typeface="Lato"/>
                  <a:ea typeface="Lato"/>
                  <a:cs typeface="Lato"/>
                  <a:sym typeface="Lato"/>
                </a:rPr>
                <a:t>Implication</a:t>
              </a:r>
              <a:endParaRPr dirty="0"/>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How will change in the current product offering impact the company?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Will upscaling sales team going  to impact the company?</a:t>
              </a: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How will increasing marketing </a:t>
              </a:r>
              <a:r>
                <a:rPr lang="en-US" dirty="0">
                  <a:latin typeface="Lato"/>
                  <a:ea typeface="Lato"/>
                  <a:cs typeface="Lato"/>
                  <a:sym typeface="Lato"/>
                </a:rPr>
                <a:t>cost going to impact  the company?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Have customers provided negative feedbacks after receiving the products?</a:t>
              </a:r>
            </a:p>
            <a:p>
              <a:pPr marL="285750" marR="0" lvl="0" indent="-285750" algn="l" rtl="0">
                <a:lnSpc>
                  <a:spcPct val="100000"/>
                </a:lnSpc>
                <a:spcBef>
                  <a:spcPts val="0"/>
                </a:spcBef>
                <a:spcAft>
                  <a:spcPts val="0"/>
                </a:spcAft>
                <a:buFont typeface="Arial" panose="020B0604020202020204" pitchFamily="34" charset="0"/>
                <a:buChar char="•"/>
              </a:pPr>
              <a:endParaRPr dirty="0"/>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Would adding new sales person to the team would be valuable?</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Would investing in new product and technology be useful?</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Will higher conversion rate achieve by upscaling sales team?</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Will conversion rate improve by optimizing sales channels?</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23" name="Google Shape;123;p16"/>
          <p:cNvSpPr txBox="1"/>
          <p:nvPr/>
        </p:nvSpPr>
        <p:spPr>
          <a:xfrm>
            <a:off x="514663" y="1999337"/>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The Framework </a:t>
            </a:r>
            <a:r>
              <a:rPr lang="en-US" dirty="0">
                <a:latin typeface="Lato"/>
                <a:ea typeface="Lato"/>
                <a:cs typeface="Lato"/>
                <a:sym typeface="Lato"/>
              </a:rPr>
              <a:t>used is the </a:t>
            </a:r>
            <a:r>
              <a:rPr lang="en-US" b="1" dirty="0">
                <a:latin typeface="Lato"/>
                <a:ea typeface="Lato"/>
                <a:cs typeface="Lato"/>
                <a:sym typeface="Lato"/>
              </a:rPr>
              <a:t>BANT Framework</a:t>
            </a:r>
            <a:r>
              <a:rPr lang="en-US" dirty="0">
                <a:latin typeface="Lato"/>
                <a:ea typeface="Lato"/>
                <a:cs typeface="Lato"/>
                <a:sym typeface="Lato"/>
              </a:rPr>
              <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As the Business problem that the TechnoServe is facing, revolves around the sales</a:t>
            </a:r>
            <a:r>
              <a:rPr lang="en-US" dirty="0">
                <a:latin typeface="Lato"/>
                <a:ea typeface="Lato"/>
                <a:cs typeface="Lato"/>
                <a:sym typeface="Lato"/>
              </a:rPr>
              <a:t> they are making so BANT is a good option as it mainly deals with </a:t>
            </a:r>
            <a:r>
              <a:rPr lang="en-US" dirty="0">
                <a:latin typeface="Lato"/>
                <a:ea typeface="Lato"/>
                <a:cs typeface="Lato"/>
              </a:rPr>
              <a:t>identifying good leads from the customer pool. BANT stands for:</a:t>
            </a:r>
          </a:p>
          <a:p>
            <a:pPr marL="0" marR="0" lvl="0" indent="0" algn="l" rtl="0">
              <a:lnSpc>
                <a:spcPct val="100000"/>
              </a:lnSpc>
              <a:spcBef>
                <a:spcPts val="0"/>
              </a:spcBef>
              <a:spcAft>
                <a:spcPts val="0"/>
              </a:spcAft>
              <a:buNone/>
            </a:pPr>
            <a:endParaRPr lang="en-US" dirty="0">
              <a:latin typeface="Lato"/>
              <a:ea typeface="Lato"/>
              <a:cs typeface="Lato"/>
            </a:endParaRPr>
          </a:p>
          <a:p>
            <a:pPr algn="l"/>
            <a:r>
              <a:rPr lang="en-US" dirty="0">
                <a:latin typeface="Lato"/>
                <a:ea typeface="Lato"/>
                <a:cs typeface="Lato"/>
              </a:rPr>
              <a:t>Budget, Authority, Need, Timeframe.</a:t>
            </a:r>
          </a:p>
          <a:p>
            <a:pPr algn="l">
              <a:buFont typeface="Arial" panose="020B0604020202020204" pitchFamily="34" charset="0"/>
              <a:buChar char="•"/>
            </a:pPr>
            <a:endParaRPr lang="en-US" dirty="0">
              <a:latin typeface="Lato"/>
              <a:ea typeface="Lato"/>
              <a:cs typeface="Lato"/>
              <a:sym typeface="Lato"/>
            </a:endParaRPr>
          </a:p>
          <a:p>
            <a:pPr algn="l"/>
            <a:r>
              <a:rPr lang="en-US" dirty="0">
                <a:latin typeface="Lato"/>
                <a:ea typeface="Lato"/>
                <a:cs typeface="Lato"/>
              </a:rPr>
              <a:t>The framework helps you measure the quality of sales prospects and analyze their likelihood of converting into successful customers. </a:t>
            </a:r>
            <a:endParaRPr lang="en-US" dirty="0">
              <a:latin typeface="Lato"/>
              <a:ea typeface="Lato"/>
              <a:cs typeface="Lato"/>
              <a:sym typeface="Lato"/>
            </a:endParaRPr>
          </a:p>
          <a:p>
            <a:pPr algn="l">
              <a:buFont typeface="Arial" panose="020B0604020202020204" pitchFamily="34" charset="0"/>
              <a:buChar char="•"/>
            </a:pPr>
            <a:endParaRPr lang="en-US" sz="1800" b="1" dirty="0">
              <a:latin typeface="Lato"/>
              <a:ea typeface="Lato"/>
              <a:cs typeface="Lato"/>
              <a:sym typeface="Lato"/>
            </a:endParaRPr>
          </a:p>
          <a:p>
            <a:pPr algn="l"/>
            <a:r>
              <a:rPr lang="en-US" sz="1800" b="1" i="0" u="none" strike="noStrike" cap="none" dirty="0">
                <a:solidFill>
                  <a:srgbClr val="000000"/>
                </a:solidFill>
                <a:latin typeface="Lato"/>
                <a:ea typeface="Lato"/>
                <a:cs typeface="Lato"/>
                <a:sym typeface="Lato"/>
              </a:rPr>
              <a:t>How you have used the framework 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After interviewing with several personnel, and with different departments such as product management, sales and marketing and a few of the customers to decide the possible reason or identify th</a:t>
            </a:r>
            <a:r>
              <a:rPr lang="en-US" dirty="0">
                <a:latin typeface="Lato"/>
                <a:ea typeface="Lato"/>
                <a:cs typeface="Lato"/>
                <a:sym typeface="Lato"/>
              </a:rPr>
              <a:t>e possible causes behind the drop in the pipe conversions. BANT framework is used to find the several hypothesis that helps in finding the possible causes behind the drop and other factors, that might be responsible directly or indirectly.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pic>
        <p:nvPicPr>
          <p:cNvPr id="3" name="Picture 2">
            <a:extLst>
              <a:ext uri="{FF2B5EF4-FFF2-40B4-BE49-F238E27FC236}">
                <a16:creationId xmlns:a16="http://schemas.microsoft.com/office/drawing/2014/main" id="{B74E9F0D-7073-5118-A9B4-D0199E145233}"/>
              </a:ext>
            </a:extLst>
          </p:cNvPr>
          <p:cNvPicPr>
            <a:picLocks noChangeAspect="1"/>
          </p:cNvPicPr>
          <p:nvPr/>
        </p:nvPicPr>
        <p:blipFill>
          <a:blip r:embed="rId3"/>
          <a:stretch>
            <a:fillRect/>
          </a:stretch>
        </p:blipFill>
        <p:spPr>
          <a:xfrm>
            <a:off x="4909629" y="4297036"/>
            <a:ext cx="7169207" cy="2483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FE6007A1-DA25-4421-3740-16816A5F6F0E}"/>
              </a:ext>
            </a:extLst>
          </p:cNvPr>
          <p:cNvPicPr>
            <a:picLocks noChangeAspect="1"/>
          </p:cNvPicPr>
          <p:nvPr/>
        </p:nvPicPr>
        <p:blipFill>
          <a:blip r:embed="rId4"/>
          <a:stretch>
            <a:fillRect/>
          </a:stretch>
        </p:blipFill>
        <p:spPr>
          <a:xfrm>
            <a:off x="99100" y="1690688"/>
            <a:ext cx="5759573" cy="2483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44119-5C1B-4082-55E8-570617B6B67D}"/>
              </a:ext>
            </a:extLst>
          </p:cNvPr>
          <p:cNvPicPr>
            <a:picLocks noChangeAspect="1"/>
          </p:cNvPicPr>
          <p:nvPr/>
        </p:nvPicPr>
        <p:blipFill rotWithShape="1">
          <a:blip r:embed="rId2"/>
          <a:srcRect l="33991"/>
          <a:stretch/>
        </p:blipFill>
        <p:spPr>
          <a:xfrm>
            <a:off x="-14068" y="-1"/>
            <a:ext cx="10591800" cy="6832945"/>
          </a:xfrm>
          <a:prstGeom prst="rect">
            <a:avLst/>
          </a:prstGeom>
        </p:spPr>
      </p:pic>
    </p:spTree>
    <p:extLst>
      <p:ext uri="{BB962C8B-B14F-4D97-AF65-F5344CB8AC3E}">
        <p14:creationId xmlns:p14="http://schemas.microsoft.com/office/powerpoint/2010/main" val="236561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37" name="Google Shape;137;p18"/>
          <p:cNvGrpSpPr/>
          <p:nvPr/>
        </p:nvGrpSpPr>
        <p:grpSpPr>
          <a:xfrm>
            <a:off x="514664" y="1986992"/>
            <a:ext cx="11162675" cy="4616306"/>
            <a:chOff x="589265" y="4631360"/>
            <a:chExt cx="2041200" cy="230359"/>
          </a:xfrm>
        </p:grpSpPr>
        <p:sp>
          <p:nvSpPr>
            <p:cNvPr id="138" name="Google Shape;138;p18"/>
            <p:cNvSpPr txBox="1"/>
            <p:nvPr/>
          </p:nvSpPr>
          <p:spPr>
            <a:xfrm>
              <a:off x="589265" y="4631360"/>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1-</a:t>
              </a:r>
              <a:endParaRPr lang="en-US" sz="1800" b="1" dirty="0">
                <a:solidFill>
                  <a:schemeClr val="dk1"/>
                </a:solidFill>
                <a:ea typeface="Lato"/>
              </a:endParaRPr>
            </a:p>
            <a:p>
              <a:pPr marL="0" lvl="0" indent="0" algn="l" rtl="0">
                <a:spcBef>
                  <a:spcPts val="0"/>
                </a:spcBef>
                <a:spcAft>
                  <a:spcPts val="0"/>
                </a:spcAft>
                <a:buClr>
                  <a:schemeClr val="dk1"/>
                </a:buClr>
                <a:buFont typeface="Arial"/>
                <a:buNone/>
              </a:pPr>
              <a:endParaRPr lang="en-US" sz="1800" b="1" dirty="0">
                <a:solidFill>
                  <a:schemeClr val="dk1"/>
                </a:solidFill>
                <a:latin typeface="Lato"/>
                <a:ea typeface="Lato"/>
                <a:cs typeface="Lato"/>
                <a:sym typeface="Lato"/>
              </a:endParaRPr>
            </a:p>
            <a:p>
              <a:pPr marL="285750" lvl="0" indent="-285750" algn="l" rtl="0">
                <a:spcBef>
                  <a:spcPts val="0"/>
                </a:spcBef>
                <a:spcAft>
                  <a:spcPts val="0"/>
                </a:spcAft>
                <a:buClr>
                  <a:schemeClr val="dk1"/>
                </a:buClr>
                <a:buFont typeface="Arial" panose="020B0604020202020204" pitchFamily="34" charset="0"/>
                <a:buChar char="•"/>
              </a:pPr>
              <a:r>
                <a:rPr lang="en-US" sz="1800" dirty="0">
                  <a:latin typeface="Lato"/>
                  <a:ea typeface="Lato"/>
                  <a:cs typeface="Lato"/>
                  <a:sym typeface="Lato"/>
                </a:rPr>
                <a:t>Is sales team efficiently able to deliver product related information.(P0)</a:t>
              </a:r>
              <a:endParaRPr sz="1800" dirty="0">
                <a:latin typeface="Lato"/>
                <a:ea typeface="Lato"/>
                <a:cs typeface="Lato"/>
                <a:sym typeface="Lato"/>
              </a:endParaRPr>
            </a:p>
          </p:txBody>
        </p:sp>
        <p:sp>
          <p:nvSpPr>
            <p:cNvPr id="139" name="Google Shape;139;p18"/>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2</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dirty="0">
                  <a:latin typeface="Lato"/>
                  <a:ea typeface="Lato"/>
                  <a:cs typeface="Lato"/>
                  <a:sym typeface="Lato"/>
                </a:rPr>
                <a:t>Does company invest in new product development and improvement.(P0)</a:t>
              </a:r>
              <a:endParaRPr sz="1800" dirty="0">
                <a:latin typeface="Lato"/>
                <a:ea typeface="Lato"/>
                <a:cs typeface="Lato"/>
                <a:sym typeface="La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46" name="Google Shape;146;p19"/>
          <p:cNvGrpSpPr/>
          <p:nvPr/>
        </p:nvGrpSpPr>
        <p:grpSpPr>
          <a:xfrm>
            <a:off x="514664" y="2009465"/>
            <a:ext cx="11162675" cy="4593842"/>
            <a:chOff x="589265" y="4632481"/>
            <a:chExt cx="2041200" cy="229238"/>
          </a:xfrm>
        </p:grpSpPr>
        <p:sp>
          <p:nvSpPr>
            <p:cNvPr id="147" name="Google Shape;147;p19"/>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3</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Need of any update or innovation in the current product offering.(P0)</a:t>
              </a:r>
              <a:endParaRPr b="0" i="0" u="none" strike="noStrike" cap="none" dirty="0">
                <a:solidFill>
                  <a:srgbClr val="000000"/>
                </a:solidFill>
                <a:latin typeface="Lato"/>
                <a:ea typeface="Lato"/>
                <a:cs typeface="Lato"/>
                <a:sym typeface="Lato"/>
              </a:endParaRPr>
            </a:p>
          </p:txBody>
        </p:sp>
        <p:sp>
          <p:nvSpPr>
            <p:cNvPr id="148" name="Google Shape;148;p19"/>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sales team require upscaling of skills?(P0)</a:t>
              </a:r>
              <a:endParaRPr b="0" i="0" u="none" strike="noStrike" cap="none" dirty="0">
                <a:solidFill>
                  <a:srgbClr val="000000"/>
                </a:solidFill>
                <a:latin typeface="Lato"/>
                <a:ea typeface="Lato"/>
                <a:cs typeface="Lato"/>
                <a:sym typeface="La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55" name="Google Shape;155;p20"/>
          <p:cNvGrpSpPr/>
          <p:nvPr/>
        </p:nvGrpSpPr>
        <p:grpSpPr>
          <a:xfrm>
            <a:off x="514664" y="2009465"/>
            <a:ext cx="11162675" cy="4593842"/>
            <a:chOff x="589265" y="4632481"/>
            <a:chExt cx="2041200" cy="229238"/>
          </a:xfrm>
        </p:grpSpPr>
        <p:sp>
          <p:nvSpPr>
            <p:cNvPr id="156" name="Google Shape;156;p20"/>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5</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Are marketing budgets sufficient for lead generation.(P1)</a:t>
              </a:r>
              <a:endParaRPr b="0" i="0" u="none" strike="noStrike" cap="none" dirty="0">
                <a:solidFill>
                  <a:srgbClr val="000000"/>
                </a:solidFill>
                <a:latin typeface="Lato"/>
                <a:ea typeface="Lato"/>
                <a:cs typeface="Lato"/>
                <a:sym typeface="Lato"/>
              </a:endParaRPr>
            </a:p>
          </p:txBody>
        </p:sp>
        <p:sp>
          <p:nvSpPr>
            <p:cNvPr id="157" name="Google Shape;157;p20"/>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6</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Sales team require new members?(P0)</a:t>
              </a:r>
              <a:endParaRPr b="0" i="0" u="none" strike="noStrike" cap="none" dirty="0">
                <a:solidFill>
                  <a:srgbClr val="000000"/>
                </a:solidFill>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2420</Words>
  <Application>Microsoft Office PowerPoint</Application>
  <PresentationFormat>Widescreen</PresentationFormat>
  <Paragraphs>443</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Lato</vt:lpstr>
      <vt:lpstr>Calibri</vt:lpstr>
      <vt:lpstr>Arial</vt:lpstr>
      <vt:lpstr>Office Theme</vt:lpstr>
      <vt:lpstr>ASSIGNMENT   Name: Naman Agarwal</vt:lpstr>
      <vt:lpstr>PART I : 1. Understanding the Problem   Sales Pipeline Conversion at a SaaS Startup</vt:lpstr>
      <vt:lpstr>PART I : 2. Understanding the Problem   Sales Pipeline Conversion at a SaaS Startup</vt:lpstr>
      <vt:lpstr>PART II : Formulating Hypotheses   Sales Pipeline Conversion at a SaaS Startup</vt:lpstr>
      <vt:lpstr>PART II : Formulating Hypotheses   Sales Pipeline Conversion at a SaaS Startup</vt:lpstr>
      <vt:lpstr>PowerPoint Presentation</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Sales Pipeline Conversion at a SaaS Startup</vt:lpstr>
      <vt:lpstr>PART III B : Presenting Findings   Sales Pipeline Conversion at a SaaS Startup</vt:lpstr>
      <vt:lpstr>PART III B : Presenting Findings   Sales Pipeline Conversion at a SaaS Startup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cp:lastModifiedBy>Naman Agarwal</cp:lastModifiedBy>
  <cp:revision>23</cp:revision>
  <dcterms:modified xsi:type="dcterms:W3CDTF">2022-10-11T09:54:32Z</dcterms:modified>
</cp:coreProperties>
</file>