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6797E9-65AF-4D44-A5AA-E07071A6B53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165F060-BD9D-4160-8FE8-2F120ADC92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</a:t>
            </a:r>
            <a:br>
              <a:rPr lang="en-US" dirty="0"/>
            </a:br>
            <a:r>
              <a:rPr lang="en-US" dirty="0"/>
              <a:t>SATISFACTION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648" cy="5181600"/>
          </a:xfrm>
        </p:spPr>
        <p:txBody>
          <a:bodyPr>
            <a:normAutofit/>
          </a:bodyPr>
          <a:lstStyle/>
          <a:p>
            <a:r>
              <a:rPr lang="en-US" dirty="0"/>
              <a:t>A problem is solved when each variable has a value that satisfies all the constraints on </a:t>
            </a:r>
            <a:r>
              <a:rPr lang="en-US" dirty="0" smtClean="0"/>
              <a:t>the variable.</a:t>
            </a:r>
          </a:p>
          <a:p>
            <a:r>
              <a:rPr lang="en-US" dirty="0" smtClean="0"/>
              <a:t>A </a:t>
            </a:r>
            <a:r>
              <a:rPr lang="en-US" dirty="0"/>
              <a:t>problem described this way is called a </a:t>
            </a:r>
            <a:r>
              <a:rPr lang="en-US" b="1" dirty="0"/>
              <a:t>constraint satisfaction problem</a:t>
            </a:r>
            <a:r>
              <a:rPr lang="en-US" dirty="0"/>
              <a:t>, or CSP. </a:t>
            </a:r>
          </a:p>
          <a:p>
            <a:r>
              <a:rPr lang="en-US" dirty="0" smtClean="0"/>
              <a:t>CSP </a:t>
            </a:r>
            <a:r>
              <a:rPr lang="en-US" dirty="0"/>
              <a:t>search algorithms </a:t>
            </a:r>
            <a:r>
              <a:rPr lang="en-US" dirty="0" smtClean="0"/>
              <a:t>solves complex </a:t>
            </a:r>
            <a:r>
              <a:rPr lang="en-US" dirty="0"/>
              <a:t>problems. </a:t>
            </a:r>
            <a:endParaRPr lang="en-US" dirty="0" smtClean="0"/>
          </a:p>
          <a:p>
            <a:r>
              <a:rPr lang="en-US" dirty="0" smtClean="0"/>
              <a:t>The main idea </a:t>
            </a:r>
            <a:r>
              <a:rPr lang="en-US" dirty="0"/>
              <a:t>is to eliminate large portions of the search space all at once by identifying </a:t>
            </a:r>
            <a:r>
              <a:rPr lang="en-US" dirty="0" smtClean="0"/>
              <a:t>variable/value combinations </a:t>
            </a:r>
            <a:r>
              <a:rPr lang="en-US" dirty="0"/>
              <a:t>that violate the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96369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CONSTRAINT SATISFACTION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/>
              <a:t>A constraint satisfaction problem consists of three components, X,D, and C:</a:t>
            </a:r>
          </a:p>
          <a:p>
            <a:pPr lvl="1"/>
            <a:r>
              <a:rPr lang="en-US" dirty="0"/>
              <a:t>X is a set of variables, {X</a:t>
            </a:r>
            <a:r>
              <a:rPr lang="en-US" baseline="-25000" dirty="0"/>
              <a:t>1</a:t>
            </a:r>
            <a:r>
              <a:rPr lang="en-US" dirty="0"/>
              <a:t>, . . . 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}.</a:t>
            </a:r>
          </a:p>
          <a:p>
            <a:pPr lvl="1"/>
            <a:r>
              <a:rPr lang="en-US" dirty="0"/>
              <a:t>D is a set of domains, {D</a:t>
            </a:r>
            <a:r>
              <a:rPr lang="en-US" baseline="-25000" dirty="0"/>
              <a:t>1</a:t>
            </a:r>
            <a:r>
              <a:rPr lang="en-US" dirty="0"/>
              <a:t>, . . . ,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}, one for each variable.</a:t>
            </a:r>
          </a:p>
          <a:p>
            <a:pPr lvl="1"/>
            <a:r>
              <a:rPr lang="en-US" dirty="0"/>
              <a:t>C is a set of constraints that specify allowable combinations of </a:t>
            </a:r>
            <a:r>
              <a:rPr lang="en-US" dirty="0" smtClean="0"/>
              <a:t>values.</a:t>
            </a:r>
          </a:p>
          <a:p>
            <a:pPr marL="365760" lvl="1" indent="0">
              <a:buNone/>
            </a:pPr>
            <a:r>
              <a:rPr lang="en-US" b="1" dirty="0" smtClean="0"/>
              <a:t>F(x)=(x</a:t>
            </a:r>
            <a:r>
              <a:rPr lang="en-US" b="1" baseline="30000" dirty="0" smtClean="0"/>
              <a:t>2</a:t>
            </a:r>
            <a:r>
              <a:rPr lang="en-US" b="1" dirty="0" smtClean="0"/>
              <a:t>+y), (</a:t>
            </a:r>
            <a:r>
              <a:rPr lang="en-US" b="1" dirty="0" err="1" smtClean="0"/>
              <a:t>x,y</a:t>
            </a:r>
            <a:r>
              <a:rPr lang="en-US" b="1" dirty="0" smtClean="0"/>
              <a:t> belong to R(real number)), and (x&lt;10,y&lt;12)</a:t>
            </a:r>
          </a:p>
          <a:p>
            <a:r>
              <a:rPr lang="en-US" dirty="0"/>
              <a:t>Examples of simple problems that can be modeled as a constraint satisfaction problem include:</a:t>
            </a:r>
          </a:p>
          <a:p>
            <a:pPr lvl="1"/>
            <a:r>
              <a:rPr lang="en-US" dirty="0" smtClean="0"/>
              <a:t>Map coloring </a:t>
            </a:r>
            <a:r>
              <a:rPr lang="en-US" dirty="0" smtClean="0"/>
              <a:t>problem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09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problem: Map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goal is to assign colors to </a:t>
            </a:r>
            <a:r>
              <a:rPr lang="en-US" dirty="0" smtClean="0"/>
              <a:t>each region </a:t>
            </a:r>
            <a:r>
              <a:rPr lang="en-US" dirty="0"/>
              <a:t>so that no neighboring regions have the same color.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9" y="3038475"/>
            <a:ext cx="8047344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2400"/>
            <a:ext cx="8915400" cy="6705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variables to be the </a:t>
            </a:r>
            <a:r>
              <a:rPr lang="en-US" sz="2400" dirty="0" smtClean="0"/>
              <a:t>regions, X </a:t>
            </a:r>
            <a:r>
              <a:rPr lang="en-US" sz="2400" dirty="0"/>
              <a:t>= {WA</a:t>
            </a:r>
            <a:r>
              <a:rPr lang="en-US" sz="2400" dirty="0" smtClean="0"/>
              <a:t>, NT, Q, NSW, V, SA</a:t>
            </a:r>
            <a:r>
              <a:rPr lang="en-US" sz="2400" dirty="0"/>
              <a:t>, T} .</a:t>
            </a:r>
          </a:p>
          <a:p>
            <a:r>
              <a:rPr lang="en-US" sz="2400" dirty="0"/>
              <a:t>The domain of each variable is the set Di = {red , green, blue}.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constraints </a:t>
            </a:r>
            <a:r>
              <a:rPr lang="en-US" sz="2400" dirty="0" smtClean="0"/>
              <a:t>require neighboring </a:t>
            </a:r>
            <a:r>
              <a:rPr lang="en-US" sz="2400" dirty="0"/>
              <a:t>regions to have distinct colors. Since there are nine places where regions border</a:t>
            </a:r>
            <a:r>
              <a:rPr lang="en-US" sz="2400" dirty="0" smtClean="0"/>
              <a:t>, there </a:t>
            </a:r>
            <a:r>
              <a:rPr lang="en-US" sz="2400" dirty="0"/>
              <a:t>are nine constraints:</a:t>
            </a:r>
          </a:p>
          <a:p>
            <a:pPr marL="0" indent="0" algn="ctr">
              <a:buNone/>
            </a:pPr>
            <a:r>
              <a:rPr lang="en-US" sz="2400" dirty="0"/>
              <a:t>C = {SA </a:t>
            </a:r>
            <a:r>
              <a:rPr lang="en-US" sz="2400" dirty="0" smtClean="0"/>
              <a:t>!= </a:t>
            </a:r>
            <a:r>
              <a:rPr lang="en-US" sz="2400" dirty="0"/>
              <a:t>WA</a:t>
            </a:r>
            <a:r>
              <a:rPr lang="en-US" sz="2400" dirty="0" smtClean="0"/>
              <a:t>, SA != </a:t>
            </a:r>
            <a:r>
              <a:rPr lang="en-US" sz="2400" dirty="0"/>
              <a:t>NT</a:t>
            </a:r>
            <a:r>
              <a:rPr lang="en-US" sz="2400" dirty="0" smtClean="0"/>
              <a:t>, SA != </a:t>
            </a:r>
            <a:r>
              <a:rPr lang="en-US" sz="2400" dirty="0"/>
              <a:t>Q</a:t>
            </a:r>
            <a:r>
              <a:rPr lang="en-US" sz="2400" dirty="0" smtClean="0"/>
              <a:t>, SA != </a:t>
            </a:r>
            <a:r>
              <a:rPr lang="en-US" sz="2400" dirty="0"/>
              <a:t>NSW</a:t>
            </a:r>
            <a:r>
              <a:rPr lang="en-US" sz="2400" dirty="0" smtClean="0"/>
              <a:t>, SA != </a:t>
            </a:r>
            <a:r>
              <a:rPr lang="en-US" sz="2400" dirty="0"/>
              <a:t>V</a:t>
            </a:r>
            <a:r>
              <a:rPr lang="en-US" sz="2400" dirty="0" smtClean="0"/>
              <a:t>,  WA != </a:t>
            </a:r>
            <a:r>
              <a:rPr lang="en-US" sz="2400" dirty="0"/>
              <a:t>NT</a:t>
            </a:r>
            <a:r>
              <a:rPr lang="en-US" sz="2400" dirty="0" smtClean="0"/>
              <a:t>, NT != </a:t>
            </a:r>
            <a:r>
              <a:rPr lang="en-US" sz="2400" dirty="0"/>
              <a:t>Q</a:t>
            </a:r>
            <a:r>
              <a:rPr lang="en-US" sz="2400" dirty="0" smtClean="0"/>
              <a:t>, Q != </a:t>
            </a:r>
            <a:r>
              <a:rPr lang="en-US" sz="2400" dirty="0"/>
              <a:t>NSW</a:t>
            </a:r>
            <a:r>
              <a:rPr lang="en-US" sz="2400" dirty="0" smtClean="0"/>
              <a:t>, NSW != </a:t>
            </a:r>
            <a:r>
              <a:rPr lang="en-US" sz="2400" dirty="0"/>
              <a:t>V } .</a:t>
            </a:r>
          </a:p>
          <a:p>
            <a:r>
              <a:rPr lang="en-US" sz="2400" dirty="0" smtClean="0"/>
              <a:t>SA != </a:t>
            </a:r>
            <a:r>
              <a:rPr lang="en-US" sz="2400" dirty="0"/>
              <a:t>WA </a:t>
            </a:r>
            <a:r>
              <a:rPr lang="en-US" sz="2400" dirty="0" smtClean="0"/>
              <a:t>can </a:t>
            </a:r>
            <a:r>
              <a:rPr lang="en-US" sz="2400" dirty="0"/>
              <a:t>be fully enumerated in turn </a:t>
            </a:r>
            <a:r>
              <a:rPr lang="en-US" sz="2400" dirty="0" smtClean="0"/>
              <a:t>as </a:t>
            </a:r>
          </a:p>
          <a:p>
            <a:pPr marL="0" indent="0" algn="ctr">
              <a:buNone/>
            </a:pPr>
            <a:r>
              <a:rPr lang="en-US" sz="2400" dirty="0" smtClean="0"/>
              <a:t>{(</a:t>
            </a:r>
            <a:r>
              <a:rPr lang="en-US" sz="2400" dirty="0"/>
              <a:t>red , green), (red , blue), (green, red ), (green, blue), (blue, red ), (blue, green)} .</a:t>
            </a:r>
          </a:p>
          <a:p>
            <a:r>
              <a:rPr lang="en-US" sz="2400" dirty="0"/>
              <a:t>There are many possible solutions to this problem, such </a:t>
            </a:r>
            <a:r>
              <a:rPr lang="en-US" sz="2400" dirty="0" smtClean="0"/>
              <a:t>as {</a:t>
            </a:r>
            <a:r>
              <a:rPr lang="en-US" sz="2400" dirty="0"/>
              <a:t>WA=red ,NT =green</a:t>
            </a:r>
            <a:r>
              <a:rPr lang="en-US" sz="2400" dirty="0" smtClean="0"/>
              <a:t>, Q=red , NSW </a:t>
            </a:r>
            <a:r>
              <a:rPr lang="en-US" sz="2400" dirty="0"/>
              <a:t>=green, V =red </a:t>
            </a:r>
            <a:r>
              <a:rPr lang="en-US" sz="2400" dirty="0" smtClean="0"/>
              <a:t>, SA=blue</a:t>
            </a:r>
            <a:r>
              <a:rPr lang="en-US" sz="2400" dirty="0"/>
              <a:t>, T =red }.</a:t>
            </a:r>
          </a:p>
        </p:txBody>
      </p:sp>
    </p:spTree>
    <p:extLst>
      <p:ext uri="{BB962C8B-B14F-4D97-AF65-F5344CB8AC3E}">
        <p14:creationId xmlns:p14="http://schemas.microsoft.com/office/powerpoint/2010/main" val="38607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377503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73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CSPs yield a natural </a:t>
            </a:r>
            <a:r>
              <a:rPr lang="en-US" dirty="0" smtClean="0"/>
              <a:t>representation for </a:t>
            </a:r>
            <a:r>
              <a:rPr lang="en-US" dirty="0"/>
              <a:t>a wide variety of </a:t>
            </a:r>
            <a:r>
              <a:rPr lang="en-US" dirty="0" smtClean="0"/>
              <a:t>problems.</a:t>
            </a:r>
          </a:p>
          <a:p>
            <a:r>
              <a:rPr lang="en-US" dirty="0"/>
              <a:t>CSP solvers can be faster than state-space searchers because the </a:t>
            </a:r>
            <a:r>
              <a:rPr lang="en-US" dirty="0" smtClean="0"/>
              <a:t>CSP solver </a:t>
            </a:r>
            <a:r>
              <a:rPr lang="en-US" dirty="0"/>
              <a:t>can quickly eliminate large swatches of the search </a:t>
            </a:r>
            <a:r>
              <a:rPr lang="en-US" dirty="0" smtClean="0"/>
              <a:t>space.</a:t>
            </a:r>
          </a:p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problems that are </a:t>
            </a:r>
            <a:r>
              <a:rPr lang="en-US" dirty="0" smtClean="0"/>
              <a:t>intractable for </a:t>
            </a:r>
            <a:r>
              <a:rPr lang="en-US" dirty="0"/>
              <a:t>regular state-space search can be solved quickly when formulated as a CSP</a:t>
            </a:r>
          </a:p>
        </p:txBody>
      </p:sp>
    </p:spTree>
    <p:extLst>
      <p:ext uri="{BB962C8B-B14F-4D97-AF65-F5344CB8AC3E}">
        <p14:creationId xmlns:p14="http://schemas.microsoft.com/office/powerpoint/2010/main" val="60979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</TotalTime>
  <Words>425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CONSTRAINT SATISFACTION PROBLEMS</vt:lpstr>
      <vt:lpstr>Introduction</vt:lpstr>
      <vt:lpstr>DEFINING CONSTRAINT SATISFACTION PROBLEMS</vt:lpstr>
      <vt:lpstr>Example problem: Map coloring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Windows User</dc:creator>
  <cp:lastModifiedBy>Windows User</cp:lastModifiedBy>
  <cp:revision>8</cp:revision>
  <dcterms:created xsi:type="dcterms:W3CDTF">2019-09-08T16:29:23Z</dcterms:created>
  <dcterms:modified xsi:type="dcterms:W3CDTF">2019-09-15T15:01:24Z</dcterms:modified>
</cp:coreProperties>
</file>