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7" r:id="rId4"/>
    <p:sldId id="267" r:id="rId5"/>
    <p:sldId id="259" r:id="rId6"/>
    <p:sldId id="270" r:id="rId7"/>
    <p:sldId id="302" r:id="rId8"/>
    <p:sldId id="261" r:id="rId9"/>
    <p:sldId id="292" r:id="rId10"/>
    <p:sldId id="293" r:id="rId11"/>
    <p:sldId id="262" r:id="rId12"/>
    <p:sldId id="290" r:id="rId13"/>
    <p:sldId id="266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46831-4B1B-4B45-AB12-9B0916174418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D5DE-1A7C-4B62-845B-469797810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D5DE-1A7C-4B62-845B-469797810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15241A-B8F5-4503-A4FA-EB79D5E8528D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176B136-8187-432B-848C-F6025A3BEE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905000"/>
            <a:ext cx="7239000" cy="3962400"/>
          </a:xfrm>
        </p:spPr>
        <p:txBody>
          <a:bodyPr>
            <a:normAutofit/>
          </a:bodyPr>
          <a:lstStyle/>
          <a:p>
            <a:r>
              <a:rPr lang="en-US" dirty="0"/>
              <a:t>INFORMED SEARCH</a:t>
            </a:r>
            <a:br>
              <a:rPr lang="en-US" dirty="0"/>
            </a:br>
            <a:r>
              <a:rPr lang="en-US" dirty="0" smtClean="0"/>
              <a:t>METHODS- </a:t>
            </a:r>
            <a:r>
              <a:rPr lang="en-US" cap="none" dirty="0" smtClean="0"/>
              <a:t>one that uses problem-specific knowledge to find solutions more efficiently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2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5638799" cy="631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3200" y="1752600"/>
            <a:ext cx="259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goal is Bucharest, we need </a:t>
            </a:r>
            <a:r>
              <a:rPr lang="en-US" dirty="0" smtClean="0"/>
              <a:t>to know </a:t>
            </a:r>
            <a:r>
              <a:rPr lang="en-US" dirty="0"/>
              <a:t>the straight-line distances to </a:t>
            </a:r>
            <a:r>
              <a:rPr lang="en-US" dirty="0" smtClean="0"/>
              <a:t>Bucharest.</a:t>
            </a:r>
          </a:p>
          <a:p>
            <a:r>
              <a:rPr lang="en-US" dirty="0" smtClean="0"/>
              <a:t>With the help of straight line distance we are finding the route.</a:t>
            </a:r>
          </a:p>
          <a:p>
            <a:r>
              <a:rPr lang="en-US" dirty="0" smtClean="0"/>
              <a:t>Here, the search </a:t>
            </a:r>
            <a:r>
              <a:rPr lang="en-US" dirty="0"/>
              <a:t>cost is </a:t>
            </a:r>
            <a:r>
              <a:rPr lang="en-US" dirty="0" smtClean="0"/>
              <a:t>minimal but not optimal however</a:t>
            </a:r>
            <a:r>
              <a:rPr lang="en-US" dirty="0"/>
              <a:t>: the path via Sibiu and </a:t>
            </a:r>
            <a:r>
              <a:rPr lang="en-US" dirty="0" err="1"/>
              <a:t>Fagaras</a:t>
            </a:r>
            <a:r>
              <a:rPr lang="en-US" dirty="0"/>
              <a:t> to Bucharest </a:t>
            </a:r>
            <a:r>
              <a:rPr lang="en-US" dirty="0" smtClean="0"/>
              <a:t> (460KM)is </a:t>
            </a:r>
            <a:r>
              <a:rPr lang="en-US" dirty="0"/>
              <a:t>32 kilometers longer</a:t>
            </a:r>
          </a:p>
          <a:p>
            <a:r>
              <a:rPr lang="en-US" dirty="0"/>
              <a:t>than the path through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 and </a:t>
            </a:r>
            <a:r>
              <a:rPr lang="en-US" dirty="0" smtClean="0"/>
              <a:t>Pitesti (418KM).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A* search: Minimizing the total estimated solution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766048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evaluates nodes by combining g(n), the cost to reach the node, and h(n), the </a:t>
            </a:r>
            <a:r>
              <a:rPr lang="en-US" dirty="0" smtClean="0"/>
              <a:t>cost to </a:t>
            </a:r>
            <a:r>
              <a:rPr lang="en-US" dirty="0"/>
              <a:t>get from the node to the </a:t>
            </a:r>
            <a:r>
              <a:rPr lang="en-US" dirty="0" smtClean="0"/>
              <a:t>goal.</a:t>
            </a:r>
            <a:endParaRPr lang="en-US" dirty="0"/>
          </a:p>
          <a:p>
            <a:pPr marL="0" indent="0" algn="ctr">
              <a:buNone/>
            </a:pPr>
            <a:r>
              <a:rPr lang="en-US" i="1" dirty="0"/>
              <a:t>f(n) = g(n) + h(n) </a:t>
            </a:r>
            <a:endParaRPr lang="en-US" dirty="0"/>
          </a:p>
          <a:p>
            <a:r>
              <a:rPr lang="en-US" dirty="0"/>
              <a:t>Since g(n) gives the path cost from the start node to node n, and h(n) is the estimated </a:t>
            </a:r>
            <a:r>
              <a:rPr lang="en-US" dirty="0" smtClean="0"/>
              <a:t>cost of </a:t>
            </a:r>
            <a:r>
              <a:rPr lang="en-US" dirty="0"/>
              <a:t>the cheapest path from n to the goal, we have</a:t>
            </a:r>
          </a:p>
          <a:p>
            <a:pPr marL="0" indent="0" algn="ctr">
              <a:buNone/>
            </a:pPr>
            <a:r>
              <a:rPr lang="en-US" i="1" dirty="0"/>
              <a:t>f(n) = estimated cost of the cheapest solution through n .</a:t>
            </a:r>
          </a:p>
          <a:p>
            <a:r>
              <a:rPr lang="en-US" dirty="0"/>
              <a:t>Thus, if we are trying to find the cheapest solution, a reasonable thing to try first is </a:t>
            </a:r>
            <a:r>
              <a:rPr lang="en-US" dirty="0" smtClean="0"/>
              <a:t>the node </a:t>
            </a:r>
            <a:r>
              <a:rPr lang="en-US" dirty="0"/>
              <a:t>with the lowest value of g(n) + h(n). </a:t>
            </a:r>
            <a:endParaRPr lang="en-US" dirty="0" smtClean="0"/>
          </a:p>
          <a:p>
            <a:r>
              <a:rPr lang="en-US" dirty="0"/>
              <a:t>A∗ search </a:t>
            </a:r>
            <a:r>
              <a:rPr lang="en-US" dirty="0" smtClean="0"/>
              <a:t>is both </a:t>
            </a:r>
            <a:r>
              <a:rPr lang="en-US" dirty="0"/>
              <a:t>complete and optimal</a:t>
            </a:r>
            <a:r>
              <a:rPr lang="en-US" dirty="0" smtClean="0"/>
              <a:t>.</a:t>
            </a:r>
          </a:p>
          <a:p>
            <a:r>
              <a:rPr lang="en-US" dirty="0"/>
              <a:t>The algorithm is identical to </a:t>
            </a:r>
            <a:r>
              <a:rPr lang="en-US" b="1" i="1" dirty="0" smtClean="0"/>
              <a:t>uniform-cost-search</a:t>
            </a:r>
            <a:r>
              <a:rPr lang="en-US" dirty="0" smtClean="0"/>
              <a:t> except that </a:t>
            </a:r>
            <a:r>
              <a:rPr lang="en-US" dirty="0"/>
              <a:t>A∗ uses g + h instead of g.</a:t>
            </a:r>
          </a:p>
        </p:txBody>
      </p:sp>
    </p:spTree>
    <p:extLst>
      <p:ext uri="{BB962C8B-B14F-4D97-AF65-F5344CB8AC3E}">
        <p14:creationId xmlns:p14="http://schemas.microsoft.com/office/powerpoint/2010/main" val="30912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9848" cy="9906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Stages in an A∗ search for Bucharest. Nodes are labeled with f = g +h. </a:t>
            </a:r>
            <a:r>
              <a:rPr lang="en-US" sz="2800" dirty="0" smtClean="0">
                <a:solidFill>
                  <a:schemeClr val="tx1"/>
                </a:solidFill>
              </a:rPr>
              <a:t>The h </a:t>
            </a:r>
            <a:r>
              <a:rPr lang="en-US" sz="2800" dirty="0">
                <a:solidFill>
                  <a:schemeClr val="tx1"/>
                </a:solidFill>
              </a:rPr>
              <a:t>values are the straight-line distances to Bucharest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4752975" cy="5231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1905000"/>
            <a:ext cx="42386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4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Memory-bounded heuristic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915400" cy="5334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200" b="1" dirty="0" smtClean="0"/>
              <a:t>1- Iterative </a:t>
            </a:r>
            <a:r>
              <a:rPr lang="en-US" sz="4200" b="1" dirty="0"/>
              <a:t>deepening A* search (IDA</a:t>
            </a:r>
            <a:r>
              <a:rPr lang="en-US" sz="4200" b="1" dirty="0" smtClean="0"/>
              <a:t>*)</a:t>
            </a:r>
          </a:p>
          <a:p>
            <a:r>
              <a:rPr lang="en-US" dirty="0"/>
              <a:t>The simplest way to reduce memory requirements for A∗ is to adapt the idea of </a:t>
            </a:r>
            <a:r>
              <a:rPr lang="en-US" dirty="0" smtClean="0"/>
              <a:t>iterative deepening </a:t>
            </a:r>
            <a:r>
              <a:rPr lang="en-US" dirty="0"/>
              <a:t>to the heuristic search context, resulting in the </a:t>
            </a:r>
            <a:r>
              <a:rPr lang="en-US" b="1" dirty="0"/>
              <a:t>iterative-deepening A</a:t>
            </a:r>
            <a:r>
              <a:rPr lang="en-US" dirty="0"/>
              <a:t>∗ </a:t>
            </a:r>
            <a:r>
              <a:rPr lang="en-US" dirty="0" smtClean="0"/>
              <a:t>algorithm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difference between IDA∗ and standard iterative deepening is that the </a:t>
            </a:r>
            <a:r>
              <a:rPr lang="en-US" dirty="0" smtClean="0"/>
              <a:t>cutoff used </a:t>
            </a:r>
            <a:r>
              <a:rPr lang="en-US" dirty="0"/>
              <a:t>is the f-cost (</a:t>
            </a:r>
            <a:r>
              <a:rPr lang="en-US" dirty="0" err="1"/>
              <a:t>g+h</a:t>
            </a:r>
            <a:r>
              <a:rPr lang="en-US" dirty="0"/>
              <a:t>) rather than the depth; at each iteration, the cutoff value is the </a:t>
            </a:r>
            <a:r>
              <a:rPr lang="en-US" dirty="0" smtClean="0"/>
              <a:t>smallest f-cost </a:t>
            </a:r>
            <a:r>
              <a:rPr lang="en-US" dirty="0"/>
              <a:t>of any node that exceeded the cutoff on the previous iteration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IDA</a:t>
            </a:r>
            <a:r>
              <a:rPr lang="en-US" dirty="0"/>
              <a:t>* is also </a:t>
            </a:r>
            <a:r>
              <a:rPr lang="en-US" b="1" dirty="0"/>
              <a:t>complete</a:t>
            </a:r>
            <a:r>
              <a:rPr lang="en-US" dirty="0"/>
              <a:t> and </a:t>
            </a:r>
            <a:r>
              <a:rPr lang="en-US" b="1" dirty="0"/>
              <a:t>optimal</a:t>
            </a:r>
            <a:r>
              <a:rPr lang="en-US" dirty="0"/>
              <a:t>, but, as opposed to A*, it has a </a:t>
            </a:r>
            <a:r>
              <a:rPr lang="en-US" b="1" dirty="0"/>
              <a:t>polynomial space </a:t>
            </a:r>
            <a:r>
              <a:rPr lang="en-US" b="1" dirty="0" smtClean="0"/>
              <a:t>complexity i.e.</a:t>
            </a:r>
            <a:r>
              <a:rPr lang="en-US" dirty="0"/>
              <a:t> </a:t>
            </a:r>
            <a:r>
              <a:rPr lang="en-US" dirty="0" smtClean="0"/>
              <a:t>O(</a:t>
            </a:r>
            <a:r>
              <a:rPr lang="en-US" dirty="0" err="1" smtClean="0"/>
              <a:t>bd</a:t>
            </a:r>
            <a:r>
              <a:rPr lang="en-US" dirty="0" smtClean="0"/>
              <a:t>), </a:t>
            </a:r>
            <a:r>
              <a:rPr lang="en-US" dirty="0"/>
              <a:t>where </a:t>
            </a:r>
            <a:r>
              <a:rPr lang="en-US" dirty="0" smtClean="0"/>
              <a:t>b</a:t>
            </a:r>
            <a:r>
              <a:rPr lang="en-US" dirty="0"/>
              <a:t> is the (maximum) branching factor and </a:t>
            </a:r>
            <a:r>
              <a:rPr lang="en-US" dirty="0" smtClean="0"/>
              <a:t>d</a:t>
            </a:r>
            <a:r>
              <a:rPr lang="en-US" dirty="0"/>
              <a:t> is the maximum depth </a:t>
            </a:r>
            <a:r>
              <a:rPr lang="en-US" dirty="0" smtClean="0"/>
              <a:t>of </a:t>
            </a:r>
            <a:r>
              <a:rPr lang="en-US" dirty="0"/>
              <a:t>the tree. </a:t>
            </a:r>
            <a:endParaRPr lang="en-US" dirty="0" smtClean="0"/>
          </a:p>
          <a:p>
            <a:pPr fontAlgn="base"/>
            <a:r>
              <a:rPr lang="en-US" dirty="0" smtClean="0"/>
              <a:t>IDA</a:t>
            </a:r>
            <a:r>
              <a:rPr lang="en-US" dirty="0"/>
              <a:t>* still has an exponential time complexity of A</a:t>
            </a:r>
            <a:r>
              <a:rPr lang="en-US" dirty="0" smtClean="0"/>
              <a:t>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2-Recursive </a:t>
            </a:r>
            <a:r>
              <a:rPr lang="en-US" b="1" dirty="0"/>
              <a:t>best-first search </a:t>
            </a:r>
            <a:r>
              <a:rPr lang="en-US" dirty="0"/>
              <a:t>(</a:t>
            </a:r>
            <a:r>
              <a:rPr lang="en-US" dirty="0" smtClean="0"/>
              <a:t>RBFS)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839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Recursive best-first search </a:t>
            </a:r>
            <a:r>
              <a:rPr lang="en-US" dirty="0"/>
              <a:t>(RBFS) is </a:t>
            </a:r>
            <a:r>
              <a:rPr lang="en-US" dirty="0" smtClean="0"/>
              <a:t>a </a:t>
            </a:r>
            <a:r>
              <a:rPr lang="en-US" dirty="0"/>
              <a:t>simple recursive algorithm that attempts </a:t>
            </a:r>
            <a:r>
              <a:rPr lang="en-US" dirty="0" smtClean="0"/>
              <a:t>to mimic </a:t>
            </a:r>
            <a:r>
              <a:rPr lang="en-US" dirty="0"/>
              <a:t>the operation of standard best-first search, but using only </a:t>
            </a:r>
            <a:r>
              <a:rPr lang="en-US" b="1" dirty="0"/>
              <a:t>linear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Structure </a:t>
            </a:r>
            <a:r>
              <a:rPr lang="en-US" dirty="0"/>
              <a:t>is similar to that of a recursive depth-first </a:t>
            </a:r>
            <a:r>
              <a:rPr lang="en-US" dirty="0" smtClean="0"/>
              <a:t>search (IDDFS), but rather </a:t>
            </a:r>
            <a:r>
              <a:rPr lang="en-US" dirty="0"/>
              <a:t>than continuing indefinitely down the current path, it uses the </a:t>
            </a:r>
            <a:r>
              <a:rPr lang="en-US" i="1" dirty="0" smtClean="0"/>
              <a:t>f-limit</a:t>
            </a:r>
            <a:r>
              <a:rPr lang="en-US" dirty="0" smtClean="0"/>
              <a:t> </a:t>
            </a:r>
            <a:r>
              <a:rPr lang="en-US" dirty="0"/>
              <a:t>variable to </a:t>
            </a:r>
            <a:r>
              <a:rPr lang="en-US" dirty="0" smtClean="0"/>
              <a:t>keep track </a:t>
            </a:r>
            <a:r>
              <a:rPr lang="en-US" dirty="0"/>
              <a:t>of the f-value of the best </a:t>
            </a:r>
            <a:r>
              <a:rPr lang="en-US" i="1" dirty="0"/>
              <a:t>alternative </a:t>
            </a:r>
            <a:r>
              <a:rPr lang="en-US" dirty="0"/>
              <a:t>path available from any ancestor of the </a:t>
            </a:r>
            <a:r>
              <a:rPr lang="en-US" dirty="0" smtClean="0"/>
              <a:t>current 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current node exceeds this limit, the recursion unwinds back to the </a:t>
            </a:r>
            <a:r>
              <a:rPr lang="en-US" dirty="0" smtClean="0"/>
              <a:t>alternative path</a:t>
            </a:r>
            <a:r>
              <a:rPr lang="en-US" dirty="0"/>
              <a:t>. As the recursion unwinds, RBFS replaces the f-value of each node along the </a:t>
            </a:r>
            <a:r>
              <a:rPr lang="en-US" dirty="0" smtClean="0"/>
              <a:t>path with </a:t>
            </a:r>
            <a:r>
              <a:rPr lang="en-US" dirty="0"/>
              <a:t>a </a:t>
            </a:r>
            <a:r>
              <a:rPr lang="en-US" b="1" dirty="0"/>
              <a:t>backed-up value</a:t>
            </a:r>
            <a:r>
              <a:rPr lang="en-US" dirty="0"/>
              <a:t>—the best f-value of its children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Suffers from </a:t>
            </a:r>
            <a:r>
              <a:rPr lang="en-US" dirty="0"/>
              <a:t>potentially </a:t>
            </a:r>
            <a:r>
              <a:rPr lang="en-US" dirty="0" smtClean="0"/>
              <a:t>exponential increase </a:t>
            </a:r>
            <a:r>
              <a:rPr lang="en-US" dirty="0"/>
              <a:t>in complexity associated with redundant paths in </a:t>
            </a:r>
            <a:r>
              <a:rPr lang="en-US" dirty="0" smtClean="0"/>
              <a:t>graphs.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RBFS-fig-1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66875"/>
            <a:ext cx="7562850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67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28775"/>
            <a:ext cx="89249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9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1628775"/>
            <a:ext cx="89535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866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609725"/>
            <a:ext cx="90582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89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600200"/>
            <a:ext cx="88963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4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00"/>
            <a:ext cx="8689848" cy="5334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Uninformed search:-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called as brute-force or "blind" search. Uninformed Searched uses no knowledge about the problem, hence possibly less efficient than an informed search.</a:t>
            </a:r>
          </a:p>
          <a:p>
            <a:pPr marL="0" indent="0">
              <a:buNone/>
            </a:pPr>
            <a:r>
              <a:rPr lang="en-US" b="1" dirty="0"/>
              <a:t>Examples of uninformed search algorithm:-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Breadth-first search and Depth-first search, Depth-limited search, Uniform-cost search, Depth-first iterative deepening search and bidirectional search.</a:t>
            </a:r>
          </a:p>
          <a:p>
            <a:pPr marL="0" indent="0" algn="ctr">
              <a:buNone/>
            </a:pPr>
            <a:r>
              <a:rPr lang="en-US" b="1" dirty="0"/>
              <a:t>Informed search:-</a:t>
            </a:r>
          </a:p>
          <a:p>
            <a:pPr marL="0" indent="0">
              <a:buNone/>
            </a:pPr>
            <a:r>
              <a:rPr lang="en-US" dirty="0"/>
              <a:t>It is also called "heuristic search", it uses prior knowledge or "domain knowledge" about the problem, hence possibly more efficient than uninformed search.</a:t>
            </a:r>
          </a:p>
          <a:p>
            <a:pPr marL="0" indent="0">
              <a:buNone/>
            </a:pPr>
            <a:r>
              <a:rPr lang="en-US" b="1" dirty="0"/>
              <a:t>Examples of informed search algorithm:-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Best-first search and A*.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647825"/>
            <a:ext cx="90963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72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562100"/>
            <a:ext cx="90678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17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00200"/>
            <a:ext cx="88868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435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990600"/>
          </a:xfrm>
        </p:spPr>
        <p:txBody>
          <a:bodyPr>
            <a:noAutofit/>
          </a:bodyPr>
          <a:lstStyle/>
          <a:p>
            <a:r>
              <a:rPr lang="en-US" sz="3600" dirty="0"/>
              <a:t>3</a:t>
            </a:r>
            <a:r>
              <a:rPr lang="en-US" sz="3600" dirty="0" smtClean="0"/>
              <a:t>- (Simplified </a:t>
            </a:r>
            <a:r>
              <a:rPr lang="en-US" sz="3600" dirty="0"/>
              <a:t>Memory-Bounded A*) </a:t>
            </a:r>
            <a:r>
              <a:rPr lang="en-US" sz="3600" b="1" dirty="0" smtClean="0"/>
              <a:t>SMA</a:t>
            </a:r>
            <a:r>
              <a:rPr lang="en-US" sz="3600" b="1" dirty="0"/>
              <a:t>* 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SMA* has the following properties:</a:t>
            </a:r>
          </a:p>
          <a:p>
            <a:pPr marL="834390" lvl="1" indent="-514350">
              <a:buFont typeface="Wingdings" pitchFamily="2" charset="2"/>
              <a:buChar char="q"/>
            </a:pPr>
            <a:r>
              <a:rPr lang="en-US" dirty="0" smtClean="0"/>
              <a:t>It will utilize whatever memory is made available to it.</a:t>
            </a:r>
          </a:p>
          <a:p>
            <a:pPr marL="834390" lvl="1" indent="-514350">
              <a:buFont typeface="Wingdings" pitchFamily="2" charset="2"/>
              <a:buChar char="q"/>
            </a:pPr>
            <a:r>
              <a:rPr lang="en-US" dirty="0" smtClean="0"/>
              <a:t>It  avoids repeated states as far as its memory allows.</a:t>
            </a:r>
          </a:p>
          <a:p>
            <a:pPr marL="777240" lvl="1" indent="-457200"/>
            <a:r>
              <a:rPr lang="en-US" dirty="0" smtClean="0"/>
              <a:t>SMA</a:t>
            </a:r>
            <a:r>
              <a:rPr lang="en-US" dirty="0"/>
              <a:t>∗ proceeds just like A∗, expanding the best leaf until memory is full. At this point, it cannot add a new node to the search tree without dropping an old one.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17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105400"/>
          </a:xfrm>
        </p:spPr>
        <p:txBody>
          <a:bodyPr>
            <a:normAutofit/>
          </a:bodyPr>
          <a:lstStyle/>
          <a:p>
            <a:r>
              <a:rPr lang="en-US" dirty="0"/>
              <a:t>When the nodes are ordered so that the one with the best evaluation </a:t>
            </a:r>
            <a:r>
              <a:rPr lang="en-US" dirty="0" smtClean="0"/>
              <a:t>is expanded </a:t>
            </a:r>
            <a:r>
              <a:rPr lang="en-US" dirty="0"/>
              <a:t>first, the resulting strategy is called </a:t>
            </a:r>
            <a:r>
              <a:rPr lang="en-US" b="1" dirty="0"/>
              <a:t>best-first search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Best-first </a:t>
            </a:r>
            <a:r>
              <a:rPr lang="en-US" dirty="0"/>
              <a:t>search is </a:t>
            </a:r>
            <a:r>
              <a:rPr lang="en-US" dirty="0" smtClean="0"/>
              <a:t>general tree-search or graph-search </a:t>
            </a:r>
            <a:r>
              <a:rPr lang="en-US" dirty="0"/>
              <a:t>algorithm in which a node </a:t>
            </a:r>
            <a:r>
              <a:rPr lang="en-US" dirty="0" smtClean="0"/>
              <a:t>is selected </a:t>
            </a:r>
            <a:r>
              <a:rPr lang="en-US" dirty="0"/>
              <a:t>for expansion based on an </a:t>
            </a:r>
            <a:r>
              <a:rPr lang="en-US" b="1" dirty="0"/>
              <a:t>evaluation </a:t>
            </a:r>
            <a:r>
              <a:rPr lang="en-US" b="1" dirty="0" smtClean="0"/>
              <a:t>function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3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is used</a:t>
            </a:r>
            <a:endParaRPr lang="en-US" dirty="0"/>
          </a:p>
        </p:txBody>
      </p:sp>
      <p:pic>
        <p:nvPicPr>
          <p:cNvPr id="1026" name="Picture 2" descr="http://cdncontribute.geeksforgeeks.org/wp-content/uploads/BF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582025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18747" y="1600200"/>
            <a:ext cx="3923076" cy="202552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Pq</a:t>
            </a:r>
            <a:r>
              <a:rPr lang="en-US" sz="1400" dirty="0" smtClean="0">
                <a:latin typeface="Consolas" pitchFamily="49" charset="0"/>
                <a:cs typeface="Arial" pitchFamily="34" charset="0"/>
              </a:rPr>
              <a:t>--- 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Consolas" pitchFamily="49" charset="0"/>
                <a:cs typeface="Arial" pitchFamily="34" charset="0"/>
              </a:rPr>
              <a:t>Pq</a:t>
            </a:r>
            <a:r>
              <a:rPr lang="en-US" sz="1400" dirty="0" smtClean="0">
                <a:latin typeface="Consolas" pitchFamily="49" charset="0"/>
                <a:cs typeface="Arial" pitchFamily="34" charset="0"/>
              </a:rPr>
              <a:t>----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{A, C, B} (C is put before B because C has lesser cost)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Consolas" pitchFamily="49" charset="0"/>
                <a:cs typeface="Arial" pitchFamily="34" charset="0"/>
              </a:rPr>
              <a:t>Pq</a:t>
            </a:r>
            <a:r>
              <a:rPr lang="en-US" sz="1400" dirty="0" smtClean="0">
                <a:latin typeface="Consolas" pitchFamily="49" charset="0"/>
                <a:cs typeface="Arial" pitchFamily="34" charset="0"/>
              </a:rPr>
              <a:t>----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{C, B, E, D}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Pq</a:t>
            </a:r>
            <a:r>
              <a:rPr lang="en-US" sz="1400" dirty="0" smtClean="0">
                <a:latin typeface="Consolas" pitchFamily="49" charset="0"/>
                <a:cs typeface="Arial" pitchFamily="34" charset="0"/>
              </a:rPr>
              <a:t>----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{B, H, E, D}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latin typeface="Consolas" pitchFamily="49" charset="0"/>
                <a:cs typeface="Arial" pitchFamily="34" charset="0"/>
              </a:rPr>
              <a:t>Pq</a:t>
            </a:r>
            <a:r>
              <a:rPr lang="en-US" sz="1400" dirty="0" smtClean="0">
                <a:latin typeface="Consolas" pitchFamily="49" charset="0"/>
                <a:cs typeface="Arial" pitchFamily="34" charset="0"/>
              </a:rPr>
              <a:t>----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{H, E, D, F, G}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We remove H from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pq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Since our goal "I" is a neighbor of H, we return.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A greedy algorithm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b="1" dirty="0"/>
              <a:t>always makes the choice that seems to be the best at that moment</a:t>
            </a:r>
            <a:r>
              <a:rPr lang="en-US" dirty="0" smtClean="0"/>
              <a:t>.</a:t>
            </a:r>
          </a:p>
          <a:p>
            <a:r>
              <a:rPr lang="en-US" dirty="0"/>
              <a:t>A Greedy algorithm makes greedy choices at each step to ensure that the objective function is optimized.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Greedy algorithm has only one shot to compute the optimal solution so that </a:t>
            </a:r>
            <a:r>
              <a:rPr lang="en-US" b="1" dirty="0"/>
              <a:t>it never goes back and reverses the decision</a:t>
            </a:r>
            <a:r>
              <a:rPr lang="en-US" dirty="0" smtClean="0"/>
              <a:t>.</a:t>
            </a:r>
          </a:p>
          <a:p>
            <a:r>
              <a:rPr lang="en-US" dirty="0"/>
              <a:t>Greedy algorithms often perform quite well and find solutions quickly.</a:t>
            </a:r>
          </a:p>
          <a:p>
            <a:r>
              <a:rPr lang="en-US" dirty="0"/>
              <a:t>Greedy search is susceptible to false starts.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path with the largest sum.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2590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Take the path with the largest sum overall. A greedy algorithm would take the blue path, as a result of shortsightedness, rather than the orange path, which yields the largest sum.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74954"/>
            <a:ext cx="6415168" cy="31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404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6898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best first search using heuristic function h(n)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181600"/>
          </a:xfrm>
        </p:spPr>
        <p:txBody>
          <a:bodyPr>
            <a:normAutofit/>
          </a:bodyPr>
          <a:lstStyle/>
          <a:p>
            <a:r>
              <a:rPr lang="en-US" b="1" dirty="0"/>
              <a:t>Greedy best-first </a:t>
            </a:r>
            <a:r>
              <a:rPr lang="en-US" b="1" dirty="0" smtClean="0"/>
              <a:t>search</a:t>
            </a:r>
            <a:r>
              <a:rPr lang="en-US" dirty="0" smtClean="0"/>
              <a:t> </a:t>
            </a:r>
            <a:r>
              <a:rPr lang="en-US" dirty="0"/>
              <a:t>tries to expand the node that is closest to the goal, on the </a:t>
            </a:r>
            <a:r>
              <a:rPr lang="en-US" dirty="0" smtClean="0"/>
              <a:t>grounds that </a:t>
            </a:r>
            <a:r>
              <a:rPr lang="en-US" dirty="0"/>
              <a:t>this is likely to lead to a solution quickly. Thus, it evaluates nodes by using just </a:t>
            </a:r>
            <a:r>
              <a:rPr lang="en-US" dirty="0" smtClean="0"/>
              <a:t>the heuristic </a:t>
            </a:r>
            <a:r>
              <a:rPr lang="en-US" dirty="0"/>
              <a:t>function; </a:t>
            </a:r>
            <a:r>
              <a:rPr lang="en-US" dirty="0" smtClean="0"/>
              <a:t>that </a:t>
            </a:r>
            <a:r>
              <a:rPr lang="en-US" dirty="0"/>
              <a:t>is,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f(n</a:t>
            </a:r>
            <a:r>
              <a:rPr lang="en-US" dirty="0"/>
              <a:t>) = h(n</a:t>
            </a:r>
            <a:r>
              <a:rPr lang="en-US" dirty="0" smtClean="0"/>
              <a:t>).</a:t>
            </a:r>
          </a:p>
          <a:p>
            <a:r>
              <a:rPr lang="en-US" dirty="0"/>
              <a:t>For most problems, </a:t>
            </a:r>
            <a:r>
              <a:rPr lang="en-US" b="1" i="1" dirty="0"/>
              <a:t>the cost of reaching the goal from a particular state can be estimated but cannot be determined exactly. </a:t>
            </a:r>
          </a:p>
          <a:p>
            <a:pPr marL="0" indent="0" algn="ctr">
              <a:buNone/>
            </a:pPr>
            <a:r>
              <a:rPr lang="en-US" i="1" dirty="0"/>
              <a:t>h(n) (</a:t>
            </a:r>
            <a:r>
              <a:rPr lang="en-US" b="1" dirty="0"/>
              <a:t>heuristic function) </a:t>
            </a:r>
            <a:r>
              <a:rPr lang="en-US" i="1" dirty="0"/>
              <a:t>= </a:t>
            </a:r>
            <a:r>
              <a:rPr lang="en-US" dirty="0"/>
              <a:t>estimated cost of the cheapest path from the state at node </a:t>
            </a:r>
            <a:r>
              <a:rPr lang="en-US" i="1" dirty="0"/>
              <a:t>n </a:t>
            </a:r>
            <a:r>
              <a:rPr lang="en-US" dirty="0"/>
              <a:t>to a goal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Greedy </a:t>
            </a:r>
            <a:r>
              <a:rPr lang="en-US" dirty="0"/>
              <a:t>search resembles depth-first search in the way it prefers to follow a single path </a:t>
            </a:r>
            <a:r>
              <a:rPr lang="en-US" dirty="0" smtClean="0"/>
              <a:t>all the </a:t>
            </a:r>
            <a:r>
              <a:rPr lang="en-US" dirty="0"/>
              <a:t>way to the goal, but will back up when it hits a dead end.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suffers from the same </a:t>
            </a:r>
            <a:r>
              <a:rPr lang="en-US" dirty="0" smtClean="0"/>
              <a:t>defects as </a:t>
            </a:r>
            <a:r>
              <a:rPr lang="en-US" dirty="0"/>
              <a:t>depth-first search—it is not optimal, and it is incomplete because it can start down an </a:t>
            </a:r>
            <a:r>
              <a:rPr lang="en-US" dirty="0" smtClean="0"/>
              <a:t>infinite path </a:t>
            </a:r>
            <a:r>
              <a:rPr lang="en-US" dirty="0"/>
              <a:t>and never return to try other possibilities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1" y="-2286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simplified road map of part of Romania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58007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4572000"/>
            <a:ext cx="50292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8201" y="6211669"/>
            <a:ext cx="389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traight-line </a:t>
            </a:r>
            <a:r>
              <a:rPr lang="en-US" dirty="0"/>
              <a:t>distances to </a:t>
            </a:r>
            <a:r>
              <a:rPr lang="en-US" dirty="0" smtClean="0"/>
              <a:t>Bucharest (h(n))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8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1483</TotalTime>
  <Words>1024</Words>
  <Application>Microsoft Office PowerPoint</Application>
  <PresentationFormat>On-screen Show (4:3)</PresentationFormat>
  <Paragraphs>70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INFORMED SEARCH METHODS- one that uses problem-specific knowledge to find solutions more efficiently</vt:lpstr>
      <vt:lpstr>PowerPoint Presentation</vt:lpstr>
      <vt:lpstr>BEST-FIRST SEARCH</vt:lpstr>
      <vt:lpstr>Priority queue is used</vt:lpstr>
      <vt:lpstr>PowerPoint Presentation</vt:lpstr>
      <vt:lpstr>find the path with the largest sum.</vt:lpstr>
      <vt:lpstr>Greedy best first search using heuristic function h(n)</vt:lpstr>
      <vt:lpstr>PowerPoint Presentation</vt:lpstr>
      <vt:lpstr>A simplified road map of part of Romania</vt:lpstr>
      <vt:lpstr>PowerPoint Presentation</vt:lpstr>
      <vt:lpstr>A* search: Minimizing the total estimated solution cost</vt:lpstr>
      <vt:lpstr>Stages in an A∗ search for Bucharest. Nodes are labeled with f = g +h. The h values are the straight-line distances to Bucharest</vt:lpstr>
      <vt:lpstr>Memory-bounded heuristic search</vt:lpstr>
      <vt:lpstr>2-Recursive best-first search (RBFS)</vt:lpstr>
      <vt:lpstr>RBFS-fig-1</vt:lpstr>
      <vt:lpstr>cont…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3- (Simplified Memory-Bounded A*) SMA*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METHODS- one that uses problem-specific knowledge to find solutions more efficiently</dc:title>
  <dc:creator>Windows User</dc:creator>
  <cp:lastModifiedBy>Windows User</cp:lastModifiedBy>
  <cp:revision>55</cp:revision>
  <dcterms:created xsi:type="dcterms:W3CDTF">2019-08-17T14:51:18Z</dcterms:created>
  <dcterms:modified xsi:type="dcterms:W3CDTF">2019-09-10T10:31:42Z</dcterms:modified>
</cp:coreProperties>
</file>