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5" r:id="rId4"/>
    <p:sldId id="276" r:id="rId5"/>
    <p:sldId id="265" r:id="rId6"/>
    <p:sldId id="290" r:id="rId7"/>
    <p:sldId id="277" r:id="rId8"/>
    <p:sldId id="278" r:id="rId9"/>
    <p:sldId id="268" r:id="rId10"/>
    <p:sldId id="269" r:id="rId11"/>
    <p:sldId id="280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1B693B6-EE6C-439E-9876-DCE1DDC51AC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46360C-2335-4D1E-A3E0-337F456CF9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93B6-EE6C-439E-9876-DCE1DDC51AC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6360C-2335-4D1E-A3E0-337F456CF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1B693B6-EE6C-439E-9876-DCE1DDC51AC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846360C-2335-4D1E-A3E0-337F456CF9A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93B6-EE6C-439E-9876-DCE1DDC51AC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46360C-2335-4D1E-A3E0-337F456CF9A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93B6-EE6C-439E-9876-DCE1DDC51AC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846360C-2335-4D1E-A3E0-337F456CF9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B693B6-EE6C-439E-9876-DCE1DDC51AC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46360C-2335-4D1E-A3E0-337F456CF9A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1B693B6-EE6C-439E-9876-DCE1DDC51AC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846360C-2335-4D1E-A3E0-337F456CF9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93B6-EE6C-439E-9876-DCE1DDC51AC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46360C-2335-4D1E-A3E0-337F456CF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93B6-EE6C-439E-9876-DCE1DDC51AC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46360C-2335-4D1E-A3E0-337F456CF9A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693B6-EE6C-439E-9876-DCE1DDC51AC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846360C-2335-4D1E-A3E0-337F456CF9A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1B693B6-EE6C-439E-9876-DCE1DDC51AC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846360C-2335-4D1E-A3E0-337F456CF9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1B693B6-EE6C-439E-9876-DCE1DDC51AC6}" type="datetimeFigureOut">
              <a:rPr lang="en-US" smtClean="0"/>
              <a:t>9/10/2019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846360C-2335-4D1E-A3E0-337F456CF9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LOCAL SEARCH ALGORITHMS AND OPTIMIZATION PROBLEMS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53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15400" cy="5334000"/>
          </a:xfrm>
        </p:spPr>
        <p:txBody>
          <a:bodyPr>
            <a:normAutofit/>
          </a:bodyPr>
          <a:lstStyle/>
          <a:p>
            <a:r>
              <a:rPr lang="en-US" dirty="0"/>
              <a:t>Instead of starting again randomly when stuck on a local maximum, we could allow the search to take some downhill steps to escape the local maximum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inner working of simulated annealing is quite similar to hill climbing. Instead of picking the </a:t>
            </a:r>
            <a:r>
              <a:rPr lang="en-US" i="1" dirty="0"/>
              <a:t>best </a:t>
            </a:r>
            <a:r>
              <a:rPr lang="en-US" dirty="0"/>
              <a:t>move, however, it picks a </a:t>
            </a:r>
            <a:r>
              <a:rPr lang="en-US" i="1" dirty="0"/>
              <a:t>random </a:t>
            </a:r>
            <a:r>
              <a:rPr lang="en-US" dirty="0"/>
              <a:t>move. </a:t>
            </a:r>
          </a:p>
          <a:p>
            <a:r>
              <a:rPr lang="en-US" dirty="0"/>
              <a:t>If the move actually improves the situation, it is always executed. Otherwise, the algorithm makes the move with some probability less </a:t>
            </a:r>
            <a:r>
              <a:rPr lang="en-US" dirty="0" smtClean="0"/>
              <a:t>than 1.</a:t>
            </a:r>
          </a:p>
        </p:txBody>
      </p:sp>
    </p:spTree>
    <p:extLst>
      <p:ext uri="{BB962C8B-B14F-4D97-AF65-F5344CB8AC3E}">
        <p14:creationId xmlns:p14="http://schemas.microsoft.com/office/powerpoint/2010/main" val="3846714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Local beam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689848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Keeping just one node in memory might seem to be an extreme reaction to the problem </a:t>
            </a:r>
            <a:r>
              <a:rPr lang="en-US" dirty="0" smtClean="0"/>
              <a:t>of memory </a:t>
            </a:r>
            <a:r>
              <a:rPr lang="en-US" dirty="0"/>
              <a:t>limitations. The </a:t>
            </a:r>
            <a:r>
              <a:rPr lang="en-US" b="1" dirty="0"/>
              <a:t>local beam search </a:t>
            </a:r>
            <a:r>
              <a:rPr lang="en-US" dirty="0" smtClean="0"/>
              <a:t>algorithm </a:t>
            </a:r>
            <a:r>
              <a:rPr lang="en-US" dirty="0"/>
              <a:t>keeps track of k states rather </a:t>
            </a:r>
            <a:r>
              <a:rPr lang="en-US" dirty="0" smtClean="0"/>
              <a:t>than </a:t>
            </a:r>
            <a:r>
              <a:rPr lang="en-US" dirty="0"/>
              <a:t>just one.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begins with k randomly generated states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 </a:t>
            </a:r>
            <a:r>
              <a:rPr lang="en-US" dirty="0"/>
              <a:t>each step, all the successors of all </a:t>
            </a:r>
            <a:r>
              <a:rPr lang="en-US" dirty="0" smtClean="0"/>
              <a:t>k states </a:t>
            </a:r>
            <a:r>
              <a:rPr lang="en-US" dirty="0"/>
              <a:t>are generated. If any one is a goal, the algorithm halts. </a:t>
            </a:r>
            <a:endParaRPr lang="en-US" dirty="0" smtClean="0"/>
          </a:p>
          <a:p>
            <a:r>
              <a:rPr lang="en-US" dirty="0" smtClean="0"/>
              <a:t>Otherwise</a:t>
            </a:r>
            <a:r>
              <a:rPr lang="en-US" dirty="0"/>
              <a:t>, it selects the k </a:t>
            </a:r>
            <a:r>
              <a:rPr lang="en-US" dirty="0" smtClean="0"/>
              <a:t>best successors </a:t>
            </a:r>
            <a:r>
              <a:rPr lang="en-US" dirty="0"/>
              <a:t>from the complete list and repeats</a:t>
            </a:r>
            <a:r>
              <a:rPr lang="en-US" dirty="0" smtClean="0"/>
              <a:t>.</a:t>
            </a:r>
          </a:p>
          <a:p>
            <a:r>
              <a:rPr lang="en-US" dirty="0"/>
              <a:t>A local beam search with k states might seem to be nothing more than running k random restarts in parallel instead of in sequence.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7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47800"/>
            <a:ext cx="8766048" cy="53340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 </a:t>
            </a:r>
            <a:r>
              <a:rPr lang="en-US" dirty="0"/>
              <a:t>fact, the two </a:t>
            </a:r>
            <a:r>
              <a:rPr lang="en-US" dirty="0" smtClean="0"/>
              <a:t>algorithms are </a:t>
            </a:r>
            <a:r>
              <a:rPr lang="en-US" dirty="0"/>
              <a:t>quite different. In a </a:t>
            </a:r>
            <a:r>
              <a:rPr lang="en-US" b="1" i="1" dirty="0"/>
              <a:t>random-restart search,</a:t>
            </a:r>
            <a:r>
              <a:rPr lang="en-US" dirty="0"/>
              <a:t> each search process runs independently </a:t>
            </a:r>
            <a:r>
              <a:rPr lang="en-US" dirty="0" smtClean="0"/>
              <a:t>of the </a:t>
            </a:r>
            <a:r>
              <a:rPr lang="en-US" dirty="0"/>
              <a:t>others. </a:t>
            </a:r>
            <a:endParaRPr lang="en-US" dirty="0" smtClean="0"/>
          </a:p>
          <a:p>
            <a:r>
              <a:rPr lang="en-US" i="1" dirty="0" smtClean="0"/>
              <a:t>In </a:t>
            </a:r>
            <a:r>
              <a:rPr lang="en-US" b="1" i="1" dirty="0" smtClean="0"/>
              <a:t>local </a:t>
            </a:r>
            <a:r>
              <a:rPr lang="en-US" b="1" i="1" dirty="0"/>
              <a:t>beam search</a:t>
            </a:r>
            <a:r>
              <a:rPr lang="en-US" i="1" dirty="0"/>
              <a:t>, useful information is passed among the parallel </a:t>
            </a:r>
            <a:r>
              <a:rPr lang="en-US" i="1" dirty="0" smtClean="0"/>
              <a:t>search threads. T</a:t>
            </a:r>
            <a:r>
              <a:rPr lang="en-US" dirty="0" smtClean="0"/>
              <a:t>he </a:t>
            </a:r>
            <a:r>
              <a:rPr lang="en-US" dirty="0"/>
              <a:t>states that generate the best successors say to the </a:t>
            </a:r>
            <a:r>
              <a:rPr lang="en-US" dirty="0" smtClean="0"/>
              <a:t>others to come closer</a:t>
            </a:r>
          </a:p>
          <a:p>
            <a:r>
              <a:rPr lang="en-US" dirty="0" smtClean="0"/>
              <a:t>Local </a:t>
            </a:r>
            <a:r>
              <a:rPr lang="en-US" dirty="0"/>
              <a:t>beam search can suffer from a lack of diversity among </a:t>
            </a:r>
            <a:r>
              <a:rPr lang="en-US" dirty="0" smtClean="0"/>
              <a:t>the k </a:t>
            </a:r>
            <a:r>
              <a:rPr lang="en-US" dirty="0"/>
              <a:t>states—they can quickly become concentrated in a small region of the state space, </a:t>
            </a:r>
            <a:r>
              <a:rPr lang="en-US" dirty="0" smtClean="0"/>
              <a:t>making the </a:t>
            </a:r>
            <a:r>
              <a:rPr lang="en-US" dirty="0"/>
              <a:t>search little more than an expensive version of hill </a:t>
            </a:r>
            <a:r>
              <a:rPr lang="en-US" dirty="0" smtClean="0"/>
              <a:t>climbing.</a:t>
            </a:r>
          </a:p>
          <a:p>
            <a:r>
              <a:rPr lang="en-US" dirty="0" smtClean="0"/>
              <a:t>A variant </a:t>
            </a:r>
            <a:r>
              <a:rPr lang="en-US" dirty="0"/>
              <a:t>called </a:t>
            </a:r>
            <a:r>
              <a:rPr lang="en-US" b="1" dirty="0" smtClean="0"/>
              <a:t>stochastic beam search, </a:t>
            </a:r>
            <a:r>
              <a:rPr lang="en-US" dirty="0" smtClean="0"/>
              <a:t>helps </a:t>
            </a:r>
            <a:r>
              <a:rPr lang="en-US" dirty="0"/>
              <a:t>alleviate </a:t>
            </a:r>
            <a:r>
              <a:rPr lang="en-US" dirty="0" smtClean="0"/>
              <a:t>the problem of diversity.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5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</a:t>
            </a:r>
            <a:r>
              <a:rPr lang="en-US" dirty="0"/>
              <a:t>many problems, however</a:t>
            </a:r>
            <a:r>
              <a:rPr lang="en-US" dirty="0" smtClean="0"/>
              <a:t>, the </a:t>
            </a:r>
            <a:r>
              <a:rPr lang="en-US" dirty="0"/>
              <a:t>path to the goal is irrelevant. For example, in the 8-queens </a:t>
            </a:r>
            <a:r>
              <a:rPr lang="en-US" dirty="0" smtClean="0"/>
              <a:t>problem, what </a:t>
            </a:r>
            <a:r>
              <a:rPr lang="en-US" dirty="0"/>
              <a:t>matters is the final configuration of queens, not the order in which they are added</a:t>
            </a:r>
            <a:r>
              <a:rPr lang="en-US" dirty="0" smtClean="0"/>
              <a:t>.</a:t>
            </a:r>
          </a:p>
          <a:p>
            <a:r>
              <a:rPr lang="en-US" b="1" dirty="0"/>
              <a:t>Local search </a:t>
            </a:r>
            <a:r>
              <a:rPr lang="en-US" dirty="0"/>
              <a:t>algorithms operate using a single </a:t>
            </a:r>
            <a:r>
              <a:rPr lang="en-US" b="1" dirty="0"/>
              <a:t>current node </a:t>
            </a:r>
            <a:r>
              <a:rPr lang="en-US" dirty="0"/>
              <a:t>(rather than multiple paths) and generally move only to neighbors of that node. </a:t>
            </a:r>
          </a:p>
          <a:p>
            <a:r>
              <a:rPr lang="en-US" dirty="0" smtClean="0"/>
              <a:t>Paths </a:t>
            </a:r>
            <a:r>
              <a:rPr lang="en-US" dirty="0"/>
              <a:t>followed by the search are not </a:t>
            </a:r>
            <a:r>
              <a:rPr lang="en-US" dirty="0" smtClean="0"/>
              <a:t>retained (cannot backtrack).</a:t>
            </a:r>
          </a:p>
          <a:p>
            <a:r>
              <a:rPr lang="en-US" dirty="0" smtClean="0"/>
              <a:t>Two </a:t>
            </a:r>
            <a:r>
              <a:rPr lang="en-US" dirty="0"/>
              <a:t>key advantages: </a:t>
            </a:r>
          </a:p>
          <a:p>
            <a:pPr marL="834390" lvl="1" indent="-514350">
              <a:buAutoNum type="arabicParenBoth"/>
            </a:pPr>
            <a:r>
              <a:rPr lang="en-US" dirty="0"/>
              <a:t>they use very little </a:t>
            </a:r>
            <a:r>
              <a:rPr lang="en-US" dirty="0" smtClean="0"/>
              <a:t>memory</a:t>
            </a:r>
          </a:p>
          <a:p>
            <a:pPr marL="834390" lvl="1" indent="-514350">
              <a:buAutoNum type="arabicParenBoth"/>
            </a:pPr>
            <a:r>
              <a:rPr lang="en-US" dirty="0" smtClean="0"/>
              <a:t>they </a:t>
            </a:r>
            <a:r>
              <a:rPr lang="en-US" dirty="0"/>
              <a:t>can often find reasonable solutions in large or infinite (continuous) state </a:t>
            </a:r>
            <a:r>
              <a:rPr lang="en-US" dirty="0" smtClean="0"/>
              <a:t>spaces.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5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6048" cy="5257800"/>
          </a:xfrm>
        </p:spPr>
        <p:txBody>
          <a:bodyPr/>
          <a:lstStyle/>
          <a:p>
            <a:r>
              <a:rPr lang="en-US" dirty="0"/>
              <a:t>In addition to finding goals, local search algorithms are useful for solving pure </a:t>
            </a:r>
            <a:r>
              <a:rPr lang="en-US" b="1" dirty="0" smtClean="0"/>
              <a:t>optimization </a:t>
            </a:r>
            <a:r>
              <a:rPr lang="en-US" b="1" dirty="0"/>
              <a:t>problems</a:t>
            </a:r>
            <a:r>
              <a:rPr lang="en-US" dirty="0"/>
              <a:t>, in which the aim is to find the best state according to an </a:t>
            </a:r>
            <a:r>
              <a:rPr lang="en-US" b="1" dirty="0" smtClean="0"/>
              <a:t>objective function</a:t>
            </a:r>
            <a:r>
              <a:rPr lang="en-US" dirty="0"/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733800"/>
            <a:ext cx="64031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825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13648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If objective function corresponds to cost</a:t>
            </a:r>
            <a:r>
              <a:rPr lang="en-US" dirty="0"/>
              <a:t>, </a:t>
            </a:r>
            <a:r>
              <a:rPr lang="en-US" dirty="0" smtClean="0"/>
              <a:t>then, find </a:t>
            </a:r>
            <a:r>
              <a:rPr lang="en-US" dirty="0"/>
              <a:t>the lowest valley—a </a:t>
            </a:r>
            <a:r>
              <a:rPr lang="en-US" b="1" dirty="0"/>
              <a:t>global minimum</a:t>
            </a:r>
            <a:r>
              <a:rPr lang="en-US" dirty="0"/>
              <a:t>; if </a:t>
            </a:r>
            <a:r>
              <a:rPr lang="en-US" dirty="0" smtClean="0"/>
              <a:t>objective function aims to maximize the value, then </a:t>
            </a:r>
            <a:r>
              <a:rPr lang="en-US" dirty="0"/>
              <a:t>find the highest peak—a </a:t>
            </a:r>
            <a:r>
              <a:rPr lang="en-US" b="1" dirty="0"/>
              <a:t>global maximum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/>
              <a:t>complete </a:t>
            </a:r>
            <a:r>
              <a:rPr lang="en-US" dirty="0"/>
              <a:t>local search algorithm always finds a goal if one exists</a:t>
            </a:r>
            <a:r>
              <a:rPr lang="en-US" dirty="0" smtClean="0"/>
              <a:t>; an </a:t>
            </a:r>
            <a:r>
              <a:rPr lang="en-US" b="1" dirty="0"/>
              <a:t>optimal </a:t>
            </a:r>
            <a:r>
              <a:rPr lang="en-US" dirty="0"/>
              <a:t>algorithm always finds a global minimum/maximum.</a:t>
            </a:r>
          </a:p>
        </p:txBody>
      </p:sp>
    </p:spTree>
    <p:extLst>
      <p:ext uri="{BB962C8B-B14F-4D97-AF65-F5344CB8AC3E}">
        <p14:creationId xmlns:p14="http://schemas.microsoft.com/office/powerpoint/2010/main" val="100660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1- Hill-climbing </a:t>
            </a:r>
            <a:r>
              <a:rPr lang="en-US" b="1" dirty="0"/>
              <a:t>search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991600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Hill </a:t>
            </a:r>
            <a:r>
              <a:rPr lang="en-US" sz="2800" dirty="0"/>
              <a:t>Climbing is a heuristic search used for mathematical optimization </a:t>
            </a:r>
            <a:r>
              <a:rPr lang="en-US" sz="2800" dirty="0" smtClean="0"/>
              <a:t>problems.</a:t>
            </a:r>
          </a:p>
          <a:p>
            <a:r>
              <a:rPr lang="en-US" sz="2800" dirty="0" smtClean="0"/>
              <a:t>It is simply </a:t>
            </a:r>
            <a:r>
              <a:rPr lang="en-US" sz="2800" dirty="0"/>
              <a:t>a loop that continually moves in the direction of increasing value—that is, uphill. </a:t>
            </a:r>
            <a:r>
              <a:rPr lang="en-US" sz="2800" dirty="0" smtClean="0"/>
              <a:t>It terminates </a:t>
            </a:r>
            <a:r>
              <a:rPr lang="en-US" sz="2800" dirty="0"/>
              <a:t>when it reaches a “peak” where no neighbor has a higher value. </a:t>
            </a:r>
            <a:endParaRPr lang="en-US" sz="2800" dirty="0" smtClean="0"/>
          </a:p>
          <a:p>
            <a:r>
              <a:rPr lang="en-US" dirty="0" smtClean="0"/>
              <a:t>Hill </a:t>
            </a:r>
            <a:r>
              <a:rPr lang="en-US" dirty="0"/>
              <a:t>climbing is sometimes called </a:t>
            </a:r>
            <a:r>
              <a:rPr lang="en-US" b="1" dirty="0"/>
              <a:t>greedy local search </a:t>
            </a:r>
            <a:r>
              <a:rPr lang="en-US" dirty="0"/>
              <a:t>because it grabs a good neighbor state without thinking ahead about where to go next</a:t>
            </a:r>
            <a:r>
              <a:rPr lang="en-US" dirty="0" smtClean="0"/>
              <a:t>.</a:t>
            </a:r>
          </a:p>
          <a:p>
            <a:pPr lvl="1"/>
            <a:r>
              <a:rPr lang="en-US" i="1" dirty="0"/>
              <a:t>1. Generate possible solutions.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2. Test to see if this is the expected solution.</a:t>
            </a: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3. If the solution has been found quit else go to step 1.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8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15400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Greedy local search algorithm/hill climbing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7754"/>
            <a:ext cx="7715798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573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3000" cy="5105400"/>
          </a:xfrm>
        </p:spPr>
        <p:txBody>
          <a:bodyPr>
            <a:normAutofit/>
          </a:bodyPr>
          <a:lstStyle/>
          <a:p>
            <a:pPr marL="365760" lvl="1" indent="0">
              <a:buNone/>
            </a:pPr>
            <a:r>
              <a:rPr lang="en-US" sz="2800" dirty="0"/>
              <a:t>Three well-known drawbacks:</a:t>
            </a:r>
          </a:p>
          <a:p>
            <a:pPr lvl="1"/>
            <a:r>
              <a:rPr lang="en-US" sz="2800" b="1" dirty="0"/>
              <a:t>Local maxima: </a:t>
            </a:r>
            <a:r>
              <a:rPr lang="en-US" sz="2800" dirty="0" smtClean="0"/>
              <a:t>Hill-climbing </a:t>
            </a:r>
            <a:r>
              <a:rPr lang="en-US" sz="2800" dirty="0"/>
              <a:t>algorithms that reach the vicinity of a local maximum will be drawn upward toward the peak but will then be stuck with nowhere  else to </a:t>
            </a:r>
            <a:r>
              <a:rPr lang="en-US" sz="2800" dirty="0" smtClean="0"/>
              <a:t>go. </a:t>
            </a:r>
            <a:endParaRPr lang="en-US" sz="2800" dirty="0"/>
          </a:p>
          <a:p>
            <a:pPr lvl="1"/>
            <a:r>
              <a:rPr lang="en-US" sz="2800" b="1" dirty="0" err="1" smtClean="0"/>
              <a:t>Plateaux</a:t>
            </a:r>
            <a:r>
              <a:rPr lang="en-US" sz="2800" b="1" dirty="0" smtClean="0"/>
              <a:t>/flat </a:t>
            </a:r>
            <a:r>
              <a:rPr lang="en-US" sz="2800" dirty="0" smtClean="0"/>
              <a:t>: a plateau is an area of the state space where the evaluation function is essentially flat. </a:t>
            </a:r>
            <a:r>
              <a:rPr lang="en-US" sz="2800" dirty="0"/>
              <a:t>It can be a flat </a:t>
            </a:r>
            <a:r>
              <a:rPr lang="en-US" sz="2800" dirty="0" smtClean="0"/>
              <a:t>local maximum</a:t>
            </a:r>
            <a:r>
              <a:rPr lang="en-US" sz="2800" dirty="0"/>
              <a:t>, from which no uphill exit exists, or a </a:t>
            </a:r>
            <a:r>
              <a:rPr lang="en-US" sz="2800" b="1" dirty="0"/>
              <a:t>shoulder</a:t>
            </a:r>
            <a:r>
              <a:rPr lang="en-US" sz="2800" dirty="0"/>
              <a:t>, from which progress </a:t>
            </a:r>
            <a:r>
              <a:rPr lang="en-US" sz="2800" dirty="0" smtClean="0"/>
              <a:t>is possible</a:t>
            </a:r>
          </a:p>
          <a:p>
            <a:pPr lvl="1"/>
            <a:r>
              <a:rPr lang="en-US" sz="2800" b="1" dirty="0" smtClean="0"/>
              <a:t>Ridges: </a:t>
            </a:r>
            <a:r>
              <a:rPr lang="en-US" sz="2800" dirty="0"/>
              <a:t>Ridges result in a sequence of local </a:t>
            </a:r>
            <a:r>
              <a:rPr lang="en-US" sz="2800" dirty="0" smtClean="0"/>
              <a:t>maxima that </a:t>
            </a:r>
            <a:r>
              <a:rPr lang="en-US" sz="2800" dirty="0"/>
              <a:t>is very difficult for greedy algorithms to </a:t>
            </a:r>
            <a:r>
              <a:rPr lang="en-US" sz="2800" dirty="0" smtClean="0"/>
              <a:t>navigate.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235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US" dirty="0" smtClean="0"/>
              <a:t>ariants </a:t>
            </a:r>
            <a:r>
              <a:rPr lang="en-US" dirty="0"/>
              <a:t>of hill climbing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Stochastic hill </a:t>
            </a:r>
            <a:r>
              <a:rPr lang="en-US" b="1" dirty="0" smtClean="0"/>
              <a:t>climbing</a:t>
            </a:r>
          </a:p>
          <a:p>
            <a:r>
              <a:rPr lang="en-US" b="1" dirty="0"/>
              <a:t>First-choice hill </a:t>
            </a:r>
            <a:r>
              <a:rPr lang="en-US" b="1" dirty="0" smtClean="0"/>
              <a:t>climbing</a:t>
            </a:r>
          </a:p>
          <a:p>
            <a:r>
              <a:rPr lang="en-US" b="1" dirty="0"/>
              <a:t>Random-restart </a:t>
            </a:r>
            <a:r>
              <a:rPr lang="en-US" b="1" dirty="0" smtClean="0"/>
              <a:t>hill climbing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5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2- Simulated </a:t>
            </a:r>
            <a:r>
              <a:rPr lang="en-US" b="1" dirty="0"/>
              <a:t>annealing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9067800" cy="5257800"/>
          </a:xfrm>
        </p:spPr>
        <p:txBody>
          <a:bodyPr>
            <a:normAutofit/>
          </a:bodyPr>
          <a:lstStyle/>
          <a:p>
            <a:r>
              <a:rPr lang="en-US" dirty="0"/>
              <a:t>A hill-climbing algorithm that </a:t>
            </a:r>
            <a:r>
              <a:rPr lang="en-US" i="1" dirty="0"/>
              <a:t>never </a:t>
            </a:r>
            <a:r>
              <a:rPr lang="en-US" dirty="0"/>
              <a:t>makes “downhill” moves toward states with lower </a:t>
            </a:r>
            <a:r>
              <a:rPr lang="en-US" dirty="0" smtClean="0"/>
              <a:t>value (</a:t>
            </a:r>
            <a:r>
              <a:rPr lang="en-US" dirty="0"/>
              <a:t>or higher cost) is guaranteed to be incomplete, because it can get stuck on a local maximum.</a:t>
            </a:r>
          </a:p>
          <a:p>
            <a:r>
              <a:rPr lang="en-US" dirty="0"/>
              <a:t>In contrast, a purely random </a:t>
            </a:r>
            <a:r>
              <a:rPr lang="en-US" dirty="0" smtClean="0"/>
              <a:t>walk algorithm—that </a:t>
            </a:r>
            <a:r>
              <a:rPr lang="en-US" dirty="0"/>
              <a:t>is, moving to a successor chosen </a:t>
            </a:r>
            <a:r>
              <a:rPr lang="en-US" dirty="0" smtClean="0"/>
              <a:t>uniformly at </a:t>
            </a:r>
            <a:r>
              <a:rPr lang="en-US" dirty="0"/>
              <a:t>random from the set of successors—is complete but extremely inefficient.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</a:t>
            </a:r>
            <a:r>
              <a:rPr lang="en-US" dirty="0" smtClean="0"/>
              <a:t>it seems </a:t>
            </a:r>
            <a:r>
              <a:rPr lang="en-US" dirty="0"/>
              <a:t>reasonable to try to combine hill climbing with a random walk in some way that </a:t>
            </a:r>
            <a:r>
              <a:rPr lang="en-US" dirty="0" smtClean="0"/>
              <a:t>yields both </a:t>
            </a:r>
            <a:r>
              <a:rPr lang="en-US" dirty="0"/>
              <a:t>efficiency and </a:t>
            </a:r>
            <a:r>
              <a:rPr lang="en-US" dirty="0" smtClean="0"/>
              <a:t>completeness.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89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516</TotalTime>
  <Words>786</Words>
  <Application>Microsoft Office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Median</vt:lpstr>
      <vt:lpstr>LOCAL SEARCH ALGORITHMS AND OPTIMIZATION PROBLEMS</vt:lpstr>
      <vt:lpstr>Introduction</vt:lpstr>
      <vt:lpstr>PowerPoint Presentation</vt:lpstr>
      <vt:lpstr>PowerPoint Presentation</vt:lpstr>
      <vt:lpstr>1- Hill-climbing search </vt:lpstr>
      <vt:lpstr>Greedy local search algorithm/hill climbing</vt:lpstr>
      <vt:lpstr>PowerPoint Presentation</vt:lpstr>
      <vt:lpstr>Variants of hill climbing</vt:lpstr>
      <vt:lpstr>2- Simulated annealing</vt:lpstr>
      <vt:lpstr>PowerPoint Presentation</vt:lpstr>
      <vt:lpstr>Local beam search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SEARCH ALGORITHMS AND OPTIMIZATION PROBLEMS</dc:title>
  <dc:creator>Windows User</dc:creator>
  <cp:lastModifiedBy>Windows User</cp:lastModifiedBy>
  <cp:revision>23</cp:revision>
  <dcterms:created xsi:type="dcterms:W3CDTF">2019-09-08T09:25:44Z</dcterms:created>
  <dcterms:modified xsi:type="dcterms:W3CDTF">2019-09-10T15:53:12Z</dcterms:modified>
</cp:coreProperties>
</file>