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7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4988D25-30B5-4A67-82AB-83A78455CAC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CD0E08-0C13-4B9B-9427-452E655D8EF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8D25-30B5-4A67-82AB-83A78455CAC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0E08-0C13-4B9B-9427-452E655D8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4988D25-30B5-4A67-82AB-83A78455CAC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8CD0E08-0C13-4B9B-9427-452E655D8EF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8D25-30B5-4A67-82AB-83A78455CAC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CD0E08-0C13-4B9B-9427-452E655D8E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8D25-30B5-4A67-82AB-83A78455CAC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8CD0E08-0C13-4B9B-9427-452E655D8EF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4988D25-30B5-4A67-82AB-83A78455CAC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8CD0E08-0C13-4B9B-9427-452E655D8EF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4988D25-30B5-4A67-82AB-83A78455CAC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8CD0E08-0C13-4B9B-9427-452E655D8EF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8D25-30B5-4A67-82AB-83A78455CAC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CD0E08-0C13-4B9B-9427-452E655D8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8D25-30B5-4A67-82AB-83A78455CAC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CD0E08-0C13-4B9B-9427-452E655D8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8D25-30B5-4A67-82AB-83A78455CAC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CD0E08-0C13-4B9B-9427-452E655D8EF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4988D25-30B5-4A67-82AB-83A78455CAC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8CD0E08-0C13-4B9B-9427-452E655D8EF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4988D25-30B5-4A67-82AB-83A78455CAC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8CD0E08-0C13-4B9B-9427-452E655D8E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1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4. Implication </a:t>
            </a:r>
            <a:r>
              <a:rPr lang="en-US" sz="2800" b="1" dirty="0"/>
              <a:t>(implies):</a:t>
            </a:r>
            <a:r>
              <a:rPr lang="en-US" sz="2800" dirty="0"/>
              <a:t> A sentence such as P → Q, is called an implication. Implications are also known as if-then rules. It can be represented as</a:t>
            </a:r>
            <a:br>
              <a:rPr lang="en-US" sz="2800" dirty="0"/>
            </a:br>
            <a:r>
              <a:rPr lang="en-US" sz="2800" dirty="0"/>
              <a:t>            </a:t>
            </a:r>
            <a:r>
              <a:rPr lang="en-US" sz="2800" b="1" dirty="0"/>
              <a:t>If</a:t>
            </a:r>
            <a:r>
              <a:rPr lang="en-US" sz="2800" dirty="0"/>
              <a:t> it is raining, then the street is wet.</a:t>
            </a:r>
            <a:br>
              <a:rPr lang="en-US" sz="2800" dirty="0"/>
            </a:br>
            <a:r>
              <a:rPr lang="en-US" sz="2800" dirty="0"/>
              <a:t>        Let P= It is raining, and Q= Street is wet, so it is represented as P → Q</a:t>
            </a:r>
          </a:p>
          <a:p>
            <a:pPr marL="0" indent="0">
              <a:buNone/>
            </a:pPr>
            <a:r>
              <a:rPr lang="en-US" sz="2800" b="1" dirty="0" smtClean="0"/>
              <a:t>5. </a:t>
            </a:r>
            <a:r>
              <a:rPr lang="en-US" sz="2800" b="1" dirty="0" err="1" smtClean="0"/>
              <a:t>Biconditional</a:t>
            </a:r>
            <a:r>
              <a:rPr lang="en-US" sz="2800" b="1" dirty="0" smtClean="0"/>
              <a:t> </a:t>
            </a:r>
            <a:r>
              <a:rPr lang="en-US" sz="2800" b="1" dirty="0"/>
              <a:t>(if and only if):</a:t>
            </a:r>
            <a:r>
              <a:rPr lang="en-US" sz="2800" dirty="0"/>
              <a:t> A sentence such as </a:t>
            </a:r>
            <a:r>
              <a:rPr lang="en-US" sz="2800" b="1" dirty="0"/>
              <a:t>P⇔ Q is a </a:t>
            </a:r>
            <a:r>
              <a:rPr lang="en-US" sz="2800" b="1" dirty="0" err="1"/>
              <a:t>Biconditional</a:t>
            </a:r>
            <a:r>
              <a:rPr lang="en-US" sz="2800" b="1" dirty="0"/>
              <a:t> sentence, example If I am breathing, then I am alive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           P= I am breathing, Q= I am alive, it can be represented as P ⇔ Q.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640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 </a:t>
            </a:r>
            <a:r>
              <a:rPr lang="en-US" dirty="0"/>
              <a:t>grammar of 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332442" cy="408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230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991600" cy="5410200"/>
          </a:xfrm>
        </p:spPr>
        <p:txBody>
          <a:bodyPr>
            <a:noAutofit/>
          </a:bodyPr>
          <a:lstStyle/>
          <a:p>
            <a:r>
              <a:rPr lang="en-US" sz="2400" dirty="0"/>
              <a:t>The </a:t>
            </a:r>
            <a:r>
              <a:rPr lang="en-US" sz="2400" dirty="0" smtClean="0"/>
              <a:t>semantics defines </a:t>
            </a:r>
            <a:r>
              <a:rPr lang="en-US" sz="2400" dirty="0"/>
              <a:t>the rules for determining the truth of a sentence with respect to a </a:t>
            </a:r>
            <a:r>
              <a:rPr lang="en-US" sz="2400" dirty="0" smtClean="0"/>
              <a:t>particular model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propositional logic, a model simply fixes the </a:t>
            </a:r>
            <a:r>
              <a:rPr lang="en-US" sz="2400" b="1" dirty="0" smtClean="0"/>
              <a:t>truth </a:t>
            </a:r>
            <a:r>
              <a:rPr lang="en-US" sz="2400" b="1" dirty="0"/>
              <a:t>value</a:t>
            </a:r>
            <a:r>
              <a:rPr lang="en-US" sz="2400" dirty="0"/>
              <a:t>—true or false—for </a:t>
            </a:r>
            <a:r>
              <a:rPr lang="en-US" sz="2400" dirty="0" smtClean="0"/>
              <a:t>every proposition </a:t>
            </a:r>
            <a:r>
              <a:rPr lang="en-US" sz="2400" dirty="0"/>
              <a:t>symbol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In atomic sentences </a:t>
            </a:r>
            <a:r>
              <a:rPr lang="en-US" sz="2400" b="1" i="1" dirty="0" smtClean="0"/>
              <a:t>True</a:t>
            </a:r>
            <a:r>
              <a:rPr lang="en-US" sz="2400" dirty="0" smtClean="0"/>
              <a:t> is true in every model and </a:t>
            </a:r>
            <a:r>
              <a:rPr lang="en-US" sz="2400" b="1" i="1" dirty="0" smtClean="0"/>
              <a:t>False</a:t>
            </a:r>
            <a:r>
              <a:rPr lang="en-US" sz="2400" dirty="0" smtClean="0"/>
              <a:t> is false in every model.</a:t>
            </a:r>
          </a:p>
          <a:p>
            <a:r>
              <a:rPr lang="en-US" sz="2400" dirty="0" smtClean="0"/>
              <a:t>For </a:t>
            </a:r>
            <a:r>
              <a:rPr lang="en-US" sz="2400" dirty="0"/>
              <a:t>complex sentences, we have five rules, which hold for any </a:t>
            </a:r>
            <a:r>
              <a:rPr lang="en-US" sz="2400" dirty="0" err="1"/>
              <a:t>subsentences</a:t>
            </a:r>
            <a:r>
              <a:rPr lang="en-US" sz="2400" dirty="0"/>
              <a:t> P and Q in </a:t>
            </a:r>
            <a:r>
              <a:rPr lang="en-US" sz="2400" dirty="0" smtClean="0"/>
              <a:t>any model </a:t>
            </a:r>
            <a:r>
              <a:rPr lang="en-US" sz="2400" dirty="0"/>
              <a:t>m (here “</a:t>
            </a:r>
            <a:r>
              <a:rPr lang="en-US" sz="2400" dirty="0" err="1"/>
              <a:t>iff</a:t>
            </a:r>
            <a:r>
              <a:rPr lang="en-US" sz="2400" dirty="0"/>
              <a:t>” means “if and only if”):</a:t>
            </a:r>
          </a:p>
          <a:p>
            <a:pPr marL="640080" lvl="2" indent="0">
              <a:buNone/>
            </a:pPr>
            <a:r>
              <a:rPr lang="en-US" sz="2000" dirty="0"/>
              <a:t>• ￢P is true </a:t>
            </a:r>
            <a:r>
              <a:rPr lang="en-US" sz="2000" dirty="0" err="1"/>
              <a:t>iff</a:t>
            </a:r>
            <a:r>
              <a:rPr lang="en-US" sz="2000" dirty="0"/>
              <a:t> P is false in m.</a:t>
            </a:r>
          </a:p>
          <a:p>
            <a:pPr marL="640080" lvl="2" indent="0">
              <a:buNone/>
            </a:pPr>
            <a:r>
              <a:rPr lang="en-US" sz="2000" dirty="0"/>
              <a:t>• P ∧ Q is true </a:t>
            </a:r>
            <a:r>
              <a:rPr lang="en-US" sz="2000" dirty="0" err="1"/>
              <a:t>iff</a:t>
            </a:r>
            <a:r>
              <a:rPr lang="en-US" sz="2000" dirty="0"/>
              <a:t> both P and Q are true in m.</a:t>
            </a:r>
          </a:p>
          <a:p>
            <a:pPr marL="640080" lvl="2" indent="0">
              <a:buNone/>
            </a:pPr>
            <a:r>
              <a:rPr lang="en-US" sz="2000" dirty="0"/>
              <a:t>• P ∨ Q is true </a:t>
            </a:r>
            <a:r>
              <a:rPr lang="en-US" sz="2000" dirty="0" err="1"/>
              <a:t>iff</a:t>
            </a:r>
            <a:r>
              <a:rPr lang="en-US" sz="2000" dirty="0"/>
              <a:t> either P </a:t>
            </a:r>
            <a:r>
              <a:rPr lang="en-US" sz="2000" dirty="0" smtClean="0"/>
              <a:t>or </a:t>
            </a:r>
            <a:r>
              <a:rPr lang="en-US" sz="2000" dirty="0"/>
              <a:t>Q is true in m.</a:t>
            </a:r>
          </a:p>
          <a:p>
            <a:pPr marL="640080" lvl="2" indent="0">
              <a:buNone/>
            </a:pPr>
            <a:r>
              <a:rPr lang="en-US" sz="2000" dirty="0"/>
              <a:t>• P ⇒ Q is true unless P is true and Q is false in m.</a:t>
            </a:r>
          </a:p>
          <a:p>
            <a:pPr marL="640080" lvl="2" indent="0">
              <a:buNone/>
            </a:pPr>
            <a:r>
              <a:rPr lang="en-US" sz="2000" dirty="0"/>
              <a:t>• P ⇔ Q is true </a:t>
            </a:r>
            <a:r>
              <a:rPr lang="en-US" sz="2000" dirty="0" err="1"/>
              <a:t>iff</a:t>
            </a:r>
            <a:r>
              <a:rPr lang="en-US" sz="2000" dirty="0"/>
              <a:t> P and Q are both true or both false in m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596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The rules can also be expressed with </a:t>
            </a:r>
            <a:r>
              <a:rPr lang="en-US" sz="3200" b="1" dirty="0"/>
              <a:t>truth tables </a:t>
            </a:r>
            <a:r>
              <a:rPr lang="en-US" sz="3200" dirty="0"/>
              <a:t>that specify the truth value of a complex sentence for each possible assignment of truth values to its components.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" y="4114800"/>
            <a:ext cx="9072282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92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1066800"/>
          </a:xfrm>
        </p:spPr>
        <p:txBody>
          <a:bodyPr>
            <a:noAutofit/>
          </a:bodyPr>
          <a:lstStyle/>
          <a:p>
            <a:r>
              <a:rPr lang="en-US" sz="3200" b="1" i="1" dirty="0"/>
              <a:t>Standard logical equivalences. The symbols α, β, and γ stand for </a:t>
            </a:r>
            <a:r>
              <a:rPr lang="en-US" sz="3200" b="1" i="1" dirty="0" smtClean="0"/>
              <a:t>arbitrary sentences </a:t>
            </a:r>
            <a:r>
              <a:rPr lang="en-US" sz="3200" b="1" i="1" dirty="0"/>
              <a:t>of propositional logic.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521774" cy="386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72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Limitations of Propositional logic: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7952" y="1447800"/>
            <a:ext cx="8766048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</a:t>
            </a:r>
            <a:r>
              <a:rPr lang="en-US" dirty="0"/>
              <a:t>cannot represent relations like ALL, some, or none with propositional logic. </a:t>
            </a:r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All the girls are intelligent.</a:t>
            </a:r>
            <a:endParaRPr lang="en-US" dirty="0"/>
          </a:p>
          <a:p>
            <a:pPr lvl="1"/>
            <a:r>
              <a:rPr lang="en-US" b="1" dirty="0"/>
              <a:t>Some apples are sweet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/>
              <a:t>Some humans are </a:t>
            </a:r>
            <a:r>
              <a:rPr lang="en-US" b="1" dirty="0" smtClean="0"/>
              <a:t>intelligent, </a:t>
            </a:r>
            <a:r>
              <a:rPr lang="en-US" b="1" dirty="0"/>
              <a:t>or</a:t>
            </a:r>
            <a:endParaRPr lang="en-US" dirty="0"/>
          </a:p>
          <a:p>
            <a:pPr lvl="1"/>
            <a:r>
              <a:rPr lang="en-US" b="1" dirty="0" err="1" smtClean="0"/>
              <a:t>Sachin</a:t>
            </a:r>
            <a:r>
              <a:rPr lang="en-US" b="1" dirty="0" smtClean="0"/>
              <a:t> </a:t>
            </a:r>
            <a:r>
              <a:rPr lang="en-US" b="1" dirty="0"/>
              <a:t>likes cricket</a:t>
            </a:r>
            <a:r>
              <a:rPr lang="en-US" b="1" dirty="0" smtClean="0"/>
              <a:t>.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Propositional logic has limited expressive power.</a:t>
            </a:r>
          </a:p>
          <a:p>
            <a:r>
              <a:rPr lang="en-US" dirty="0"/>
              <a:t>In propositional logic, we cannot describe statements in terms of their properties or logical relationships.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56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First Order Predicate Logic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First order logic (FOL) is </a:t>
            </a:r>
            <a:r>
              <a:rPr lang="en-US" dirty="0"/>
              <a:t>sufficiently expressive to represent a good deal of our commonsense </a:t>
            </a:r>
            <a:r>
              <a:rPr lang="en-US" dirty="0" smtClean="0"/>
              <a:t>knowledge.</a:t>
            </a:r>
          </a:p>
          <a:p>
            <a:r>
              <a:rPr lang="en-US" dirty="0" smtClean="0"/>
              <a:t>First-order </a:t>
            </a:r>
            <a:r>
              <a:rPr lang="en-US" dirty="0"/>
              <a:t>logic is also known as </a:t>
            </a:r>
            <a:r>
              <a:rPr lang="en-US" b="1" dirty="0"/>
              <a:t>Predicate logic or First-order predicate logic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First-order </a:t>
            </a:r>
            <a:r>
              <a:rPr lang="en-US" dirty="0"/>
              <a:t>logic is a powerful language that develops information about the objects in a more easy way and can also express the relationship between those objects.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2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613648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First-order logic </a:t>
            </a:r>
            <a:r>
              <a:rPr lang="en-US" dirty="0" smtClean="0"/>
              <a:t>(unlike </a:t>
            </a:r>
            <a:r>
              <a:rPr lang="en-US" dirty="0"/>
              <a:t>natural language) does not only assume that the world contains facts like propositional logic but also assumes the following things in the world</a:t>
            </a:r>
            <a:r>
              <a:rPr lang="en-US" dirty="0" smtClean="0"/>
              <a:t>:</a:t>
            </a:r>
          </a:p>
          <a:p>
            <a:pPr lvl="1"/>
            <a:r>
              <a:rPr lang="en-US" b="1" i="1" dirty="0"/>
              <a:t>Objects</a:t>
            </a:r>
            <a:r>
              <a:rPr lang="en-US" dirty="0"/>
              <a:t>: people, houses, numbers, theories, Ronald McDonald, colors, baseball games</a:t>
            </a:r>
            <a:r>
              <a:rPr lang="en-US" dirty="0" smtClean="0"/>
              <a:t>, wars</a:t>
            </a:r>
            <a:r>
              <a:rPr lang="en-US" dirty="0"/>
              <a:t>, centuries . . </a:t>
            </a:r>
            <a:r>
              <a:rPr lang="en-US" dirty="0" smtClean="0"/>
              <a:t>.</a:t>
            </a:r>
          </a:p>
          <a:p>
            <a:pPr lvl="1"/>
            <a:r>
              <a:rPr lang="en-US" b="1" i="1" dirty="0" smtClean="0"/>
              <a:t>Relations</a:t>
            </a:r>
            <a:r>
              <a:rPr lang="en-US" dirty="0"/>
              <a:t>: these can be unary relations or </a:t>
            </a:r>
            <a:r>
              <a:rPr lang="en-US" b="1" dirty="0"/>
              <a:t>properties </a:t>
            </a:r>
            <a:r>
              <a:rPr lang="en-US" dirty="0"/>
              <a:t>such as red, round, bogus, prime</a:t>
            </a:r>
            <a:r>
              <a:rPr lang="en-US" dirty="0" smtClean="0"/>
              <a:t>, multistoried </a:t>
            </a:r>
            <a:r>
              <a:rPr lang="en-US" dirty="0"/>
              <a:t>. . ., or more general n-</a:t>
            </a:r>
            <a:r>
              <a:rPr lang="en-US" dirty="0" err="1"/>
              <a:t>ary</a:t>
            </a:r>
            <a:r>
              <a:rPr lang="en-US" dirty="0"/>
              <a:t> relations such as brother of, bigger than, inside</a:t>
            </a:r>
            <a:r>
              <a:rPr lang="en-US" dirty="0" smtClean="0"/>
              <a:t>, part </a:t>
            </a:r>
            <a:r>
              <a:rPr lang="en-US" dirty="0"/>
              <a:t>of, has color, occurred after, owns, comes between, . . .</a:t>
            </a:r>
          </a:p>
          <a:p>
            <a:pPr lvl="1"/>
            <a:r>
              <a:rPr lang="en-US" b="1" i="1" dirty="0" smtClean="0"/>
              <a:t>Functions</a:t>
            </a:r>
            <a:r>
              <a:rPr lang="en-US" dirty="0"/>
              <a:t>: father of, best friend, third inning of, one more than, beginning of . . .</a:t>
            </a:r>
          </a:p>
        </p:txBody>
      </p:sp>
    </p:spTree>
    <p:extLst>
      <p:ext uri="{BB962C8B-B14F-4D97-AF65-F5344CB8AC3E}">
        <p14:creationId xmlns:p14="http://schemas.microsoft.com/office/powerpoint/2010/main" val="224785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5105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1. “One </a:t>
            </a:r>
            <a:r>
              <a:rPr lang="en-US" b="1" dirty="0"/>
              <a:t>plus two equals three.”</a:t>
            </a:r>
          </a:p>
          <a:p>
            <a:pPr marL="0" indent="0" algn="ctr">
              <a:buNone/>
            </a:pPr>
            <a:r>
              <a:rPr lang="en-US" dirty="0"/>
              <a:t>Objects: one, two, three, one plus two; Relation: equals; Function: plus. (“One </a:t>
            </a:r>
            <a:r>
              <a:rPr lang="en-US" dirty="0" smtClean="0"/>
              <a:t>plus two</a:t>
            </a:r>
            <a:r>
              <a:rPr lang="en-US" dirty="0"/>
              <a:t>” is a name for the object that is obtained by applying the function “plus” to </a:t>
            </a:r>
            <a:r>
              <a:rPr lang="en-US" dirty="0" smtClean="0"/>
              <a:t>the objects </a:t>
            </a:r>
            <a:r>
              <a:rPr lang="en-US" dirty="0"/>
              <a:t>“one” and “two.” “Three” is another name for this object.)</a:t>
            </a:r>
          </a:p>
          <a:p>
            <a:pPr marL="0" indent="0">
              <a:buNone/>
            </a:pPr>
            <a:r>
              <a:rPr lang="en-US" b="1" dirty="0" smtClean="0"/>
              <a:t>2. “Squares </a:t>
            </a:r>
            <a:r>
              <a:rPr lang="en-US" b="1" dirty="0"/>
              <a:t>neighboring the </a:t>
            </a:r>
            <a:r>
              <a:rPr lang="en-US" b="1" dirty="0" err="1"/>
              <a:t>wumpus</a:t>
            </a:r>
            <a:r>
              <a:rPr lang="en-US" b="1" dirty="0"/>
              <a:t> are smelly.”</a:t>
            </a:r>
          </a:p>
          <a:p>
            <a:pPr marL="0" indent="0" algn="ctr">
              <a:buNone/>
            </a:pPr>
            <a:r>
              <a:rPr lang="en-US" dirty="0"/>
              <a:t>Objects: </a:t>
            </a:r>
            <a:r>
              <a:rPr lang="en-US" dirty="0" err="1"/>
              <a:t>wumpus</a:t>
            </a:r>
            <a:r>
              <a:rPr lang="en-US" dirty="0"/>
              <a:t>, squares; Property: smelly; Relation: neighboring.</a:t>
            </a:r>
          </a:p>
          <a:p>
            <a:pPr marL="0" indent="0">
              <a:buNone/>
            </a:pPr>
            <a:r>
              <a:rPr lang="en-US" b="1" dirty="0" smtClean="0"/>
              <a:t>3. “Evil </a:t>
            </a:r>
            <a:r>
              <a:rPr lang="en-US" b="1" dirty="0"/>
              <a:t>King John ruled England in 1200.”</a:t>
            </a:r>
          </a:p>
          <a:p>
            <a:pPr marL="0" indent="0" algn="ctr">
              <a:buNone/>
            </a:pPr>
            <a:r>
              <a:rPr lang="en-US" dirty="0"/>
              <a:t>Objects: John, England, 1200; Relation: ruled; Properties: evil, king.</a:t>
            </a:r>
          </a:p>
        </p:txBody>
      </p:sp>
    </p:spTree>
    <p:extLst>
      <p:ext uri="{BB962C8B-B14F-4D97-AF65-F5344CB8AC3E}">
        <p14:creationId xmlns:p14="http://schemas.microsoft.com/office/powerpoint/2010/main" val="72220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381125"/>
            <a:ext cx="6505575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81868" y="3234563"/>
            <a:ext cx="14746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syntax of first-order logic with equality</a:t>
            </a:r>
          </a:p>
        </p:txBody>
      </p:sp>
    </p:spTree>
    <p:extLst>
      <p:ext uri="{BB962C8B-B14F-4D97-AF65-F5344CB8AC3E}">
        <p14:creationId xmlns:p14="http://schemas.microsoft.com/office/powerpoint/2010/main" val="413328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613648" cy="5105400"/>
          </a:xfrm>
        </p:spPr>
        <p:txBody>
          <a:bodyPr>
            <a:normAutofit/>
          </a:bodyPr>
          <a:lstStyle/>
          <a:p>
            <a:r>
              <a:rPr lang="en-US" dirty="0"/>
              <a:t>A logic must </a:t>
            </a:r>
            <a:r>
              <a:rPr lang="en-US" dirty="0" smtClean="0"/>
              <a:t>define </a:t>
            </a:r>
            <a:r>
              <a:rPr lang="en-US" dirty="0"/>
              <a:t>the </a:t>
            </a:r>
            <a:r>
              <a:rPr lang="en-US" b="1" dirty="0"/>
              <a:t>semantics </a:t>
            </a:r>
            <a:r>
              <a:rPr lang="en-US" dirty="0"/>
              <a:t>or meaning of sentences.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semantics </a:t>
            </a:r>
            <a:r>
              <a:rPr lang="en-US" dirty="0" smtClean="0"/>
              <a:t>defines the </a:t>
            </a:r>
            <a:r>
              <a:rPr lang="en-US" b="1" dirty="0"/>
              <a:t>truth </a:t>
            </a:r>
            <a:r>
              <a:rPr lang="en-US" dirty="0"/>
              <a:t>of each sentence with respect to each </a:t>
            </a:r>
            <a:r>
              <a:rPr lang="en-US" b="1" dirty="0"/>
              <a:t>possible world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the </a:t>
            </a:r>
            <a:r>
              <a:rPr lang="en-US" dirty="0" smtClean="0"/>
              <a:t>semantics for </a:t>
            </a:r>
            <a:r>
              <a:rPr lang="en-US" dirty="0"/>
              <a:t>arithmetic specifies that the sentence “x + y =4” is true in a world where x is 2 and </a:t>
            </a:r>
            <a:r>
              <a:rPr lang="en-US" dirty="0" smtClean="0"/>
              <a:t>y is </a:t>
            </a:r>
            <a:r>
              <a:rPr lang="en-US" dirty="0"/>
              <a:t>2, but false in a world where x is 1 and y is 1.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standard logics, every sentence must </a:t>
            </a:r>
            <a:r>
              <a:rPr lang="en-US" dirty="0" smtClean="0"/>
              <a:t>be either </a:t>
            </a:r>
            <a:r>
              <a:rPr lang="en-US" dirty="0"/>
              <a:t>true or false in each possible </a:t>
            </a:r>
            <a:r>
              <a:rPr lang="en-US" dirty="0" smtClean="0"/>
              <a:t>world (</a:t>
            </a:r>
            <a:r>
              <a:rPr lang="en-US" i="1" dirty="0" smtClean="0"/>
              <a:t>model</a:t>
            </a:r>
            <a:r>
              <a:rPr lang="en-US" dirty="0" smtClean="0"/>
              <a:t>)—</a:t>
            </a:r>
            <a:r>
              <a:rPr lang="en-US" dirty="0"/>
              <a:t>there is no “in between.”</a:t>
            </a:r>
          </a:p>
        </p:txBody>
      </p:sp>
    </p:spTree>
    <p:extLst>
      <p:ext uri="{BB962C8B-B14F-4D97-AF65-F5344CB8AC3E}">
        <p14:creationId xmlns:p14="http://schemas.microsoft.com/office/powerpoint/2010/main" val="61134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5105400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 smtClean="0"/>
              <a:t>atomic sentence </a:t>
            </a:r>
            <a:r>
              <a:rPr lang="en-US" dirty="0"/>
              <a:t>(or </a:t>
            </a:r>
            <a:r>
              <a:rPr lang="en-US" b="1" dirty="0"/>
              <a:t>atom </a:t>
            </a:r>
            <a:r>
              <a:rPr lang="en-US" dirty="0"/>
              <a:t>for short) is </a:t>
            </a:r>
            <a:r>
              <a:rPr lang="en-US" dirty="0" smtClean="0"/>
              <a:t>formed </a:t>
            </a:r>
            <a:r>
              <a:rPr lang="en-US" dirty="0"/>
              <a:t>from a predicate symbol optionally followed by </a:t>
            </a:r>
            <a:r>
              <a:rPr lang="en-US" dirty="0" smtClean="0"/>
              <a:t>a parenthesized </a:t>
            </a:r>
            <a:r>
              <a:rPr lang="en-US" dirty="0"/>
              <a:t>list of terms, such </a:t>
            </a:r>
            <a:r>
              <a:rPr lang="en-US" dirty="0" smtClean="0"/>
              <a:t>as</a:t>
            </a:r>
          </a:p>
          <a:p>
            <a:pPr marL="0" indent="0" algn="ctr">
              <a:buNone/>
            </a:pPr>
            <a:r>
              <a:rPr lang="en-US" b="1" i="1" dirty="0" smtClean="0"/>
              <a:t>Brother </a:t>
            </a:r>
            <a:r>
              <a:rPr lang="en-US" b="1" i="1" dirty="0"/>
              <a:t>(Richard , </a:t>
            </a:r>
            <a:r>
              <a:rPr lang="en-US" b="1" i="1" dirty="0" smtClean="0"/>
              <a:t>John) states that Richard </a:t>
            </a:r>
            <a:r>
              <a:rPr lang="en-US" b="1" i="1" dirty="0"/>
              <a:t>the </a:t>
            </a:r>
            <a:r>
              <a:rPr lang="en-US" b="1" i="1" dirty="0" err="1"/>
              <a:t>Lionheart</a:t>
            </a:r>
            <a:r>
              <a:rPr lang="en-US" b="1" i="1" dirty="0"/>
              <a:t> is </a:t>
            </a:r>
            <a:r>
              <a:rPr lang="en-US" b="1" i="1" dirty="0" smtClean="0"/>
              <a:t>the brother </a:t>
            </a:r>
            <a:r>
              <a:rPr lang="en-US" b="1" i="1" dirty="0"/>
              <a:t>of King John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i="1" dirty="0"/>
              <a:t>Married(Father (Richard),Mother (John)) states that Richard the </a:t>
            </a:r>
            <a:r>
              <a:rPr lang="en-US" b="1" i="1" dirty="0" err="1"/>
              <a:t>Lionheart’s</a:t>
            </a:r>
            <a:r>
              <a:rPr lang="en-US" b="1" i="1" dirty="0"/>
              <a:t> father is married to King John’s mother</a:t>
            </a:r>
          </a:p>
        </p:txBody>
      </p:sp>
    </p:spTree>
    <p:extLst>
      <p:ext uri="{BB962C8B-B14F-4D97-AF65-F5344CB8AC3E}">
        <p14:creationId xmlns:p14="http://schemas.microsoft.com/office/powerpoint/2010/main" val="880365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Complex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￢Brother (</a:t>
            </a:r>
            <a:r>
              <a:rPr lang="en-US" b="1" i="1" dirty="0" err="1"/>
              <a:t>LeftLeg</a:t>
            </a:r>
            <a:r>
              <a:rPr lang="en-US" b="1" i="1" dirty="0"/>
              <a:t>(Richard), John)</a:t>
            </a:r>
          </a:p>
          <a:p>
            <a:pPr marL="0" indent="0">
              <a:buNone/>
            </a:pPr>
            <a:r>
              <a:rPr lang="en-US" b="1" i="1" dirty="0"/>
              <a:t>Brother (Richard , John) ∧ Brother (</a:t>
            </a:r>
            <a:r>
              <a:rPr lang="en-US" b="1" i="1" dirty="0" err="1"/>
              <a:t>John,Richard</a:t>
            </a:r>
            <a:r>
              <a:rPr lang="en-US" b="1" i="1" dirty="0"/>
              <a:t>)</a:t>
            </a:r>
          </a:p>
          <a:p>
            <a:pPr marL="0" indent="0">
              <a:buNone/>
            </a:pPr>
            <a:r>
              <a:rPr lang="en-US" b="1" i="1" dirty="0"/>
              <a:t>King(Richard ) ∨ King(John)</a:t>
            </a:r>
          </a:p>
          <a:p>
            <a:pPr marL="0" indent="0">
              <a:buNone/>
            </a:pPr>
            <a:r>
              <a:rPr lang="en-US" b="1" i="1" dirty="0"/>
              <a:t>￢King(Richard) ⇒ King(John) .</a:t>
            </a:r>
          </a:p>
        </p:txBody>
      </p:sp>
    </p:spTree>
    <p:extLst>
      <p:ext uri="{BB962C8B-B14F-4D97-AF65-F5344CB8AC3E}">
        <p14:creationId xmlns:p14="http://schemas.microsoft.com/office/powerpoint/2010/main" val="2720645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5410200"/>
          </a:xfrm>
        </p:spPr>
        <p:txBody>
          <a:bodyPr>
            <a:noAutofit/>
          </a:bodyPr>
          <a:lstStyle/>
          <a:p>
            <a:r>
              <a:rPr lang="en-US" sz="2200" dirty="0"/>
              <a:t>First-order logic contains two standard quantifiers, called </a:t>
            </a:r>
            <a:r>
              <a:rPr lang="en-US" sz="2200" i="1" dirty="0"/>
              <a:t>universal </a:t>
            </a:r>
            <a:r>
              <a:rPr lang="en-US" sz="2200" dirty="0"/>
              <a:t>and </a:t>
            </a:r>
            <a:r>
              <a:rPr lang="en-US" sz="2200" i="1" dirty="0"/>
              <a:t>existential</a:t>
            </a:r>
            <a:r>
              <a:rPr lang="en-US" sz="2200" dirty="0" smtClean="0"/>
              <a:t>.</a:t>
            </a:r>
          </a:p>
          <a:p>
            <a:r>
              <a:rPr lang="en-US" sz="2200" b="1" dirty="0"/>
              <a:t>Universal quantification (</a:t>
            </a:r>
            <a:r>
              <a:rPr lang="en-US" sz="2200" dirty="0"/>
              <a:t>∀</a:t>
            </a:r>
            <a:r>
              <a:rPr lang="en-US" sz="2200" b="1" dirty="0" smtClean="0"/>
              <a:t>)</a:t>
            </a:r>
          </a:p>
          <a:p>
            <a:pPr marL="0" indent="0" algn="ctr">
              <a:buNone/>
            </a:pPr>
            <a:r>
              <a:rPr lang="en-US" sz="2200" b="1" i="1" dirty="0"/>
              <a:t>∀ x King(x) ⇒ Person(x</a:t>
            </a:r>
            <a:r>
              <a:rPr lang="en-US" sz="2200" b="1" i="1" dirty="0" smtClean="0"/>
              <a:t>)</a:t>
            </a:r>
          </a:p>
          <a:p>
            <a:pPr marL="0" indent="0">
              <a:buNone/>
            </a:pPr>
            <a:r>
              <a:rPr lang="en-US" sz="2200" dirty="0" smtClean="0"/>
              <a:t>Sentence </a:t>
            </a:r>
            <a:r>
              <a:rPr lang="en-US" sz="2200" dirty="0"/>
              <a:t>says, “For all x, if x is a king, then x is a person.” The symbol x is </a:t>
            </a:r>
            <a:r>
              <a:rPr lang="en-US" sz="2200" dirty="0" smtClean="0"/>
              <a:t>called a </a:t>
            </a:r>
            <a:r>
              <a:rPr lang="en-US" sz="2200" b="1" dirty="0" smtClean="0"/>
              <a:t>variable.</a:t>
            </a:r>
          </a:p>
          <a:p>
            <a:r>
              <a:rPr lang="en-US" sz="2200" dirty="0"/>
              <a:t>Intuitively, the sentence ∀x P, where P is any logical expression, says that P is </a:t>
            </a:r>
            <a:r>
              <a:rPr lang="en-US" sz="2200" dirty="0" smtClean="0"/>
              <a:t>true for </a:t>
            </a:r>
            <a:r>
              <a:rPr lang="en-US" sz="2200" dirty="0"/>
              <a:t>every object x</a:t>
            </a:r>
            <a:r>
              <a:rPr lang="en-US" sz="2200" dirty="0" smtClean="0"/>
              <a:t>.</a:t>
            </a:r>
          </a:p>
          <a:p>
            <a:pPr marL="1508760" lvl="3" indent="-457200">
              <a:buFont typeface="+mj-lt"/>
              <a:buAutoNum type="arabicPeriod"/>
            </a:pPr>
            <a:r>
              <a:rPr lang="en-US" sz="2200" dirty="0"/>
              <a:t>Richard the </a:t>
            </a:r>
            <a:r>
              <a:rPr lang="en-US" sz="2200" dirty="0" err="1"/>
              <a:t>Lionheart</a:t>
            </a:r>
            <a:r>
              <a:rPr lang="en-US" sz="2200" dirty="0"/>
              <a:t> is a king ⇒ Richard the </a:t>
            </a:r>
            <a:r>
              <a:rPr lang="en-US" sz="2200" dirty="0" err="1"/>
              <a:t>Lionheart</a:t>
            </a:r>
            <a:r>
              <a:rPr lang="en-US" sz="2200" dirty="0"/>
              <a:t> is a person.</a:t>
            </a:r>
          </a:p>
          <a:p>
            <a:pPr marL="1508760" lvl="3" indent="-457200">
              <a:buFont typeface="+mj-lt"/>
              <a:buAutoNum type="arabicPeriod"/>
            </a:pPr>
            <a:r>
              <a:rPr lang="en-US" sz="2200" dirty="0"/>
              <a:t>King John is a king ⇒ King John is a person.</a:t>
            </a:r>
          </a:p>
          <a:p>
            <a:pPr marL="1508760" lvl="3" indent="-457200">
              <a:buFont typeface="+mj-lt"/>
              <a:buAutoNum type="arabicPeriod"/>
            </a:pPr>
            <a:r>
              <a:rPr lang="en-US" sz="2200" dirty="0"/>
              <a:t>Richard’s left leg is a king ⇒ Richard’s left leg is a person.</a:t>
            </a:r>
          </a:p>
          <a:p>
            <a:pPr marL="1508760" lvl="3" indent="-457200">
              <a:buFont typeface="+mj-lt"/>
              <a:buAutoNum type="arabicPeriod"/>
            </a:pPr>
            <a:r>
              <a:rPr lang="en-US" sz="2200" dirty="0"/>
              <a:t>John’s left leg is a king ⇒ John’s left leg is a person.</a:t>
            </a:r>
          </a:p>
          <a:p>
            <a:pPr marL="1508760" lvl="3" indent="-457200">
              <a:buFont typeface="+mj-lt"/>
              <a:buAutoNum type="arabicPeriod"/>
            </a:pPr>
            <a:r>
              <a:rPr lang="en-US" sz="2200" dirty="0"/>
              <a:t>The crown is a king ⇒ the crown is a person</a:t>
            </a:r>
          </a:p>
        </p:txBody>
      </p:sp>
    </p:spTree>
    <p:extLst>
      <p:ext uri="{BB962C8B-B14F-4D97-AF65-F5344CB8AC3E}">
        <p14:creationId xmlns:p14="http://schemas.microsoft.com/office/powerpoint/2010/main" val="1947801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613648" cy="5105400"/>
          </a:xfrm>
        </p:spPr>
        <p:txBody>
          <a:bodyPr>
            <a:normAutofit/>
          </a:bodyPr>
          <a:lstStyle/>
          <a:p>
            <a:r>
              <a:rPr lang="en-US" b="1" dirty="0"/>
              <a:t>Existential quantification (</a:t>
            </a:r>
            <a:r>
              <a:rPr lang="en-US" dirty="0"/>
              <a:t>∃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dirty="0"/>
              <a:t>Existential quantifiers are the type of quantifiers, which express that the statement within its scope is true for at least one instance of something</a:t>
            </a:r>
            <a:r>
              <a:rPr lang="en-US" dirty="0" smtClean="0"/>
              <a:t>.</a:t>
            </a:r>
          </a:p>
          <a:p>
            <a:r>
              <a:rPr lang="en-US" dirty="0"/>
              <a:t>If x is a variable, then existential quantifier will be ∃x or ∃(x). And it will be read as:</a:t>
            </a:r>
          </a:p>
          <a:p>
            <a:pPr lvl="1"/>
            <a:r>
              <a:rPr lang="en-US" b="1" dirty="0"/>
              <a:t>There exists a 'x.'</a:t>
            </a:r>
            <a:endParaRPr lang="en-US" dirty="0"/>
          </a:p>
          <a:p>
            <a:pPr lvl="1"/>
            <a:r>
              <a:rPr lang="en-US" b="1" dirty="0"/>
              <a:t>For some 'x.'</a:t>
            </a:r>
            <a:endParaRPr lang="en-US" dirty="0"/>
          </a:p>
          <a:p>
            <a:pPr lvl="1"/>
            <a:r>
              <a:rPr lang="en-US" b="1" dirty="0"/>
              <a:t>For at least one 'x.'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66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7630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Some Examples of FOL using quantifier: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613648" cy="5181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1</a:t>
            </a:r>
            <a:r>
              <a:rPr lang="en-US" b="1" dirty="0"/>
              <a:t>. All birds fly.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          </a:t>
            </a:r>
            <a:r>
              <a:rPr lang="en-US" b="1" dirty="0"/>
              <a:t>∀x bird(x) →fly(x)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2. Every man respects his parent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          </a:t>
            </a:r>
            <a:r>
              <a:rPr lang="en-US" b="1" dirty="0"/>
              <a:t>∀x man(x) → respects (x, parent)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3. Some boys play cricket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          </a:t>
            </a:r>
            <a:r>
              <a:rPr lang="en-US" b="1" dirty="0"/>
              <a:t>∃x boys(x) → play(x, cricket)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4. Not all students like both Mathematics and Science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          </a:t>
            </a:r>
            <a:r>
              <a:rPr lang="en-US" b="1" dirty="0"/>
              <a:t>¬∀ (x) [ student(x) → like(x, Mathematics) ∧ like(x, Science)].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5. Only one student failed in Mathematics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          </a:t>
            </a:r>
            <a:r>
              <a:rPr lang="en-US" b="1" dirty="0"/>
              <a:t>∃(x) [ student(x) → failed (x, Mathematics) ∧∀ (y) [¬(x==y) ∧ student(y) → ¬failed (x, Mathematics)]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6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a sentence </a:t>
            </a:r>
            <a:r>
              <a:rPr lang="en-US" dirty="0" smtClean="0"/>
              <a:t>α (alpha) </a:t>
            </a:r>
            <a:r>
              <a:rPr lang="en-US" dirty="0"/>
              <a:t>is true </a:t>
            </a:r>
            <a:r>
              <a:rPr lang="en-US" dirty="0" smtClean="0"/>
              <a:t>in model </a:t>
            </a:r>
            <a:r>
              <a:rPr lang="en-US" dirty="0"/>
              <a:t>m, we say that m </a:t>
            </a:r>
            <a:r>
              <a:rPr lang="en-US" b="1" dirty="0"/>
              <a:t>satisfies </a:t>
            </a:r>
            <a:r>
              <a:rPr lang="en-US" dirty="0"/>
              <a:t>α or sometimes m </a:t>
            </a:r>
            <a:r>
              <a:rPr lang="en-US" b="1" dirty="0"/>
              <a:t>is a model of </a:t>
            </a:r>
            <a:r>
              <a:rPr lang="en-US" dirty="0"/>
              <a:t>α</a:t>
            </a:r>
            <a:r>
              <a:rPr lang="en-US" dirty="0" smtClean="0"/>
              <a:t>.</a:t>
            </a:r>
          </a:p>
          <a:p>
            <a:r>
              <a:rPr lang="en-US" dirty="0"/>
              <a:t>In mathematical notation, we </a:t>
            </a:r>
            <a:r>
              <a:rPr lang="en-US" dirty="0" smtClean="0"/>
              <a:t>write </a:t>
            </a:r>
            <a:r>
              <a:rPr lang="el-GR" dirty="0" smtClean="0"/>
              <a:t>α </a:t>
            </a:r>
            <a:r>
              <a:rPr lang="el-GR" dirty="0"/>
              <a:t>|= </a:t>
            </a:r>
            <a:r>
              <a:rPr lang="el-GR" dirty="0" smtClean="0"/>
              <a:t>β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mean that the sentence α entails the sentence β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formal definition of entailment is this:</a:t>
            </a:r>
          </a:p>
          <a:p>
            <a:pPr marL="0" indent="0">
              <a:buNone/>
            </a:pPr>
            <a:r>
              <a:rPr lang="en-US" dirty="0"/>
              <a:t>α |= β if and only if, in every model in which α is true, β is also true. 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the notation </a:t>
            </a:r>
            <a:r>
              <a:rPr lang="en-US" dirty="0" smtClean="0"/>
              <a:t>just introduced</a:t>
            </a:r>
            <a:r>
              <a:rPr lang="en-US" dirty="0"/>
              <a:t>, we can </a:t>
            </a:r>
            <a:r>
              <a:rPr lang="en-US" dirty="0" smtClean="0"/>
              <a:t>write  α </a:t>
            </a:r>
            <a:r>
              <a:rPr lang="en-US" dirty="0"/>
              <a:t>|= β if and only if M(α) ⊆ M(β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Entailment</a:t>
            </a:r>
            <a:r>
              <a:rPr lang="en-US" dirty="0"/>
              <a:t> </a:t>
            </a:r>
            <a:r>
              <a:rPr lang="en-US" dirty="0" smtClean="0"/>
              <a:t>is the </a:t>
            </a:r>
            <a:r>
              <a:rPr lang="en-US" dirty="0"/>
              <a:t>relation between a sentence and another </a:t>
            </a:r>
            <a:r>
              <a:rPr lang="en-US" dirty="0" smtClean="0"/>
              <a:t>sentence that </a:t>
            </a:r>
            <a:r>
              <a:rPr lang="en-US" dirty="0"/>
              <a:t>follows from </a:t>
            </a:r>
            <a:r>
              <a:rPr lang="en-US" dirty="0" smtClean="0"/>
              <a:t>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5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Propositional Logic: A Very Simple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Propositional logic (PL) is the simplest form of logic where all the statements are made by </a:t>
            </a:r>
            <a:r>
              <a:rPr lang="en-US" dirty="0" smtClean="0"/>
              <a:t>propositions.</a:t>
            </a:r>
          </a:p>
          <a:p>
            <a:r>
              <a:rPr lang="en-US" dirty="0"/>
              <a:t>Propositional logic is a declarative language because its semantics is based on a </a:t>
            </a:r>
            <a:r>
              <a:rPr lang="en-US" dirty="0" smtClean="0"/>
              <a:t>truth relation </a:t>
            </a:r>
            <a:r>
              <a:rPr lang="en-US" dirty="0"/>
              <a:t>between sentences and possible worlds.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also has sufficient expressive power </a:t>
            </a:r>
            <a:r>
              <a:rPr lang="en-US" dirty="0" smtClean="0"/>
              <a:t>to deal </a:t>
            </a:r>
            <a:r>
              <a:rPr lang="en-US" dirty="0"/>
              <a:t>with partial information, using disjunction and </a:t>
            </a:r>
            <a:r>
              <a:rPr lang="en-US" dirty="0" smtClean="0"/>
              <a:t>negation.</a:t>
            </a:r>
          </a:p>
          <a:p>
            <a:r>
              <a:rPr lang="en-US" dirty="0" smtClean="0"/>
              <a:t>The </a:t>
            </a:r>
            <a:r>
              <a:rPr lang="en-US" b="1" dirty="0"/>
              <a:t>atomic sentences </a:t>
            </a:r>
            <a:r>
              <a:rPr lang="en-US" dirty="0"/>
              <a:t>consist of a single </a:t>
            </a:r>
            <a:r>
              <a:rPr lang="en-US" b="1" dirty="0"/>
              <a:t>proposition symbol</a:t>
            </a:r>
            <a:r>
              <a:rPr lang="en-US" dirty="0"/>
              <a:t>.</a:t>
            </a:r>
          </a:p>
          <a:p>
            <a:r>
              <a:rPr lang="en-US" dirty="0" smtClean="0"/>
              <a:t>There </a:t>
            </a:r>
            <a:r>
              <a:rPr lang="en-US" dirty="0"/>
              <a:t>are two proposition symbols with </a:t>
            </a:r>
            <a:r>
              <a:rPr lang="en-US" dirty="0" smtClean="0"/>
              <a:t>fixed meanings</a:t>
            </a:r>
            <a:r>
              <a:rPr lang="en-US" dirty="0"/>
              <a:t>: </a:t>
            </a:r>
            <a:r>
              <a:rPr lang="en-US" b="1" i="1" dirty="0"/>
              <a:t>True</a:t>
            </a:r>
            <a:r>
              <a:rPr lang="en-US" dirty="0"/>
              <a:t> is the always-true proposition and </a:t>
            </a:r>
            <a:r>
              <a:rPr lang="en-US" b="1" i="1" dirty="0"/>
              <a:t>False</a:t>
            </a:r>
            <a:r>
              <a:rPr lang="en-US" dirty="0"/>
              <a:t> is the always-false proposition.</a:t>
            </a:r>
          </a:p>
        </p:txBody>
      </p:sp>
    </p:spTree>
    <p:extLst>
      <p:ext uri="{BB962C8B-B14F-4D97-AF65-F5344CB8AC3E}">
        <p14:creationId xmlns:p14="http://schemas.microsoft.com/office/powerpoint/2010/main" val="169971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Following are some basic facts about propositional logic: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Propositional </a:t>
            </a:r>
            <a:r>
              <a:rPr lang="en-US" sz="2400" dirty="0"/>
              <a:t>logic is also called Boolean logic as it works on 0 and 1.</a:t>
            </a:r>
          </a:p>
          <a:p>
            <a:r>
              <a:rPr lang="en-US" sz="2400" dirty="0"/>
              <a:t>In propositional logic, we use symbolic variables to represent the logic, and we can use any symbol for a representing a proposition, such A, B, C, P, Q, R, etc.</a:t>
            </a:r>
          </a:p>
          <a:p>
            <a:r>
              <a:rPr lang="en-US" sz="2400" dirty="0"/>
              <a:t>Propositions can be either true or false, but it cannot be both.</a:t>
            </a:r>
          </a:p>
          <a:p>
            <a:r>
              <a:rPr lang="en-US" sz="2400" dirty="0"/>
              <a:t>Propositional logic consists of an object, relations or function, and </a:t>
            </a:r>
            <a:r>
              <a:rPr lang="en-US" sz="2400" b="1" dirty="0"/>
              <a:t>logical connectives</a:t>
            </a:r>
            <a:r>
              <a:rPr lang="en-US" sz="2400" dirty="0"/>
              <a:t>.</a:t>
            </a:r>
          </a:p>
          <a:p>
            <a:r>
              <a:rPr lang="en-US" sz="2400" dirty="0"/>
              <a:t>These connectives are also called logical operators.</a:t>
            </a:r>
          </a:p>
          <a:p>
            <a:r>
              <a:rPr lang="en-US" sz="2400" dirty="0"/>
              <a:t>The propositions and connectives are the basic elements of the propositional logic.</a:t>
            </a:r>
          </a:p>
          <a:p>
            <a:r>
              <a:rPr lang="en-US" sz="2400" dirty="0"/>
              <a:t>Connectives can be said as a logical operator which connects two sentences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570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613648" cy="5029200"/>
          </a:xfrm>
        </p:spPr>
        <p:txBody>
          <a:bodyPr>
            <a:normAutofit/>
          </a:bodyPr>
          <a:lstStyle/>
          <a:p>
            <a:r>
              <a:rPr lang="en-US" sz="3200" dirty="0"/>
              <a:t>A proposition formula which is always true is called </a:t>
            </a:r>
            <a:r>
              <a:rPr lang="en-US" sz="3200" b="1" dirty="0"/>
              <a:t>tautology</a:t>
            </a:r>
            <a:r>
              <a:rPr lang="en-US" sz="3200" dirty="0"/>
              <a:t>, and it is also called a valid sentence.</a:t>
            </a:r>
          </a:p>
          <a:p>
            <a:r>
              <a:rPr lang="en-US" sz="3200" dirty="0"/>
              <a:t>A proposition formula which is always false is called </a:t>
            </a:r>
            <a:r>
              <a:rPr lang="en-US" sz="3200" b="1" dirty="0"/>
              <a:t>Contradiction</a:t>
            </a:r>
            <a:r>
              <a:rPr lang="en-US" sz="3200" dirty="0"/>
              <a:t>.</a:t>
            </a:r>
          </a:p>
          <a:p>
            <a:r>
              <a:rPr lang="en-US" sz="3200" dirty="0" smtClean="0"/>
              <a:t>Statements </a:t>
            </a:r>
            <a:r>
              <a:rPr lang="en-US" sz="3200" dirty="0"/>
              <a:t>which are questions, commands, or opinions are not propositions such as "</a:t>
            </a:r>
            <a:r>
              <a:rPr lang="en-US" sz="3200" b="1" dirty="0"/>
              <a:t>Where is </a:t>
            </a:r>
            <a:r>
              <a:rPr lang="en-US" sz="3200" b="1" dirty="0" err="1"/>
              <a:t>Rohini</a:t>
            </a:r>
            <a:r>
              <a:rPr lang="en-US" sz="3200" dirty="0"/>
              <a:t>", "</a:t>
            </a:r>
            <a:r>
              <a:rPr lang="en-US" sz="3200" b="1" dirty="0"/>
              <a:t>How are you</a:t>
            </a:r>
            <a:r>
              <a:rPr lang="en-US" sz="3200" dirty="0"/>
              <a:t>", "</a:t>
            </a:r>
            <a:r>
              <a:rPr lang="en-US" sz="3200" b="1" dirty="0"/>
              <a:t>What is your name</a:t>
            </a:r>
            <a:r>
              <a:rPr lang="en-US" sz="3200" dirty="0"/>
              <a:t>", are not propositions.</a:t>
            </a:r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6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</a:t>
            </a:r>
            <a:r>
              <a:rPr lang="en-US" b="1" dirty="0" smtClean="0"/>
              <a:t>tomic sentences/proposition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Atomic propositions are the simple propositions. It consists of a single proposition symbol.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are the sentences which must be either true or false.</a:t>
            </a:r>
            <a:endParaRPr lang="en-US" dirty="0" smtClean="0"/>
          </a:p>
          <a:p>
            <a:r>
              <a:rPr lang="en-US" dirty="0" smtClean="0"/>
              <a:t>Example-</a:t>
            </a:r>
          </a:p>
          <a:p>
            <a:pPr lvl="1"/>
            <a:r>
              <a:rPr lang="en-US" dirty="0" smtClean="0"/>
              <a:t>The</a:t>
            </a:r>
            <a:r>
              <a:rPr lang="en-US" dirty="0"/>
              <a:t> Sun rises from West (False proposition)  </a:t>
            </a:r>
          </a:p>
          <a:p>
            <a:pPr lvl="1"/>
            <a:r>
              <a:rPr lang="en-US" dirty="0" smtClean="0"/>
              <a:t>3+3</a:t>
            </a:r>
            <a:r>
              <a:rPr lang="en-US" dirty="0"/>
              <a:t>= 7(False proposition)  </a:t>
            </a:r>
          </a:p>
          <a:p>
            <a:pPr lvl="1"/>
            <a:r>
              <a:rPr lang="en-US" dirty="0" smtClean="0"/>
              <a:t>5</a:t>
            </a:r>
            <a:r>
              <a:rPr lang="en-US" dirty="0"/>
              <a:t> is a prime </a:t>
            </a:r>
            <a:r>
              <a:rPr lang="en-US" dirty="0" smtClean="0"/>
              <a:t>number(True proposition).</a:t>
            </a:r>
            <a:r>
              <a:rPr lang="en-US" dirty="0"/>
              <a:t>  </a:t>
            </a: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Complex </a:t>
            </a:r>
            <a:r>
              <a:rPr lang="en-US" b="1" dirty="0" smtClean="0"/>
              <a:t>sentences/proposition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8689848" cy="5029200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/>
              <a:t>Complex or compound </a:t>
            </a:r>
            <a:r>
              <a:rPr lang="en-US" sz="2800" b="1" dirty="0"/>
              <a:t>sentences </a:t>
            </a:r>
            <a:r>
              <a:rPr lang="en-US" sz="2800" dirty="0"/>
              <a:t>are constructed from simpler sentences, using parentheses and </a:t>
            </a:r>
            <a:r>
              <a:rPr lang="en-US" sz="2800" b="1" dirty="0" smtClean="0"/>
              <a:t>logical</a:t>
            </a:r>
            <a:r>
              <a:rPr lang="en-US" sz="2800" dirty="0" smtClean="0"/>
              <a:t> </a:t>
            </a:r>
            <a:r>
              <a:rPr lang="en-US" sz="2800" b="1" dirty="0"/>
              <a:t>connectives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Examples: </a:t>
            </a:r>
          </a:p>
          <a:p>
            <a:pPr lvl="1"/>
            <a:r>
              <a:rPr lang="en-US" sz="2400" dirty="0" smtClean="0"/>
              <a:t>"</a:t>
            </a:r>
            <a:r>
              <a:rPr lang="en-US" sz="2400" dirty="0"/>
              <a:t>It is raining today, and street is wet."  </a:t>
            </a:r>
          </a:p>
          <a:p>
            <a:pPr lvl="1"/>
            <a:r>
              <a:rPr lang="en-US" sz="2400" dirty="0" smtClean="0"/>
              <a:t>"</a:t>
            </a:r>
            <a:r>
              <a:rPr lang="en-US" sz="2400" dirty="0" err="1"/>
              <a:t>Ankit</a:t>
            </a:r>
            <a:r>
              <a:rPr lang="en-US" sz="2400" dirty="0"/>
              <a:t> is a doctor, and his clinic is in Mumbai."  </a:t>
            </a:r>
            <a:endParaRPr lang="en-US" sz="2400" dirty="0" smtClean="0"/>
          </a:p>
          <a:p>
            <a:pPr marL="365760" lvl="1" indent="0">
              <a:buNone/>
            </a:pPr>
            <a:r>
              <a:rPr lang="en-US" sz="3200" b="1" i="1" dirty="0"/>
              <a:t>Logical Connectives</a:t>
            </a:r>
            <a:r>
              <a:rPr lang="en-US" sz="3200" b="1" i="1" dirty="0" smtClean="0"/>
              <a:t>:</a:t>
            </a:r>
          </a:p>
          <a:p>
            <a:pPr marL="365760" lvl="1" indent="0">
              <a:buNone/>
            </a:pPr>
            <a:r>
              <a:rPr lang="en-US" sz="2800" dirty="0"/>
              <a:t>Logical connectives are used to connect two simpler propositions or representing a sentence logically. We can create compound propositions with the help of logical connectives.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7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are five </a:t>
            </a:r>
            <a:r>
              <a:rPr lang="en-US" dirty="0" smtClean="0"/>
              <a:t>logical connectives </a:t>
            </a:r>
            <a:r>
              <a:rPr lang="en-US" dirty="0"/>
              <a:t>in common </a:t>
            </a:r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296400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1. Negation (not):</a:t>
            </a:r>
            <a:r>
              <a:rPr lang="en-US" sz="2400" dirty="0"/>
              <a:t> A sentence such as ¬ P is called negation of P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2. Conjunction  (and):</a:t>
            </a:r>
            <a:r>
              <a:rPr lang="en-US" sz="2400" dirty="0"/>
              <a:t> A sentence which has </a:t>
            </a:r>
            <a:r>
              <a:rPr lang="en-US" sz="2400" b="1" dirty="0"/>
              <a:t>∧ </a:t>
            </a:r>
            <a:r>
              <a:rPr lang="en-US" sz="2400" dirty="0"/>
              <a:t>connective such as, </a:t>
            </a:r>
            <a:r>
              <a:rPr lang="en-US" sz="2400" b="1" dirty="0"/>
              <a:t>P ∧ Q</a:t>
            </a:r>
            <a:r>
              <a:rPr lang="en-US" sz="2400" dirty="0"/>
              <a:t> is called a </a:t>
            </a:r>
            <a:r>
              <a:rPr lang="en-US" sz="2400" dirty="0" smtClean="0"/>
              <a:t>conjunction.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b="1" dirty="0"/>
              <a:t>:</a:t>
            </a:r>
            <a:r>
              <a:rPr lang="en-US" sz="2400" dirty="0"/>
              <a:t> </a:t>
            </a:r>
            <a:r>
              <a:rPr lang="en-US" sz="2400" dirty="0" err="1"/>
              <a:t>Rohan</a:t>
            </a:r>
            <a:r>
              <a:rPr lang="en-US" sz="2400" dirty="0"/>
              <a:t> is intelligent and hardworking. It can be written as,</a:t>
            </a:r>
            <a:br>
              <a:rPr lang="en-US" sz="2400" dirty="0"/>
            </a:br>
            <a:r>
              <a:rPr lang="en-US" sz="2400" b="1" dirty="0"/>
              <a:t>P= </a:t>
            </a:r>
            <a:r>
              <a:rPr lang="en-US" sz="2400" b="1" dirty="0" err="1"/>
              <a:t>Rohan</a:t>
            </a:r>
            <a:r>
              <a:rPr lang="en-US" sz="2400" b="1" dirty="0"/>
              <a:t> is intelligent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b="1" dirty="0"/>
              <a:t>Q= </a:t>
            </a:r>
            <a:r>
              <a:rPr lang="en-US" sz="2400" b="1" dirty="0" err="1"/>
              <a:t>Rohan</a:t>
            </a:r>
            <a:r>
              <a:rPr lang="en-US" sz="2400" b="1" dirty="0"/>
              <a:t> is hardworking. → P∧ Q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3. Disjunction (or):</a:t>
            </a:r>
            <a:r>
              <a:rPr lang="en-US" sz="2400" dirty="0"/>
              <a:t> A sentence which has ∨ connective, such as </a:t>
            </a:r>
            <a:r>
              <a:rPr lang="en-US" sz="2400" b="1" dirty="0"/>
              <a:t>P ∨ Q</a:t>
            </a:r>
            <a:r>
              <a:rPr lang="en-US" sz="2400" dirty="0"/>
              <a:t>. is called disjunction, where P and Q are the propositions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b="1" dirty="0"/>
              <a:t>: "</a:t>
            </a:r>
            <a:r>
              <a:rPr lang="en-US" sz="2400" b="1" dirty="0" err="1"/>
              <a:t>Ritika</a:t>
            </a:r>
            <a:r>
              <a:rPr lang="en-US" sz="2400" b="1" dirty="0"/>
              <a:t> is a doctor or Engineer"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Here P= </a:t>
            </a:r>
            <a:r>
              <a:rPr lang="en-US" sz="2400" dirty="0" err="1"/>
              <a:t>Ritika</a:t>
            </a:r>
            <a:r>
              <a:rPr lang="en-US" sz="2400" dirty="0"/>
              <a:t> is Doctor. Q= </a:t>
            </a:r>
            <a:r>
              <a:rPr lang="en-US" sz="2400" dirty="0" err="1"/>
              <a:t>Ritika</a:t>
            </a:r>
            <a:r>
              <a:rPr lang="en-US" sz="2400" dirty="0"/>
              <a:t> is </a:t>
            </a:r>
            <a:r>
              <a:rPr lang="en-US" sz="2400" b="1" dirty="0"/>
              <a:t>Engineer</a:t>
            </a:r>
            <a:r>
              <a:rPr lang="en-US" sz="2400" dirty="0" smtClean="0"/>
              <a:t>, </a:t>
            </a:r>
            <a:r>
              <a:rPr lang="en-US" sz="2400" dirty="0"/>
              <a:t>so we can write it as </a:t>
            </a:r>
            <a:r>
              <a:rPr lang="en-US" sz="2400" b="1" dirty="0"/>
              <a:t>P ∨ Q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896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394</TotalTime>
  <Words>1388</Words>
  <Application>Microsoft Office PowerPoint</Application>
  <PresentationFormat>On-screen Show (4:3)</PresentationFormat>
  <Paragraphs>134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Median</vt:lpstr>
      <vt:lpstr>logic</vt:lpstr>
      <vt:lpstr>Logic </vt:lpstr>
      <vt:lpstr>PowerPoint Presentation</vt:lpstr>
      <vt:lpstr>Propositional Logic: A Very Simple Logic</vt:lpstr>
      <vt:lpstr>Following are some basic facts about propositional logic: </vt:lpstr>
      <vt:lpstr>Contd…</vt:lpstr>
      <vt:lpstr>Atomic sentences/proposition</vt:lpstr>
      <vt:lpstr>Complex sentences/proposition</vt:lpstr>
      <vt:lpstr>There are five logical connectives in common use:</vt:lpstr>
      <vt:lpstr>PowerPoint Presentation</vt:lpstr>
      <vt:lpstr>formal grammar of propositional logic</vt:lpstr>
      <vt:lpstr>Semantics</vt:lpstr>
      <vt:lpstr>PowerPoint Presentation</vt:lpstr>
      <vt:lpstr>Standard logical equivalences. The symbols α, β, and γ stand for arbitrary sentences of propositional logic.</vt:lpstr>
      <vt:lpstr>Limitations of Propositional logic: </vt:lpstr>
      <vt:lpstr>First Order Predicate Logic </vt:lpstr>
      <vt:lpstr>PowerPoint Presentation</vt:lpstr>
      <vt:lpstr>Examples</vt:lpstr>
      <vt:lpstr>PowerPoint Presentation</vt:lpstr>
      <vt:lpstr>Atomic sentences</vt:lpstr>
      <vt:lpstr>Complex sentences</vt:lpstr>
      <vt:lpstr>Quantifiers</vt:lpstr>
      <vt:lpstr>PowerPoint Presentation</vt:lpstr>
      <vt:lpstr>Some Examples of FOL using quantifier: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</dc:title>
  <dc:creator>Windows User</dc:creator>
  <cp:lastModifiedBy>Windows User</cp:lastModifiedBy>
  <cp:revision>19</cp:revision>
  <dcterms:created xsi:type="dcterms:W3CDTF">2019-09-09T07:37:37Z</dcterms:created>
  <dcterms:modified xsi:type="dcterms:W3CDTF">2019-09-20T10:33:35Z</dcterms:modified>
</cp:coreProperties>
</file>