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65" r:id="rId14"/>
    <p:sldId id="266" r:id="rId15"/>
    <p:sldId id="268" r:id="rId16"/>
    <p:sldId id="269"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E2EBABE-EAB1-40CB-B752-F259D8FB04DD}" type="datetimeFigureOut">
              <a:rPr lang="en-US" smtClean="0"/>
              <a:t>10/10/2019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15C76C-2141-4F81-812F-2BB57903960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2EBABE-EAB1-40CB-B752-F259D8FB04DD}"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5C76C-2141-4F81-812F-2BB57903960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E2EBABE-EAB1-40CB-B752-F259D8FB04DD}" type="datetimeFigureOut">
              <a:rPr lang="en-US" smtClean="0"/>
              <a:t>10/10/2019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15C76C-2141-4F81-812F-2BB57903960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E2EBABE-EAB1-40CB-B752-F259D8FB04DD}"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15C76C-2141-4F81-812F-2BB579039608}"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E2EBABE-EAB1-40CB-B752-F259D8FB04DD}" type="datetimeFigureOut">
              <a:rPr lang="en-US" smtClean="0"/>
              <a:t>10/10/2019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015C76C-2141-4F81-812F-2BB57903960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AE2EBABE-EAB1-40CB-B752-F259D8FB04DD}" type="datetimeFigureOut">
              <a:rPr lang="en-US" smtClean="0"/>
              <a:t>10/10/2019</a:t>
            </a:fld>
            <a:endParaRPr lang="en-US"/>
          </a:p>
        </p:txBody>
      </p:sp>
      <p:sp>
        <p:nvSpPr>
          <p:cNvPr id="10" name="Slide Number Placeholder 9"/>
          <p:cNvSpPr>
            <a:spLocks noGrp="1"/>
          </p:cNvSpPr>
          <p:nvPr>
            <p:ph type="sldNum" sz="quarter" idx="16"/>
          </p:nvPr>
        </p:nvSpPr>
        <p:spPr/>
        <p:txBody>
          <a:bodyPr rtlCol="0"/>
          <a:lstStyle/>
          <a:p>
            <a:fld id="{F015C76C-2141-4F81-812F-2BB57903960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E2EBABE-EAB1-40CB-B752-F259D8FB04DD}" type="datetimeFigureOut">
              <a:rPr lang="en-US" smtClean="0"/>
              <a:t>10/10/2019</a:t>
            </a:fld>
            <a:endParaRPr lang="en-US"/>
          </a:p>
        </p:txBody>
      </p:sp>
      <p:sp>
        <p:nvSpPr>
          <p:cNvPr id="12" name="Slide Number Placeholder 11"/>
          <p:cNvSpPr>
            <a:spLocks noGrp="1"/>
          </p:cNvSpPr>
          <p:nvPr>
            <p:ph type="sldNum" sz="quarter" idx="16"/>
          </p:nvPr>
        </p:nvSpPr>
        <p:spPr/>
        <p:txBody>
          <a:bodyPr rtlCol="0"/>
          <a:lstStyle/>
          <a:p>
            <a:fld id="{F015C76C-2141-4F81-812F-2BB57903960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E2EBABE-EAB1-40CB-B752-F259D8FB04DD}"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15C76C-2141-4F81-812F-2BB57903960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EBABE-EAB1-40CB-B752-F259D8FB04DD}" type="datetimeFigureOut">
              <a:rPr lang="en-US" smtClean="0"/>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15C76C-2141-4F81-812F-2BB57903960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E2EBABE-EAB1-40CB-B752-F259D8FB04DD}"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15C76C-2141-4F81-812F-2BB579039608}"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E2EBABE-EAB1-40CB-B752-F259D8FB04DD}" type="datetimeFigureOut">
              <a:rPr lang="en-US" smtClean="0"/>
              <a:t>10/10/2019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015C76C-2141-4F81-812F-2BB579039608}"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E2EBABE-EAB1-40CB-B752-F259D8FB04DD}" type="datetimeFigureOut">
              <a:rPr lang="en-US" smtClean="0"/>
              <a:t>10/10/2019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015C76C-2141-4F81-812F-2BB57903960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1370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648200" y="228600"/>
            <a:ext cx="420052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1371600"/>
            <a:ext cx="4419600" cy="1938992"/>
          </a:xfrm>
          <a:prstGeom prst="rect">
            <a:avLst/>
          </a:prstGeom>
        </p:spPr>
        <p:txBody>
          <a:bodyPr wrap="square">
            <a:spAutoFit/>
          </a:bodyPr>
          <a:lstStyle/>
          <a:p>
            <a:r>
              <a:rPr lang="en-US" sz="2400" b="1" i="1" dirty="0"/>
              <a:t>The problem is as follows: We have an agent and a reward, with many hurdles in between. The agent is supposed to find the best possible path to reach the reward</a:t>
            </a:r>
            <a:r>
              <a:rPr lang="en-US" sz="2400" b="1" i="1" dirty="0" smtClean="0"/>
              <a:t>.</a:t>
            </a:r>
            <a:endParaRPr lang="en-US" sz="2400" b="1" i="1" dirty="0"/>
          </a:p>
        </p:txBody>
      </p:sp>
      <p:sp>
        <p:nvSpPr>
          <p:cNvPr id="5" name="Rectangle 4"/>
          <p:cNvSpPr/>
          <p:nvPr/>
        </p:nvSpPr>
        <p:spPr>
          <a:xfrm>
            <a:off x="206829" y="4038600"/>
            <a:ext cx="8686800" cy="2677656"/>
          </a:xfrm>
          <a:prstGeom prst="rect">
            <a:avLst/>
          </a:prstGeom>
        </p:spPr>
        <p:txBody>
          <a:bodyPr wrap="square">
            <a:spAutoFit/>
          </a:bodyPr>
          <a:lstStyle/>
          <a:p>
            <a:r>
              <a:rPr lang="en-US" sz="2400" dirty="0"/>
              <a:t>The above image shows robot, diamond and fire. The goal of the robot is to get the reward that is the diamond and avoid the hurdles that is fire. The robot learns by trying all the possible paths and then choosing the path which gives him the reward with the least hurdles. Each right step will give the robot a reward and each wrong step will subtract the reward of the robot. The total reward will be calculated when it reaches the final reward that is the diamond.</a:t>
            </a:r>
            <a:endParaRPr lang="en-US" sz="2400" dirty="0"/>
          </a:p>
        </p:txBody>
      </p:sp>
    </p:spTree>
    <p:extLst>
      <p:ext uri="{BB962C8B-B14F-4D97-AF65-F5344CB8AC3E}">
        <p14:creationId xmlns:p14="http://schemas.microsoft.com/office/powerpoint/2010/main" val="3924170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228600" y="1600200"/>
            <a:ext cx="8537448" cy="5257800"/>
          </a:xfrm>
        </p:spPr>
        <p:txBody>
          <a:bodyPr>
            <a:normAutofit lnSpcReduction="10000"/>
          </a:bodyPr>
          <a:lstStyle/>
          <a:p>
            <a:pPr marL="0" indent="0" fontAlgn="base">
              <a:buNone/>
            </a:pPr>
            <a:r>
              <a:rPr lang="en-US" b="1" dirty="0"/>
              <a:t>Main points in Reinforcement learning –</a:t>
            </a:r>
            <a:endParaRPr lang="en-US" dirty="0"/>
          </a:p>
          <a:p>
            <a:pPr fontAlgn="base"/>
            <a:r>
              <a:rPr lang="en-US" dirty="0"/>
              <a:t>Input: The input should be an initial state from which the model will start</a:t>
            </a:r>
          </a:p>
          <a:p>
            <a:pPr fontAlgn="base"/>
            <a:r>
              <a:rPr lang="en-US" dirty="0"/>
              <a:t>Output: There are many possible output as there are variety of solution to a particular problem</a:t>
            </a:r>
          </a:p>
          <a:p>
            <a:pPr fontAlgn="base"/>
            <a:r>
              <a:rPr lang="en-US" dirty="0"/>
              <a:t>Training: The training is based upon the input, The model will return a state and the user will decide to reward or punish the model based on its output.</a:t>
            </a:r>
          </a:p>
          <a:p>
            <a:pPr fontAlgn="base"/>
            <a:r>
              <a:rPr lang="en-US" dirty="0"/>
              <a:t>The model keeps continues to learn.</a:t>
            </a:r>
          </a:p>
          <a:p>
            <a:pPr fontAlgn="base"/>
            <a:r>
              <a:rPr lang="en-US" dirty="0"/>
              <a:t>The best solution is decided based on the maximum reward.</a:t>
            </a:r>
          </a:p>
          <a:p>
            <a:endParaRPr lang="en-US" dirty="0"/>
          </a:p>
        </p:txBody>
      </p:sp>
    </p:spTree>
    <p:extLst>
      <p:ext uri="{BB962C8B-B14F-4D97-AF65-F5344CB8AC3E}">
        <p14:creationId xmlns:p14="http://schemas.microsoft.com/office/powerpoint/2010/main" val="765541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sz="quarter" idx="1"/>
          </p:nvPr>
        </p:nvSpPr>
        <p:spPr>
          <a:xfrm>
            <a:off x="533400" y="1752600"/>
            <a:ext cx="8458200" cy="4953000"/>
          </a:xfrm>
        </p:spPr>
        <p:txBody>
          <a:bodyPr>
            <a:noAutofit/>
          </a:bodyPr>
          <a:lstStyle/>
          <a:p>
            <a:pPr marL="0" indent="0" fontAlgn="base">
              <a:buNone/>
            </a:pPr>
            <a:r>
              <a:rPr lang="en-US" sz="2800" b="1" dirty="0">
                <a:latin typeface="Times New Roman" pitchFamily="18" charset="0"/>
                <a:cs typeface="Times New Roman" pitchFamily="18" charset="0"/>
              </a:rPr>
              <a:t>Various Practical applications of Reinforcement Learning (RL) </a:t>
            </a:r>
            <a:r>
              <a:rPr lang="en-US" sz="2800" b="1" dirty="0" smtClean="0">
                <a:latin typeface="Times New Roman" pitchFamily="18" charset="0"/>
                <a:cs typeface="Times New Roman" pitchFamily="18" charset="0"/>
              </a:rPr>
              <a:t>–</a:t>
            </a:r>
          </a:p>
          <a:p>
            <a:pPr marL="0" indent="0" fontAlgn="base">
              <a:buNone/>
            </a:pPr>
            <a:endParaRPr lang="en-US" sz="2800" b="1"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RL </a:t>
            </a:r>
            <a:r>
              <a:rPr lang="en-US" sz="2400" dirty="0">
                <a:latin typeface="Times New Roman" pitchFamily="18" charset="0"/>
                <a:cs typeface="Times New Roman" pitchFamily="18" charset="0"/>
              </a:rPr>
              <a:t>can be used in robotics for industrial automation.</a:t>
            </a:r>
          </a:p>
          <a:p>
            <a:pPr fontAlgn="base"/>
            <a:r>
              <a:rPr lang="en-US" sz="2400" dirty="0">
                <a:latin typeface="Times New Roman" pitchFamily="18" charset="0"/>
                <a:cs typeface="Times New Roman" pitchFamily="18" charset="0"/>
              </a:rPr>
              <a:t>RL can be used in machine learning and data processing</a:t>
            </a:r>
          </a:p>
          <a:p>
            <a:pPr fontAlgn="base"/>
            <a:r>
              <a:rPr lang="en-US" sz="2400" dirty="0">
                <a:latin typeface="Times New Roman" pitchFamily="18" charset="0"/>
                <a:cs typeface="Times New Roman" pitchFamily="18" charset="0"/>
              </a:rPr>
              <a:t>RL can be used to create training systems that provide custom instruction and materials according to the requirement of students</a:t>
            </a:r>
            <a:r>
              <a:rPr lang="en-US" sz="2400" dirty="0" smtClean="0">
                <a:latin typeface="Times New Roman" pitchFamily="18" charset="0"/>
                <a:cs typeface="Times New Roman" pitchFamily="18" charset="0"/>
              </a:rPr>
              <a:t>.</a:t>
            </a:r>
          </a:p>
          <a:p>
            <a:pPr fontAlgn="base"/>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296012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Supervised Machine </a:t>
            </a:r>
            <a:r>
              <a:rPr lang="en-US" b="1" dirty="0" smtClean="0"/>
              <a:t>Learning</a:t>
            </a:r>
            <a:endParaRPr lang="en-US" dirty="0"/>
          </a:p>
        </p:txBody>
      </p:sp>
      <p:sp>
        <p:nvSpPr>
          <p:cNvPr id="3" name="Content Placeholder 2"/>
          <p:cNvSpPr>
            <a:spLocks noGrp="1"/>
          </p:cNvSpPr>
          <p:nvPr>
            <p:ph sz="quarter" idx="1"/>
          </p:nvPr>
        </p:nvSpPr>
        <p:spPr/>
        <p:txBody>
          <a:bodyPr/>
          <a:lstStyle/>
          <a:p>
            <a:pPr fontAlgn="base"/>
            <a:r>
              <a:rPr lang="en-US" dirty="0"/>
              <a:t>Supervised learning is where you have input variables (x) and an output variable (Y) and you use an algorithm to learn the mapping function from the input to the output.</a:t>
            </a:r>
          </a:p>
          <a:p>
            <a:pPr marL="0" indent="0" algn="ctr" fontAlgn="base">
              <a:buNone/>
            </a:pPr>
            <a:r>
              <a:rPr lang="en-US" dirty="0"/>
              <a:t>Y = f(X)</a:t>
            </a:r>
          </a:p>
          <a:p>
            <a:pPr fontAlgn="base"/>
            <a:r>
              <a:rPr lang="en-US" dirty="0"/>
              <a:t>The goal is to approximate the mapping function so well that when you have new input data (x) that you can predict the output variables (Y) for that data.</a:t>
            </a:r>
          </a:p>
          <a:p>
            <a:endParaRPr lang="en-US" dirty="0"/>
          </a:p>
        </p:txBody>
      </p:sp>
    </p:spTree>
    <p:extLst>
      <p:ext uri="{BB962C8B-B14F-4D97-AF65-F5344CB8AC3E}">
        <p14:creationId xmlns:p14="http://schemas.microsoft.com/office/powerpoint/2010/main" val="1198301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It is called supervised learning because the process of an algorithm learning from the training dataset can be thought of as a teacher supervising the learning process. </a:t>
            </a:r>
            <a:endParaRPr lang="en-US" dirty="0" smtClean="0"/>
          </a:p>
          <a:p>
            <a:r>
              <a:rPr lang="en-US" dirty="0" smtClean="0"/>
              <a:t>We </a:t>
            </a:r>
            <a:r>
              <a:rPr lang="en-US" dirty="0"/>
              <a:t>know the correct answers, the algorithm iteratively makes predictions on the training data and is corrected by the teacher. </a:t>
            </a:r>
            <a:endParaRPr lang="en-US" dirty="0" smtClean="0"/>
          </a:p>
          <a:p>
            <a:r>
              <a:rPr lang="en-US" dirty="0" smtClean="0"/>
              <a:t>Learning </a:t>
            </a:r>
            <a:r>
              <a:rPr lang="en-US" dirty="0"/>
              <a:t>stops when the algorithm achieves an acceptable level of performance.</a:t>
            </a:r>
          </a:p>
        </p:txBody>
      </p:sp>
    </p:spTree>
    <p:extLst>
      <p:ext uri="{BB962C8B-B14F-4D97-AF65-F5344CB8AC3E}">
        <p14:creationId xmlns:p14="http://schemas.microsoft.com/office/powerpoint/2010/main" val="1650452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dirty="0"/>
              <a:t>We have four types of fruits. They are:</a:t>
            </a:r>
            <a:r>
              <a:rPr lang="en-US" b="1" dirty="0"/>
              <a:t> apple, banana, grape and cherry</a:t>
            </a:r>
            <a:r>
              <a:rPr lang="en-US" b="1" dirty="0" smtClean="0"/>
              <a:t>.</a:t>
            </a:r>
          </a:p>
          <a:p>
            <a:pPr marL="0" indent="0">
              <a:buNone/>
            </a:pP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2556" y="1295400"/>
            <a:ext cx="341757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2033670190"/>
              </p:ext>
            </p:extLst>
          </p:nvPr>
        </p:nvGraphicFramePr>
        <p:xfrm>
          <a:off x="304800" y="3276600"/>
          <a:ext cx="7052038" cy="3428999"/>
        </p:xfrm>
        <a:graphic>
          <a:graphicData uri="http://schemas.openxmlformats.org/drawingml/2006/table">
            <a:tbl>
              <a:tblPr/>
              <a:tblGrid>
                <a:gridCol w="793354"/>
                <a:gridCol w="772284"/>
                <a:gridCol w="902575"/>
                <a:gridCol w="3349718"/>
                <a:gridCol w="1234107"/>
              </a:tblGrid>
              <a:tr h="521657">
                <a:tc>
                  <a:txBody>
                    <a:bodyPr/>
                    <a:lstStyle/>
                    <a:p>
                      <a:r>
                        <a:rPr lang="en-US" sz="1400" b="1" dirty="0">
                          <a:effectLst/>
                          <a:latin typeface="Arial" pitchFamily="34" charset="0"/>
                          <a:cs typeface="Arial" pitchFamily="34" charset="0"/>
                        </a:rPr>
                        <a:t>NO.</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b="1" dirty="0">
                          <a:effectLst/>
                          <a:latin typeface="Arial" pitchFamily="34" charset="0"/>
                          <a:cs typeface="Arial" pitchFamily="34" charset="0"/>
                        </a:rPr>
                        <a:t>SIZE</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b="1">
                          <a:effectLst/>
                          <a:latin typeface="Arial" pitchFamily="34" charset="0"/>
                          <a:cs typeface="Arial" pitchFamily="34" charset="0"/>
                        </a:rPr>
                        <a:t>COLOR</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b="1">
                          <a:effectLst/>
                          <a:latin typeface="Arial" pitchFamily="34" charset="0"/>
                          <a:cs typeface="Arial" pitchFamily="34" charset="0"/>
                        </a:rPr>
                        <a:t>SHAPE</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b="1" dirty="0">
                          <a:effectLst/>
                          <a:latin typeface="Arial" pitchFamily="34" charset="0"/>
                          <a:cs typeface="Arial" pitchFamily="34" charset="0"/>
                        </a:rPr>
                        <a:t>FRUIT NAME</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r>
              <a:tr h="894566">
                <a:tc>
                  <a:txBody>
                    <a:bodyPr/>
                    <a:lstStyle/>
                    <a:p>
                      <a:r>
                        <a:rPr lang="en-US" sz="1400">
                          <a:effectLst/>
                          <a:latin typeface="Arial" pitchFamily="34" charset="0"/>
                          <a:cs typeface="Arial" pitchFamily="34" charset="0"/>
                        </a:rPr>
                        <a:t>1</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dirty="0">
                          <a:effectLst/>
                          <a:latin typeface="Arial" pitchFamily="34" charset="0"/>
                          <a:cs typeface="Arial" pitchFamily="34" charset="0"/>
                        </a:rPr>
                        <a:t>Big</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dirty="0">
                          <a:effectLst/>
                          <a:latin typeface="Arial" pitchFamily="34" charset="0"/>
                          <a:cs typeface="Arial" pitchFamily="34" charset="0"/>
                        </a:rPr>
                        <a:t>Red</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dirty="0">
                          <a:effectLst/>
                          <a:latin typeface="Arial" pitchFamily="34" charset="0"/>
                          <a:cs typeface="Arial" pitchFamily="34" charset="0"/>
                        </a:rPr>
                        <a:t>Rounded shape with a depression at the top</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a:effectLst/>
                          <a:latin typeface="Arial" pitchFamily="34" charset="0"/>
                          <a:cs typeface="Arial" pitchFamily="34" charset="0"/>
                        </a:rPr>
                        <a:t>Apple</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r>
              <a:tr h="726836">
                <a:tc>
                  <a:txBody>
                    <a:bodyPr/>
                    <a:lstStyle/>
                    <a:p>
                      <a:r>
                        <a:rPr lang="en-US" sz="1400">
                          <a:effectLst/>
                          <a:latin typeface="Arial" pitchFamily="34" charset="0"/>
                          <a:cs typeface="Arial" pitchFamily="34" charset="0"/>
                        </a:rPr>
                        <a:t>2</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a:effectLst/>
                          <a:latin typeface="Arial" pitchFamily="34" charset="0"/>
                          <a:cs typeface="Arial" pitchFamily="34" charset="0"/>
                        </a:rPr>
                        <a:t>Small</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a:effectLst/>
                          <a:latin typeface="Arial" pitchFamily="34" charset="0"/>
                          <a:cs typeface="Arial" pitchFamily="34" charset="0"/>
                        </a:rPr>
                        <a:t>Red</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dirty="0">
                          <a:effectLst/>
                          <a:latin typeface="Arial" pitchFamily="34" charset="0"/>
                          <a:cs typeface="Arial" pitchFamily="34" charset="0"/>
                        </a:rPr>
                        <a:t>Heart-shaped to nearly globular</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a:effectLst/>
                          <a:latin typeface="Arial" pitchFamily="34" charset="0"/>
                          <a:cs typeface="Arial" pitchFamily="34" charset="0"/>
                        </a:rPr>
                        <a:t>Cherry</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r>
              <a:tr h="559104">
                <a:tc>
                  <a:txBody>
                    <a:bodyPr/>
                    <a:lstStyle/>
                    <a:p>
                      <a:r>
                        <a:rPr lang="en-US" sz="1400">
                          <a:effectLst/>
                          <a:latin typeface="Arial" pitchFamily="34" charset="0"/>
                          <a:cs typeface="Arial" pitchFamily="34" charset="0"/>
                        </a:rPr>
                        <a:t>3</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a:effectLst/>
                          <a:latin typeface="Arial" pitchFamily="34" charset="0"/>
                          <a:cs typeface="Arial" pitchFamily="34" charset="0"/>
                        </a:rPr>
                        <a:t>Big</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a:effectLst/>
                          <a:latin typeface="Arial" pitchFamily="34" charset="0"/>
                          <a:cs typeface="Arial" pitchFamily="34" charset="0"/>
                        </a:rPr>
                        <a:t>Green</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dirty="0">
                          <a:effectLst/>
                          <a:latin typeface="Arial" pitchFamily="34" charset="0"/>
                          <a:cs typeface="Arial" pitchFamily="34" charset="0"/>
                        </a:rPr>
                        <a:t>Long curving cylinder</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a:effectLst/>
                          <a:latin typeface="Arial" pitchFamily="34" charset="0"/>
                          <a:cs typeface="Arial" pitchFamily="34" charset="0"/>
                        </a:rPr>
                        <a:t>Banana</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r>
              <a:tr h="726836">
                <a:tc>
                  <a:txBody>
                    <a:bodyPr/>
                    <a:lstStyle/>
                    <a:p>
                      <a:r>
                        <a:rPr lang="en-US" sz="1400">
                          <a:effectLst/>
                          <a:latin typeface="Arial" pitchFamily="34" charset="0"/>
                          <a:cs typeface="Arial" pitchFamily="34" charset="0"/>
                        </a:rPr>
                        <a:t>4</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a:effectLst/>
                          <a:latin typeface="Arial" pitchFamily="34" charset="0"/>
                          <a:cs typeface="Arial" pitchFamily="34" charset="0"/>
                        </a:rPr>
                        <a:t>Small</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a:effectLst/>
                          <a:latin typeface="Arial" pitchFamily="34" charset="0"/>
                          <a:cs typeface="Arial" pitchFamily="34" charset="0"/>
                        </a:rPr>
                        <a:t>Green</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dirty="0">
                          <a:effectLst/>
                          <a:latin typeface="Arial" pitchFamily="34" charset="0"/>
                          <a:cs typeface="Arial" pitchFamily="34" charset="0"/>
                        </a:rPr>
                        <a:t>Round to oval</a:t>
                      </a:r>
                      <a:r>
                        <a:rPr lang="en-US" sz="1400" dirty="0" smtClean="0">
                          <a:effectLst/>
                          <a:latin typeface="Arial" pitchFamily="34" charset="0"/>
                          <a:cs typeface="Arial" pitchFamily="34" charset="0"/>
                        </a:rPr>
                        <a:t>, Bunch </a:t>
                      </a:r>
                      <a:r>
                        <a:rPr lang="en-US" sz="1400" dirty="0">
                          <a:effectLst/>
                          <a:latin typeface="Arial" pitchFamily="34" charset="0"/>
                          <a:cs typeface="Arial" pitchFamily="34" charset="0"/>
                        </a:rPr>
                        <a:t>shape Cylindrical</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c>
                  <a:txBody>
                    <a:bodyPr/>
                    <a:lstStyle/>
                    <a:p>
                      <a:r>
                        <a:rPr lang="en-US" sz="1400" dirty="0">
                          <a:effectLst/>
                          <a:latin typeface="Arial" pitchFamily="34" charset="0"/>
                          <a:cs typeface="Arial" pitchFamily="34" charset="0"/>
                        </a:rPr>
                        <a:t>Grape</a:t>
                      </a:r>
                    </a:p>
                  </a:txBody>
                  <a:tcPr anchor="ctr">
                    <a:lnL w="9525" cap="flat" cmpd="sng" algn="ctr">
                      <a:solidFill>
                        <a:srgbClr val="3E3E3E"/>
                      </a:solidFill>
                      <a:prstDash val="solid"/>
                      <a:round/>
                      <a:headEnd type="none" w="med" len="med"/>
                      <a:tailEnd type="none" w="med" len="med"/>
                    </a:lnL>
                    <a:lnR w="9525" cap="flat" cmpd="sng" algn="ctr">
                      <a:solidFill>
                        <a:srgbClr val="3E3E3E"/>
                      </a:solidFill>
                      <a:prstDash val="solid"/>
                      <a:round/>
                      <a:headEnd type="none" w="med" len="med"/>
                      <a:tailEnd type="none" w="med" len="med"/>
                    </a:lnR>
                    <a:lnT w="9525" cap="flat" cmpd="sng" algn="ctr">
                      <a:solidFill>
                        <a:srgbClr val="3E3E3E"/>
                      </a:solidFill>
                      <a:prstDash val="solid"/>
                      <a:round/>
                      <a:headEnd type="none" w="med" len="med"/>
                      <a:tailEnd type="none" w="med" len="med"/>
                    </a:lnT>
                    <a:lnB w="9525" cap="flat" cmpd="sng" algn="ctr">
                      <a:solidFill>
                        <a:srgbClr val="3E3E3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45338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1600200"/>
            <a:ext cx="8461248" cy="5029200"/>
          </a:xfrm>
        </p:spPr>
        <p:txBody>
          <a:bodyPr>
            <a:normAutofit fontScale="92500" lnSpcReduction="20000"/>
          </a:bodyPr>
          <a:lstStyle/>
          <a:p>
            <a:r>
              <a:rPr lang="en-US" dirty="0"/>
              <a:t>Suppose you have  taken an new fruit from the basket then you will see the size , color and shape of that particular fruit.</a:t>
            </a:r>
          </a:p>
          <a:p>
            <a:r>
              <a:rPr lang="en-US" dirty="0"/>
              <a:t>If  size  is Big , color is Red , shape is rounded shape with a depression at the top, you will conform the fruit name as apple and you will put in apple group.</a:t>
            </a:r>
          </a:p>
          <a:p>
            <a:r>
              <a:rPr lang="en-US" dirty="0"/>
              <a:t>Likewise for other fruits also.</a:t>
            </a:r>
          </a:p>
          <a:p>
            <a:r>
              <a:rPr lang="en-US" dirty="0"/>
              <a:t>Job of groping fruits was done and happy ending.</a:t>
            </a:r>
          </a:p>
          <a:p>
            <a:r>
              <a:rPr lang="en-US" dirty="0"/>
              <a:t>You can observe in the table that  a column was labeled as “</a:t>
            </a:r>
            <a:r>
              <a:rPr lang="en-US" b="1" dirty="0"/>
              <a:t>FRUIT NAME</a:t>
            </a:r>
            <a:r>
              <a:rPr lang="en-US" dirty="0"/>
              <a:t>” this is called as response variable.</a:t>
            </a:r>
          </a:p>
          <a:p>
            <a:r>
              <a:rPr lang="en-US" dirty="0"/>
              <a:t>If you learn the thing before from training data and then applying that knowledge to the test data(for new fruit), This type of learning is called as</a:t>
            </a:r>
            <a:r>
              <a:rPr lang="en-US" b="1" dirty="0"/>
              <a:t> Supervised Learning</a:t>
            </a:r>
            <a:r>
              <a:rPr lang="en-US" dirty="0"/>
              <a:t>.</a:t>
            </a:r>
          </a:p>
          <a:p>
            <a:endParaRPr lang="en-US" dirty="0"/>
          </a:p>
        </p:txBody>
      </p:sp>
    </p:spTree>
    <p:extLst>
      <p:ext uri="{BB962C8B-B14F-4D97-AF65-F5344CB8AC3E}">
        <p14:creationId xmlns:p14="http://schemas.microsoft.com/office/powerpoint/2010/main" val="100317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fontAlgn="base"/>
            <a:r>
              <a:rPr lang="en-US" dirty="0"/>
              <a:t>Supervised learning problems can be further grouped into regression and classification problems.</a:t>
            </a:r>
          </a:p>
          <a:p>
            <a:pPr lvl="1" fontAlgn="base"/>
            <a:r>
              <a:rPr lang="en-US" b="1" dirty="0"/>
              <a:t>Classification</a:t>
            </a:r>
            <a:r>
              <a:rPr lang="en-US" dirty="0"/>
              <a:t>: A classification problem is when the output variable is a category, such as “red” or “blue” or “disease” and “no disease”.</a:t>
            </a:r>
          </a:p>
          <a:p>
            <a:pPr lvl="1" fontAlgn="base"/>
            <a:r>
              <a:rPr lang="en-US" b="1" dirty="0"/>
              <a:t>Regression</a:t>
            </a:r>
            <a:r>
              <a:rPr lang="en-US" dirty="0"/>
              <a:t>: A regression problem is when the output variable is a real value, such as “dollars” or “weight”.</a:t>
            </a:r>
          </a:p>
          <a:p>
            <a:endParaRPr lang="en-US" dirty="0"/>
          </a:p>
        </p:txBody>
      </p:sp>
    </p:spTree>
    <p:extLst>
      <p:ext uri="{BB962C8B-B14F-4D97-AF65-F5344CB8AC3E}">
        <p14:creationId xmlns:p14="http://schemas.microsoft.com/office/powerpoint/2010/main" val="91247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Learning</a:t>
            </a:r>
            <a:endParaRPr lang="en-US" dirty="0"/>
          </a:p>
        </p:txBody>
      </p:sp>
      <p:sp>
        <p:nvSpPr>
          <p:cNvPr id="3" name="Content Placeholder 2"/>
          <p:cNvSpPr>
            <a:spLocks noGrp="1"/>
          </p:cNvSpPr>
          <p:nvPr>
            <p:ph sz="quarter" idx="1"/>
          </p:nvPr>
        </p:nvSpPr>
        <p:spPr>
          <a:xfrm>
            <a:off x="381000" y="1600200"/>
            <a:ext cx="8385048" cy="5257800"/>
          </a:xfrm>
        </p:spPr>
        <p:txBody>
          <a:bodyPr>
            <a:normAutofit/>
          </a:bodyPr>
          <a:lstStyle/>
          <a:p>
            <a:r>
              <a:rPr lang="en-US" dirty="0" smtClean="0"/>
              <a:t>Humans learn from their experience and studies.</a:t>
            </a:r>
            <a:r>
              <a:rPr lang="en-US" b="1" i="1" dirty="0" smtClean="0"/>
              <a:t> </a:t>
            </a:r>
          </a:p>
          <a:p>
            <a:r>
              <a:rPr lang="en-US" b="1" i="1" dirty="0" smtClean="0"/>
              <a:t>Learning</a:t>
            </a:r>
            <a:r>
              <a:rPr lang="en-US" dirty="0" smtClean="0"/>
              <a:t> </a:t>
            </a:r>
            <a:r>
              <a:rPr lang="en-US" dirty="0"/>
              <a:t>is </a:t>
            </a:r>
            <a:r>
              <a:rPr lang="en-US" dirty="0" smtClean="0"/>
              <a:t>a process of acquiring </a:t>
            </a:r>
            <a:r>
              <a:rPr lang="en-US" dirty="0"/>
              <a:t>knowledge or skills from experience, study or being taught. </a:t>
            </a:r>
            <a:endParaRPr lang="en-US" dirty="0" smtClean="0"/>
          </a:p>
          <a:p>
            <a:r>
              <a:rPr lang="en-US" dirty="0" smtClean="0"/>
              <a:t>For </a:t>
            </a:r>
            <a:r>
              <a:rPr lang="en-US" dirty="0"/>
              <a:t>example a child updates its knowledge day by day whenever they gather new information. They only add this new information in their existing knowledge instead of relearning from start. </a:t>
            </a:r>
            <a:endParaRPr lang="en-US" dirty="0" smtClean="0"/>
          </a:p>
          <a:p>
            <a:r>
              <a:rPr lang="en-US" dirty="0" smtClean="0"/>
              <a:t>Very </a:t>
            </a:r>
            <a:r>
              <a:rPr lang="en-US" dirty="0"/>
              <a:t>similar to this is machine learning process. </a:t>
            </a:r>
          </a:p>
          <a:p>
            <a:endParaRPr lang="en-US" dirty="0"/>
          </a:p>
        </p:txBody>
      </p:sp>
    </p:spTree>
    <p:extLst>
      <p:ext uri="{BB962C8B-B14F-4D97-AF65-F5344CB8AC3E}">
        <p14:creationId xmlns:p14="http://schemas.microsoft.com/office/powerpoint/2010/main" val="296814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Machine Learning ?</a:t>
            </a:r>
            <a:br>
              <a:rPr lang="en-US" dirty="0"/>
            </a:br>
            <a:endParaRPr lang="en-US" dirty="0"/>
          </a:p>
        </p:txBody>
      </p:sp>
      <p:sp>
        <p:nvSpPr>
          <p:cNvPr id="3" name="Content Placeholder 2"/>
          <p:cNvSpPr>
            <a:spLocks noGrp="1"/>
          </p:cNvSpPr>
          <p:nvPr>
            <p:ph sz="quarter" idx="1"/>
          </p:nvPr>
        </p:nvSpPr>
        <p:spPr>
          <a:xfrm>
            <a:off x="152400" y="1447800"/>
            <a:ext cx="8839200" cy="5410200"/>
          </a:xfrm>
        </p:spPr>
        <p:txBody>
          <a:bodyPr>
            <a:noAutofit/>
          </a:bodyPr>
          <a:lstStyle/>
          <a:p>
            <a:r>
              <a:rPr lang="en-US" sz="2400" dirty="0" smtClean="0"/>
              <a:t>As </a:t>
            </a:r>
            <a:r>
              <a:rPr lang="en-US" sz="2400" dirty="0"/>
              <a:t>it is evident from the name, it gives the computer that which makes it more similar to humans: </a:t>
            </a:r>
            <a:r>
              <a:rPr lang="en-US" sz="2400" b="1" i="1" dirty="0" smtClean="0"/>
              <a:t>the </a:t>
            </a:r>
            <a:r>
              <a:rPr lang="en-US" sz="2400" b="1" i="1" dirty="0"/>
              <a:t>ability to </a:t>
            </a:r>
            <a:r>
              <a:rPr lang="en-US" sz="2400" b="1" i="1" dirty="0" smtClean="0"/>
              <a:t>learn.</a:t>
            </a:r>
            <a:endParaRPr lang="en-US" sz="2400" b="1" i="1" dirty="0"/>
          </a:p>
          <a:p>
            <a:r>
              <a:rPr lang="en-US" sz="2400" dirty="0" smtClean="0"/>
              <a:t>Machine </a:t>
            </a:r>
            <a:r>
              <a:rPr lang="en-US" sz="2400" dirty="0"/>
              <a:t>learning is an application of artificial intelligence (AI) that provides systems the ability to automatically learn and improve from experience without being explicitly programmed. </a:t>
            </a:r>
            <a:endParaRPr lang="en-US" sz="2400" dirty="0" smtClean="0"/>
          </a:p>
          <a:p>
            <a:r>
              <a:rPr lang="en-US" sz="2400" b="1" dirty="0" smtClean="0"/>
              <a:t>Machine </a:t>
            </a:r>
            <a:r>
              <a:rPr lang="en-US" sz="2400" b="1" dirty="0"/>
              <a:t>learning focuses on the development of computer programs</a:t>
            </a:r>
            <a:r>
              <a:rPr lang="en-US" sz="2400" dirty="0"/>
              <a:t> that can access data and use it learn for themselves.</a:t>
            </a:r>
          </a:p>
          <a:p>
            <a:r>
              <a:rPr lang="en-US" sz="2400" b="1" dirty="0" smtClean="0"/>
              <a:t>The </a:t>
            </a:r>
            <a:r>
              <a:rPr lang="en-US" sz="2400" b="1" dirty="0"/>
              <a:t>primary aim is to allow the computers learn </a:t>
            </a:r>
            <a:r>
              <a:rPr lang="en-US" sz="2400" b="1" dirty="0" smtClean="0"/>
              <a:t>automatically </a:t>
            </a:r>
            <a:r>
              <a:rPr lang="en-US" sz="2400" dirty="0" smtClean="0"/>
              <a:t>without </a:t>
            </a:r>
            <a:r>
              <a:rPr lang="en-US" sz="2400" dirty="0"/>
              <a:t>human intervention or assistance and adjust actions accordingly.</a:t>
            </a:r>
          </a:p>
          <a:p>
            <a:r>
              <a:rPr lang="en-US" sz="2400" dirty="0" smtClean="0"/>
              <a:t>Neural network, support vector machine and </a:t>
            </a:r>
            <a:r>
              <a:rPr lang="en-US" sz="2400" dirty="0"/>
              <a:t>other machine learning processes possess incremental learning so as to reduce cost and complexity of system.</a:t>
            </a:r>
          </a:p>
          <a:p>
            <a:endParaRPr lang="en-US" sz="2400" dirty="0"/>
          </a:p>
        </p:txBody>
      </p:sp>
    </p:spTree>
    <p:extLst>
      <p:ext uri="{BB962C8B-B14F-4D97-AF65-F5344CB8AC3E}">
        <p14:creationId xmlns:p14="http://schemas.microsoft.com/office/powerpoint/2010/main" val="372345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of Machine </a:t>
            </a:r>
            <a:r>
              <a:rPr lang="en-US" dirty="0" smtClean="0"/>
              <a:t>Learning</a:t>
            </a:r>
            <a:endParaRPr lang="en-US" dirty="0"/>
          </a:p>
        </p:txBody>
      </p:sp>
      <p:sp>
        <p:nvSpPr>
          <p:cNvPr id="3" name="Content Placeholder 2"/>
          <p:cNvSpPr>
            <a:spLocks noGrp="1"/>
          </p:cNvSpPr>
          <p:nvPr>
            <p:ph sz="quarter" idx="1"/>
          </p:nvPr>
        </p:nvSpPr>
        <p:spPr>
          <a:xfrm>
            <a:off x="228600" y="1600200"/>
            <a:ext cx="8537448" cy="5029200"/>
          </a:xfrm>
        </p:spPr>
        <p:txBody>
          <a:bodyPr>
            <a:normAutofit fontScale="92500" lnSpcReduction="20000"/>
          </a:bodyPr>
          <a:lstStyle/>
          <a:p>
            <a:pPr fontAlgn="base"/>
            <a:r>
              <a:rPr lang="en-US" b="1" dirty="0" smtClean="0"/>
              <a:t>Web </a:t>
            </a:r>
            <a:r>
              <a:rPr lang="en-US" b="1" dirty="0"/>
              <a:t>Search Engine:</a:t>
            </a:r>
            <a:r>
              <a:rPr lang="en-US" dirty="0"/>
              <a:t> One of the reasons why search engines like </a:t>
            </a:r>
            <a:r>
              <a:rPr lang="en-US" dirty="0" err="1"/>
              <a:t>google</a:t>
            </a:r>
            <a:r>
              <a:rPr lang="en-US" dirty="0"/>
              <a:t>, </a:t>
            </a:r>
            <a:r>
              <a:rPr lang="en-US" dirty="0" err="1"/>
              <a:t>bing</a:t>
            </a:r>
            <a:r>
              <a:rPr lang="en-US" dirty="0"/>
              <a:t> </a:t>
            </a:r>
            <a:r>
              <a:rPr lang="en-US" dirty="0" err="1"/>
              <a:t>etc</a:t>
            </a:r>
            <a:r>
              <a:rPr lang="en-US" dirty="0"/>
              <a:t> work so well is because the system has learnt how to rank pages through a complex learning algorithm.</a:t>
            </a:r>
          </a:p>
          <a:p>
            <a:pPr fontAlgn="base"/>
            <a:r>
              <a:rPr lang="en-US" b="1" dirty="0"/>
              <a:t>Photo tagging Applications:</a:t>
            </a:r>
            <a:r>
              <a:rPr lang="en-US" dirty="0"/>
              <a:t> Be it </a:t>
            </a:r>
            <a:r>
              <a:rPr lang="en-US" dirty="0" err="1"/>
              <a:t>facebook</a:t>
            </a:r>
            <a:r>
              <a:rPr lang="en-US" dirty="0"/>
              <a:t> or any other photo tagging application, the ability to tag friends makes it even more happening. It is all possible because of a face recognition algorithm that runs behind the application.</a:t>
            </a:r>
          </a:p>
          <a:p>
            <a:pPr fontAlgn="base"/>
            <a:r>
              <a:rPr lang="en-US" b="1" dirty="0"/>
              <a:t>Spam Detector:</a:t>
            </a:r>
            <a:r>
              <a:rPr lang="en-US" dirty="0"/>
              <a:t> Our mail agent like Gmail or Hotmail does a lot of hard work for us in classifying the mails and moving the spam mails to spam folder. This is again achieved by a spam classifier running in the back end of mail application.</a:t>
            </a:r>
          </a:p>
        </p:txBody>
      </p:sp>
    </p:spTree>
    <p:extLst>
      <p:ext uri="{BB962C8B-B14F-4D97-AF65-F5344CB8AC3E}">
        <p14:creationId xmlns:p14="http://schemas.microsoft.com/office/powerpoint/2010/main" val="171538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a:xfrm>
            <a:off x="304800" y="1600200"/>
            <a:ext cx="8461248" cy="4953000"/>
          </a:xfrm>
        </p:spPr>
        <p:txBody>
          <a:bodyPr>
            <a:normAutofit/>
          </a:bodyPr>
          <a:lstStyle/>
          <a:p>
            <a:r>
              <a:rPr lang="en-US" dirty="0"/>
              <a:t>Today, companies are using m</a:t>
            </a:r>
            <a:r>
              <a:rPr lang="en-US" dirty="0" smtClean="0"/>
              <a:t>achine learning </a:t>
            </a:r>
            <a:r>
              <a:rPr lang="en-US" dirty="0"/>
              <a:t>to improve business decisions</a:t>
            </a:r>
            <a:r>
              <a:rPr lang="en-US" dirty="0" smtClean="0"/>
              <a:t>, increase </a:t>
            </a:r>
            <a:r>
              <a:rPr lang="en-US" dirty="0"/>
              <a:t>productivity, detect disease, forecast weather, and do many more things</a:t>
            </a:r>
            <a:r>
              <a:rPr lang="en-US" dirty="0" smtClean="0"/>
              <a:t>.</a:t>
            </a:r>
          </a:p>
          <a:p>
            <a:r>
              <a:rPr lang="en-US" dirty="0"/>
              <a:t>There are various ways to classify machine learning problems. </a:t>
            </a:r>
          </a:p>
        </p:txBody>
      </p:sp>
    </p:spTree>
    <p:extLst>
      <p:ext uri="{BB962C8B-B14F-4D97-AF65-F5344CB8AC3E}">
        <p14:creationId xmlns:p14="http://schemas.microsoft.com/office/powerpoint/2010/main" val="289241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Supervised learning</a:t>
            </a:r>
            <a:r>
              <a:rPr lang="en-US" dirty="0"/>
              <a:t>:</a:t>
            </a:r>
          </a:p>
        </p:txBody>
      </p:sp>
      <p:sp>
        <p:nvSpPr>
          <p:cNvPr id="3" name="Content Placeholder 2"/>
          <p:cNvSpPr>
            <a:spLocks noGrp="1"/>
          </p:cNvSpPr>
          <p:nvPr>
            <p:ph sz="quarter" idx="1"/>
          </p:nvPr>
        </p:nvSpPr>
        <p:spPr>
          <a:xfrm>
            <a:off x="457200" y="1600200"/>
            <a:ext cx="8308848" cy="4953000"/>
          </a:xfrm>
        </p:spPr>
        <p:txBody>
          <a:bodyPr>
            <a:normAutofit fontScale="92500" lnSpcReduction="10000"/>
          </a:bodyPr>
          <a:lstStyle/>
          <a:p>
            <a:pPr fontAlgn="base"/>
            <a:r>
              <a:rPr lang="en-US" dirty="0" smtClean="0"/>
              <a:t>The </a:t>
            </a:r>
            <a:r>
              <a:rPr lang="en-US" dirty="0"/>
              <a:t>computer is presented with example inputs and their desired outputs, given by a “teacher”, and the goal is to learn a general rule that maps inputs to outputs. </a:t>
            </a:r>
            <a:endParaRPr lang="en-US" dirty="0" smtClean="0"/>
          </a:p>
          <a:p>
            <a:pPr fontAlgn="base"/>
            <a:r>
              <a:rPr lang="en-US" dirty="0" smtClean="0"/>
              <a:t>The </a:t>
            </a:r>
            <a:r>
              <a:rPr lang="en-US" dirty="0"/>
              <a:t>training process continues until the model achieves the desired level of accuracy on the training data</a:t>
            </a:r>
            <a:r>
              <a:rPr lang="en-US" dirty="0" smtClean="0"/>
              <a:t>.</a:t>
            </a:r>
          </a:p>
          <a:p>
            <a:pPr fontAlgn="base"/>
            <a:r>
              <a:rPr lang="en-US" dirty="0" smtClean="0"/>
              <a:t>Some </a:t>
            </a:r>
            <a:r>
              <a:rPr lang="en-US" dirty="0"/>
              <a:t>real-life examples are:</a:t>
            </a:r>
          </a:p>
          <a:p>
            <a:pPr lvl="1" fontAlgn="base"/>
            <a:r>
              <a:rPr lang="en-US" b="1" dirty="0"/>
              <a:t>Image Classification: </a:t>
            </a:r>
            <a:r>
              <a:rPr lang="en-US" dirty="0"/>
              <a:t>You train with images/labels. Then in the future you give a new image expecting that the computer will recognize the new object.</a:t>
            </a:r>
          </a:p>
          <a:p>
            <a:pPr lvl="1" fontAlgn="base"/>
            <a:r>
              <a:rPr lang="en-US" b="1" dirty="0"/>
              <a:t>Market Prediction/Regression: </a:t>
            </a:r>
            <a:r>
              <a:rPr lang="en-US" dirty="0"/>
              <a:t>You train the computer with historical market data and ask the computer to predict the new price in the future</a:t>
            </a:r>
            <a:r>
              <a:rPr lang="en-US" dirty="0" smtClean="0"/>
              <a:t>.</a:t>
            </a:r>
            <a:endParaRPr lang="en-US" dirty="0"/>
          </a:p>
        </p:txBody>
      </p:sp>
    </p:spTree>
    <p:extLst>
      <p:ext uri="{BB962C8B-B14F-4D97-AF65-F5344CB8AC3E}">
        <p14:creationId xmlns:p14="http://schemas.microsoft.com/office/powerpoint/2010/main" val="1081422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Unsupervised learning</a:t>
            </a:r>
            <a:endParaRPr lang="en-US" dirty="0"/>
          </a:p>
        </p:txBody>
      </p:sp>
      <p:sp>
        <p:nvSpPr>
          <p:cNvPr id="3" name="Content Placeholder 2"/>
          <p:cNvSpPr>
            <a:spLocks noGrp="1"/>
          </p:cNvSpPr>
          <p:nvPr>
            <p:ph sz="quarter" idx="1"/>
          </p:nvPr>
        </p:nvSpPr>
        <p:spPr>
          <a:xfrm>
            <a:off x="228600" y="1600200"/>
            <a:ext cx="8537448" cy="5029200"/>
          </a:xfrm>
        </p:spPr>
        <p:txBody>
          <a:bodyPr>
            <a:normAutofit/>
          </a:bodyPr>
          <a:lstStyle/>
          <a:p>
            <a:pPr fontAlgn="base"/>
            <a:r>
              <a:rPr lang="en-US" dirty="0" smtClean="0"/>
              <a:t>No </a:t>
            </a:r>
            <a:r>
              <a:rPr lang="en-US" dirty="0"/>
              <a:t>labels are given to the learning algorithm, leaving it on its own to find structure in its input</a:t>
            </a:r>
            <a:r>
              <a:rPr lang="en-US" dirty="0" smtClean="0"/>
              <a:t>.</a:t>
            </a:r>
          </a:p>
          <a:p>
            <a:pPr fontAlgn="base"/>
            <a:r>
              <a:rPr lang="en-US" dirty="0" smtClean="0"/>
              <a:t>It </a:t>
            </a:r>
            <a:r>
              <a:rPr lang="en-US" dirty="0"/>
              <a:t>is used for clustering population in different groups. </a:t>
            </a:r>
            <a:endParaRPr lang="en-US" dirty="0" smtClean="0"/>
          </a:p>
          <a:p>
            <a:pPr fontAlgn="base"/>
            <a:r>
              <a:rPr lang="en-US" dirty="0" smtClean="0"/>
              <a:t>Unsupervised </a:t>
            </a:r>
            <a:r>
              <a:rPr lang="en-US" dirty="0"/>
              <a:t>learning can be a goal in itself (discovering hidden patterns in data</a:t>
            </a:r>
            <a:r>
              <a:rPr lang="en-US" dirty="0" smtClean="0"/>
              <a:t>).</a:t>
            </a:r>
          </a:p>
          <a:p>
            <a:pPr lvl="1" fontAlgn="base"/>
            <a:r>
              <a:rPr lang="en-US" b="1" dirty="0" smtClean="0"/>
              <a:t>Clustering</a:t>
            </a:r>
            <a:r>
              <a:rPr lang="en-US" b="1" dirty="0"/>
              <a:t>:</a:t>
            </a:r>
            <a:r>
              <a:rPr lang="en-US" dirty="0"/>
              <a:t> You ask the computer to separate similar data into clusters, this is essential in research and science.</a:t>
            </a:r>
          </a:p>
          <a:p>
            <a:endParaRPr lang="en-US" dirty="0"/>
          </a:p>
        </p:txBody>
      </p:sp>
    </p:spTree>
    <p:extLst>
      <p:ext uri="{BB962C8B-B14F-4D97-AF65-F5344CB8AC3E}">
        <p14:creationId xmlns:p14="http://schemas.microsoft.com/office/powerpoint/2010/main" val="423560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Semi-supervised learning</a:t>
            </a:r>
            <a:endParaRPr lang="en-US" dirty="0"/>
          </a:p>
        </p:txBody>
      </p:sp>
      <p:sp>
        <p:nvSpPr>
          <p:cNvPr id="3" name="Content Placeholder 2"/>
          <p:cNvSpPr>
            <a:spLocks noGrp="1"/>
          </p:cNvSpPr>
          <p:nvPr>
            <p:ph sz="quarter" idx="1"/>
          </p:nvPr>
        </p:nvSpPr>
        <p:spPr/>
        <p:txBody>
          <a:bodyPr>
            <a:normAutofit/>
          </a:bodyPr>
          <a:lstStyle/>
          <a:p>
            <a:pPr marL="0" indent="0" fontAlgn="base">
              <a:buNone/>
            </a:pPr>
            <a:r>
              <a:rPr lang="en-US" dirty="0" smtClean="0"/>
              <a:t>Problems </a:t>
            </a:r>
            <a:r>
              <a:rPr lang="en-US" dirty="0"/>
              <a:t>where you have a large amount of input data and only some of the data is labeled, are called semi-supervised learning problems. </a:t>
            </a:r>
            <a:endParaRPr lang="en-US" dirty="0" smtClean="0"/>
          </a:p>
          <a:p>
            <a:pPr marL="0" indent="0" fontAlgn="base">
              <a:buNone/>
            </a:pPr>
            <a:r>
              <a:rPr lang="en-US" dirty="0" smtClean="0"/>
              <a:t>These </a:t>
            </a:r>
            <a:r>
              <a:rPr lang="en-US" dirty="0"/>
              <a:t>problems sit in between both supervised and unsupervised learning. </a:t>
            </a:r>
            <a:endParaRPr lang="en-US" dirty="0" smtClean="0"/>
          </a:p>
          <a:p>
            <a:pPr marL="0" indent="0" fontAlgn="base">
              <a:buNone/>
            </a:pPr>
            <a:r>
              <a:rPr lang="en-US" dirty="0" smtClean="0"/>
              <a:t>For </a:t>
            </a:r>
            <a:r>
              <a:rPr lang="en-US" dirty="0"/>
              <a:t>example, a photo archive where only some of the images are labeled, (e.g. dog, cat, person) and the majority are unlabeled.</a:t>
            </a:r>
          </a:p>
          <a:p>
            <a:endParaRPr lang="en-US" dirty="0"/>
          </a:p>
        </p:txBody>
      </p:sp>
    </p:spTree>
    <p:extLst>
      <p:ext uri="{BB962C8B-B14F-4D97-AF65-F5344CB8AC3E}">
        <p14:creationId xmlns:p14="http://schemas.microsoft.com/office/powerpoint/2010/main" val="513486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Reinforcement learning</a:t>
            </a:r>
            <a:endParaRPr lang="en-US" dirty="0"/>
          </a:p>
        </p:txBody>
      </p:sp>
      <p:sp>
        <p:nvSpPr>
          <p:cNvPr id="3" name="Content Placeholder 2"/>
          <p:cNvSpPr>
            <a:spLocks noGrp="1"/>
          </p:cNvSpPr>
          <p:nvPr>
            <p:ph sz="quarter" idx="1"/>
          </p:nvPr>
        </p:nvSpPr>
        <p:spPr>
          <a:xfrm>
            <a:off x="228600" y="1600200"/>
            <a:ext cx="8537448" cy="4876800"/>
          </a:xfrm>
        </p:spPr>
        <p:txBody>
          <a:bodyPr>
            <a:normAutofit fontScale="92500"/>
          </a:bodyPr>
          <a:lstStyle/>
          <a:p>
            <a:r>
              <a:rPr lang="en-US" dirty="0" smtClean="0"/>
              <a:t>It </a:t>
            </a:r>
            <a:r>
              <a:rPr lang="en-US" dirty="0"/>
              <a:t>is about taking suitable action to maximize reward in a particular situation. </a:t>
            </a:r>
            <a:endParaRPr lang="en-US" dirty="0" smtClean="0"/>
          </a:p>
          <a:p>
            <a:r>
              <a:rPr lang="en-US" dirty="0" smtClean="0"/>
              <a:t>It </a:t>
            </a:r>
            <a:r>
              <a:rPr lang="en-US" dirty="0"/>
              <a:t>is employed by various software and machines to find the best possible behavior or path it should take in a specific situation. </a:t>
            </a:r>
            <a:endParaRPr lang="en-US" dirty="0" smtClean="0"/>
          </a:p>
          <a:p>
            <a:r>
              <a:rPr lang="en-US" dirty="0" smtClean="0"/>
              <a:t>Reinforcement </a:t>
            </a:r>
            <a:r>
              <a:rPr lang="en-US" dirty="0"/>
              <a:t>learning differs from the supervised learning in a way that in supervised learning the training data has the answer key with it so the model is trained with the correct answer itself whereas in reinforcement learning, there is no answer but the reinforcement agent decides what to do to perform the given task. </a:t>
            </a:r>
            <a:endParaRPr lang="en-US" dirty="0" smtClean="0"/>
          </a:p>
        </p:txBody>
      </p:sp>
    </p:spTree>
    <p:extLst>
      <p:ext uri="{BB962C8B-B14F-4D97-AF65-F5344CB8AC3E}">
        <p14:creationId xmlns:p14="http://schemas.microsoft.com/office/powerpoint/2010/main" val="24751352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326</TotalTime>
  <Words>937</Words>
  <Application>Microsoft Office PowerPoint</Application>
  <PresentationFormat>On-screen Show (4:3)</PresentationFormat>
  <Paragraphs>94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Median</vt:lpstr>
      <vt:lpstr>Machine learning</vt:lpstr>
      <vt:lpstr>Learning</vt:lpstr>
      <vt:lpstr>What is Machine Learning ? </vt:lpstr>
      <vt:lpstr>Applications of Machine Learning</vt:lpstr>
      <vt:lpstr>Contd…</vt:lpstr>
      <vt:lpstr>Supervised learning:</vt:lpstr>
      <vt:lpstr>Unsupervised learning</vt:lpstr>
      <vt:lpstr>Semi-supervised learning</vt:lpstr>
      <vt:lpstr>Reinforcement learning</vt:lpstr>
      <vt:lpstr>Example</vt:lpstr>
      <vt:lpstr>PowerPoint Presentation</vt:lpstr>
      <vt:lpstr>PowerPoint Presentation</vt:lpstr>
      <vt:lpstr>Supervised Machine Learning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13</cp:revision>
  <dcterms:created xsi:type="dcterms:W3CDTF">2019-10-03T09:46:34Z</dcterms:created>
  <dcterms:modified xsi:type="dcterms:W3CDTF">2019-10-10T12:27:09Z</dcterms:modified>
</cp:coreProperties>
</file>