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3" r:id="rId7"/>
    <p:sldId id="261" r:id="rId8"/>
    <p:sldId id="262" r:id="rId9"/>
    <p:sldId id="264" r:id="rId10"/>
    <p:sldId id="265" r:id="rId11"/>
    <p:sldId id="266" r:id="rId12"/>
    <p:sldId id="267" r:id="rId13"/>
    <p:sldId id="268" r:id="rId14"/>
    <p:sldId id="269" r:id="rId15"/>
    <p:sldId id="270" r:id="rId16"/>
    <p:sldId id="282" r:id="rId17"/>
    <p:sldId id="286" r:id="rId18"/>
    <p:sldId id="287" r:id="rId19"/>
    <p:sldId id="272" r:id="rId20"/>
    <p:sldId id="273" r:id="rId21"/>
    <p:sldId id="274" r:id="rId22"/>
    <p:sldId id="275" r:id="rId23"/>
    <p:sldId id="276" r:id="rId24"/>
    <p:sldId id="277" r:id="rId25"/>
    <p:sldId id="278" r:id="rId26"/>
    <p:sldId id="279" r:id="rId27"/>
    <p:sldId id="280" r:id="rId28"/>
    <p:sldId id="281"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D59D02B-3743-4B7E-91F6-4E1E24A82D51}" type="datetimeFigureOut">
              <a:rPr lang="en-US" smtClean="0"/>
              <a:t>10/12/2019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B958973-0023-4C01-9837-098FC15444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59D02B-3743-4B7E-91F6-4E1E24A82D51}"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58973-0023-4C01-9837-098FC15444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D59D02B-3743-4B7E-91F6-4E1E24A82D51}" type="datetimeFigureOut">
              <a:rPr lang="en-US" smtClean="0"/>
              <a:t>10/12/2019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B958973-0023-4C01-9837-098FC15444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D59D02B-3743-4B7E-91F6-4E1E24A82D51}"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B958973-0023-4C01-9837-098FC15444A8}"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D59D02B-3743-4B7E-91F6-4E1E24A82D51}" type="datetimeFigureOut">
              <a:rPr lang="en-US" smtClean="0"/>
              <a:t>10/12/2019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B958973-0023-4C01-9837-098FC15444A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D59D02B-3743-4B7E-91F6-4E1E24A82D51}" type="datetimeFigureOut">
              <a:rPr lang="en-US" smtClean="0"/>
              <a:t>10/12/2019</a:t>
            </a:fld>
            <a:endParaRPr lang="en-US"/>
          </a:p>
        </p:txBody>
      </p:sp>
      <p:sp>
        <p:nvSpPr>
          <p:cNvPr id="10" name="Slide Number Placeholder 9"/>
          <p:cNvSpPr>
            <a:spLocks noGrp="1"/>
          </p:cNvSpPr>
          <p:nvPr>
            <p:ph type="sldNum" sz="quarter" idx="16"/>
          </p:nvPr>
        </p:nvSpPr>
        <p:spPr/>
        <p:txBody>
          <a:bodyPr rtlCol="0"/>
          <a:lstStyle/>
          <a:p>
            <a:fld id="{0B958973-0023-4C01-9837-098FC15444A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D59D02B-3743-4B7E-91F6-4E1E24A82D51}" type="datetimeFigureOut">
              <a:rPr lang="en-US" smtClean="0"/>
              <a:t>10/12/2019</a:t>
            </a:fld>
            <a:endParaRPr lang="en-US"/>
          </a:p>
        </p:txBody>
      </p:sp>
      <p:sp>
        <p:nvSpPr>
          <p:cNvPr id="12" name="Slide Number Placeholder 11"/>
          <p:cNvSpPr>
            <a:spLocks noGrp="1"/>
          </p:cNvSpPr>
          <p:nvPr>
            <p:ph type="sldNum" sz="quarter" idx="16"/>
          </p:nvPr>
        </p:nvSpPr>
        <p:spPr/>
        <p:txBody>
          <a:bodyPr rtlCol="0"/>
          <a:lstStyle/>
          <a:p>
            <a:fld id="{0B958973-0023-4C01-9837-098FC15444A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59D02B-3743-4B7E-91F6-4E1E24A82D51}" type="datetimeFigureOut">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B958973-0023-4C01-9837-098FC15444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9D02B-3743-4B7E-91F6-4E1E24A82D51}" type="datetimeFigureOut">
              <a:rPr lang="en-US" smtClean="0"/>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B958973-0023-4C01-9837-098FC15444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D59D02B-3743-4B7E-91F6-4E1E24A82D51}"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B958973-0023-4C01-9837-098FC15444A8}"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D59D02B-3743-4B7E-91F6-4E1E24A82D51}" type="datetimeFigureOut">
              <a:rPr lang="en-US" smtClean="0"/>
              <a:t>10/12/2019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B958973-0023-4C01-9837-098FC15444A8}"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D59D02B-3743-4B7E-91F6-4E1E24A82D51}" type="datetimeFigureOut">
              <a:rPr lang="en-US" smtClean="0"/>
              <a:t>10/12/2019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B958973-0023-4C01-9837-098FC15444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1741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Analogy between biological and</a:t>
            </a:r>
            <a:br>
              <a:rPr lang="en-US" b="1" dirty="0"/>
            </a:br>
            <a:r>
              <a:rPr lang="en-US" b="1" dirty="0"/>
              <a:t>artificial neural networks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 y="2091492"/>
            <a:ext cx="9044668" cy="202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30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neuron as a simple computing element</a:t>
            </a:r>
            <a:endParaRPr lang="en-US" dirty="0"/>
          </a:p>
        </p:txBody>
      </p:sp>
      <p:sp>
        <p:nvSpPr>
          <p:cNvPr id="3" name="Content Placeholder 2"/>
          <p:cNvSpPr>
            <a:spLocks noGrp="1"/>
          </p:cNvSpPr>
          <p:nvPr>
            <p:ph sz="quarter" idx="1"/>
          </p:nvPr>
        </p:nvSpPr>
        <p:spPr/>
        <p:txBody>
          <a:bodyPr/>
          <a:lstStyle/>
          <a:p>
            <a:pPr marL="0" indent="0">
              <a:buNone/>
            </a:pPr>
            <a:r>
              <a:rPr lang="en-US" b="1" dirty="0"/>
              <a:t>Diagram of a neuron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30" y="2590800"/>
            <a:ext cx="68103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86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447800"/>
            <a:ext cx="8537448" cy="5410200"/>
          </a:xfrm>
        </p:spPr>
        <p:txBody>
          <a:bodyPr>
            <a:normAutofit/>
          </a:bodyPr>
          <a:lstStyle/>
          <a:p>
            <a:r>
              <a:rPr lang="en-US" sz="2600" dirty="0">
                <a:latin typeface="Times New Roman" pitchFamily="18" charset="0"/>
                <a:cs typeface="Times New Roman" pitchFamily="18" charset="0"/>
              </a:rPr>
              <a:t>The neuron computes the weighted sum of the </a:t>
            </a:r>
            <a:r>
              <a:rPr lang="en-US" sz="2600" dirty="0" smtClean="0">
                <a:latin typeface="Times New Roman" pitchFamily="18" charset="0"/>
                <a:cs typeface="Times New Roman" pitchFamily="18" charset="0"/>
              </a:rPr>
              <a:t>input signals </a:t>
            </a:r>
            <a:r>
              <a:rPr lang="en-US" sz="2600" dirty="0">
                <a:latin typeface="Times New Roman" pitchFamily="18" charset="0"/>
                <a:cs typeface="Times New Roman" pitchFamily="18" charset="0"/>
              </a:rPr>
              <a:t>and compares the result with a </a:t>
            </a:r>
            <a:r>
              <a:rPr lang="en-US" sz="2600" b="1" dirty="0" smtClean="0">
                <a:latin typeface="Times New Roman" pitchFamily="18" charset="0"/>
                <a:cs typeface="Times New Roman" pitchFamily="18" charset="0"/>
              </a:rPr>
              <a:t>threshold value</a:t>
            </a:r>
            <a:r>
              <a:rPr lang="en-US" sz="2600" dirty="0">
                <a:latin typeface="Times New Roman" pitchFamily="18" charset="0"/>
                <a:cs typeface="Times New Roman" pitchFamily="18" charset="0"/>
              </a:rPr>
              <a:t>, </a:t>
            </a:r>
            <a:r>
              <a:rPr lang="el-GR" sz="2600" dirty="0" smtClean="0">
                <a:latin typeface="Times New Roman" pitchFamily="18" charset="0"/>
                <a:cs typeface="Times New Roman" pitchFamily="18" charset="0"/>
              </a:rPr>
              <a:t>ϴ</a:t>
            </a:r>
            <a:r>
              <a:rPr lang="en-US" sz="2600" dirty="0" smtClean="0">
                <a:latin typeface="Times New Roman" pitchFamily="18" charset="0"/>
                <a:cs typeface="Times New Roman" pitchFamily="18" charset="0"/>
              </a:rPr>
              <a:t> (theta). </a:t>
            </a:r>
          </a:p>
          <a:p>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the net input is less than the threshold</a:t>
            </a:r>
            <a:r>
              <a:rPr lang="en-US" sz="2600" dirty="0" smtClean="0">
                <a:latin typeface="Times New Roman" pitchFamily="18" charset="0"/>
                <a:cs typeface="Times New Roman" pitchFamily="18" charset="0"/>
              </a:rPr>
              <a:t>, the </a:t>
            </a:r>
            <a:r>
              <a:rPr lang="en-US" sz="2600" dirty="0">
                <a:latin typeface="Times New Roman" pitchFamily="18" charset="0"/>
                <a:cs typeface="Times New Roman" pitchFamily="18" charset="0"/>
              </a:rPr>
              <a:t>neuron output is –1. But if the net input is </a:t>
            </a:r>
            <a:r>
              <a:rPr lang="en-US" sz="2600" dirty="0" smtClean="0">
                <a:latin typeface="Times New Roman" pitchFamily="18" charset="0"/>
                <a:cs typeface="Times New Roman" pitchFamily="18" charset="0"/>
              </a:rPr>
              <a:t>greater than </a:t>
            </a:r>
            <a:r>
              <a:rPr lang="en-US" sz="2600" dirty="0">
                <a:latin typeface="Times New Roman" pitchFamily="18" charset="0"/>
                <a:cs typeface="Times New Roman" pitchFamily="18" charset="0"/>
              </a:rPr>
              <a:t>or equal to the threshold, the neuron </a:t>
            </a:r>
            <a:r>
              <a:rPr lang="en-US" sz="2600" dirty="0" smtClean="0">
                <a:latin typeface="Times New Roman" pitchFamily="18" charset="0"/>
                <a:cs typeface="Times New Roman" pitchFamily="18" charset="0"/>
              </a:rPr>
              <a:t>becomes activated </a:t>
            </a:r>
            <a:r>
              <a:rPr lang="en-US" sz="2600" dirty="0">
                <a:latin typeface="Times New Roman" pitchFamily="18" charset="0"/>
                <a:cs typeface="Times New Roman" pitchFamily="18" charset="0"/>
              </a:rPr>
              <a:t>and its output attains a value +1.</a:t>
            </a:r>
          </a:p>
          <a:p>
            <a:r>
              <a:rPr lang="en-US" sz="2600" dirty="0">
                <a:latin typeface="Times New Roman" pitchFamily="18" charset="0"/>
                <a:cs typeface="Times New Roman" pitchFamily="18" charset="0"/>
              </a:rPr>
              <a:t> The neuron uses the following transfer or </a:t>
            </a:r>
            <a:r>
              <a:rPr lang="en-US" sz="2600" b="1" dirty="0" smtClean="0">
                <a:latin typeface="Times New Roman" pitchFamily="18" charset="0"/>
                <a:cs typeface="Times New Roman" pitchFamily="18" charset="0"/>
              </a:rPr>
              <a:t>activation function</a:t>
            </a:r>
            <a:r>
              <a:rPr lang="en-US" sz="2600" dirty="0" smtClean="0">
                <a:latin typeface="Times New Roman" pitchFamily="18" charset="0"/>
                <a:cs typeface="Times New Roman" pitchFamily="18" charset="0"/>
              </a:rPr>
              <a:t>:</a:t>
            </a:r>
          </a:p>
          <a:p>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This type of activation function is called a </a:t>
            </a:r>
            <a:r>
              <a:rPr lang="en-US" sz="2600" b="1" dirty="0" smtClean="0">
                <a:latin typeface="Times New Roman" pitchFamily="18" charset="0"/>
                <a:cs typeface="Times New Roman" pitchFamily="18" charset="0"/>
              </a:rPr>
              <a:t>sign function</a:t>
            </a:r>
            <a:r>
              <a:rPr lang="en-US" sz="2600" dirty="0">
                <a:latin typeface="Times New Roman" pitchFamily="18" charset="0"/>
                <a:cs typeface="Times New Roman" pitchFamily="18"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711" y="4648200"/>
            <a:ext cx="50863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88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Activation functions of a neuron</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197532" cy="434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20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a single neuron learn a task?</a:t>
            </a:r>
            <a:br>
              <a:rPr lang="en-US" b="1" dirty="0"/>
            </a:br>
            <a:r>
              <a:rPr lang="en-US" b="1" dirty="0" smtClean="0"/>
              <a:t>-The </a:t>
            </a:r>
            <a:r>
              <a:rPr lang="en-US" b="1" dirty="0"/>
              <a:t>Perceptron</a:t>
            </a:r>
            <a:endParaRPr lang="en-US" dirty="0"/>
          </a:p>
        </p:txBody>
      </p:sp>
      <p:sp>
        <p:nvSpPr>
          <p:cNvPr id="3" name="Content Placeholder 2"/>
          <p:cNvSpPr>
            <a:spLocks noGrp="1"/>
          </p:cNvSpPr>
          <p:nvPr>
            <p:ph sz="quarter" idx="1"/>
          </p:nvPr>
        </p:nvSpPr>
        <p:spPr>
          <a:xfrm>
            <a:off x="228600" y="1600200"/>
            <a:ext cx="8537448" cy="5105400"/>
          </a:xfrm>
        </p:spPr>
        <p:txBody>
          <a:bodyPr>
            <a:normAutofit lnSpcReduction="10000"/>
          </a:bodyPr>
          <a:lstStyle/>
          <a:p>
            <a:r>
              <a:rPr lang="en-US" dirty="0"/>
              <a:t>In 1958, </a:t>
            </a:r>
            <a:r>
              <a:rPr lang="en-US" b="1" dirty="0"/>
              <a:t>Frank Rosenblatt </a:t>
            </a:r>
            <a:r>
              <a:rPr lang="en-US" dirty="0"/>
              <a:t>introduced a </a:t>
            </a:r>
            <a:r>
              <a:rPr lang="en-US" dirty="0" smtClean="0"/>
              <a:t>training algorithm </a:t>
            </a:r>
            <a:r>
              <a:rPr lang="en-US" dirty="0"/>
              <a:t>that provided the first procedure </a:t>
            </a:r>
            <a:r>
              <a:rPr lang="en-US" dirty="0" smtClean="0"/>
              <a:t>for training </a:t>
            </a:r>
            <a:r>
              <a:rPr lang="en-US" dirty="0"/>
              <a:t>a simple ANN: a </a:t>
            </a:r>
            <a:r>
              <a:rPr lang="en-US" b="1" dirty="0"/>
              <a:t>perceptron</a:t>
            </a:r>
            <a:r>
              <a:rPr lang="en-US" dirty="0"/>
              <a:t>.</a:t>
            </a:r>
          </a:p>
          <a:p>
            <a:r>
              <a:rPr lang="en-US" dirty="0" smtClean="0"/>
              <a:t>The </a:t>
            </a:r>
            <a:r>
              <a:rPr lang="en-US" dirty="0"/>
              <a:t>perceptron is the simplest form of a </a:t>
            </a:r>
            <a:r>
              <a:rPr lang="en-US" dirty="0" smtClean="0"/>
              <a:t>neural network</a:t>
            </a:r>
            <a:r>
              <a:rPr lang="en-US" dirty="0"/>
              <a:t>. It consists of a single neuron </a:t>
            </a:r>
            <a:r>
              <a:rPr lang="en-US" dirty="0" smtClean="0"/>
              <a:t>with </a:t>
            </a:r>
            <a:r>
              <a:rPr lang="en-US" i="1" dirty="0" smtClean="0"/>
              <a:t>adjustable </a:t>
            </a:r>
            <a:r>
              <a:rPr lang="en-US" dirty="0"/>
              <a:t>synaptic weights and a </a:t>
            </a:r>
            <a:r>
              <a:rPr lang="en-US" i="1" dirty="0"/>
              <a:t>hard limiter</a:t>
            </a:r>
            <a:r>
              <a:rPr lang="en-US" dirty="0" smtClean="0"/>
              <a:t>.</a:t>
            </a:r>
          </a:p>
          <a:p>
            <a:r>
              <a:rPr lang="en-US" dirty="0"/>
              <a:t>The model consists of a linear combiner followed by a hard limiter. </a:t>
            </a:r>
          </a:p>
          <a:p>
            <a:r>
              <a:rPr lang="en-US" dirty="0"/>
              <a:t>The weighted sum of the inputs is applied to the hard limiter, which produces an output equal to +1 if its input is positive and -1 if it is negative.</a:t>
            </a:r>
          </a:p>
          <a:p>
            <a:endParaRPr lang="en-US" dirty="0"/>
          </a:p>
        </p:txBody>
      </p:sp>
    </p:spTree>
    <p:extLst>
      <p:ext uri="{BB962C8B-B14F-4D97-AF65-F5344CB8AC3E}">
        <p14:creationId xmlns:p14="http://schemas.microsoft.com/office/powerpoint/2010/main" val="216317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Single-layer two-input perceptron</a:t>
            </a:r>
            <a:endParaRPr 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55700" y="2043112"/>
            <a:ext cx="70675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82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In </a:t>
            </a:r>
            <a:r>
              <a:rPr lang="en-US" dirty="0"/>
              <a:t>the case of an elementary perceptron, the </a:t>
            </a:r>
            <a:r>
              <a:rPr lang="en-US" i="1" dirty="0" smtClean="0"/>
              <a:t>n </a:t>
            </a:r>
            <a:r>
              <a:rPr lang="en-US" dirty="0" smtClean="0"/>
              <a:t>dimensional space </a:t>
            </a:r>
            <a:r>
              <a:rPr lang="en-US" dirty="0"/>
              <a:t>is divided by a </a:t>
            </a:r>
            <a:r>
              <a:rPr lang="en-US" i="1" dirty="0" err="1"/>
              <a:t>hyperplane</a:t>
            </a:r>
            <a:r>
              <a:rPr lang="en-US" i="1" dirty="0"/>
              <a:t> </a:t>
            </a:r>
            <a:r>
              <a:rPr lang="en-US" dirty="0" smtClean="0"/>
              <a:t>into two </a:t>
            </a:r>
            <a:r>
              <a:rPr lang="en-US" dirty="0"/>
              <a:t>decision regions. The </a:t>
            </a:r>
            <a:r>
              <a:rPr lang="en-US" dirty="0" err="1"/>
              <a:t>hyperplane</a:t>
            </a:r>
            <a:r>
              <a:rPr lang="en-US" dirty="0"/>
              <a:t> is defined </a:t>
            </a:r>
            <a:r>
              <a:rPr lang="en-US" dirty="0" smtClean="0"/>
              <a:t>by the </a:t>
            </a:r>
            <a:r>
              <a:rPr lang="en-US" b="1" i="1" dirty="0"/>
              <a:t>linearly separable </a:t>
            </a:r>
            <a:r>
              <a:rPr lang="en-US" b="1" dirty="0"/>
              <a:t>function</a:t>
            </a:r>
            <a:r>
              <a:rPr lang="en-US" dirty="0"/>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611" y="4953000"/>
            <a:ext cx="24384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58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Linear </a:t>
            </a:r>
            <a:r>
              <a:rPr lang="en-US" b="1" dirty="0" err="1" smtClean="0"/>
              <a:t>Separability</a:t>
            </a:r>
            <a:endParaRPr lang="en-US" dirty="0"/>
          </a:p>
        </p:txBody>
      </p:sp>
      <p:sp>
        <p:nvSpPr>
          <p:cNvPr id="3" name="Content Placeholder 2"/>
          <p:cNvSpPr>
            <a:spLocks noGrp="1"/>
          </p:cNvSpPr>
          <p:nvPr>
            <p:ph sz="quarter" idx="1"/>
          </p:nvPr>
        </p:nvSpPr>
        <p:spPr>
          <a:xfrm>
            <a:off x="0" y="1600200"/>
            <a:ext cx="6248400" cy="5257800"/>
          </a:xfrm>
        </p:spPr>
        <p:txBody>
          <a:bodyPr>
            <a:normAutofit/>
          </a:bodyPr>
          <a:lstStyle/>
          <a:p>
            <a:r>
              <a:rPr lang="en-US" sz="2400" dirty="0">
                <a:latin typeface="Times New Roman" pitchFamily="18" charset="0"/>
                <a:cs typeface="Times New Roman" pitchFamily="18" charset="0"/>
              </a:rPr>
              <a:t>Consider two-input patterns  being classified into two </a:t>
            </a:r>
            <a:r>
              <a:rPr lang="en-US" sz="2400" dirty="0" smtClean="0">
                <a:latin typeface="Times New Roman" pitchFamily="18" charset="0"/>
                <a:cs typeface="Times New Roman" pitchFamily="18" charset="0"/>
              </a:rPr>
              <a:t>classes. </a:t>
            </a:r>
          </a:p>
          <a:p>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point with either symbol of  or  represents a pattern with a set of </a:t>
            </a:r>
            <a:r>
              <a:rPr lang="en-US" sz="2400" dirty="0" smtClean="0">
                <a:latin typeface="Times New Roman" pitchFamily="18" charset="0"/>
                <a:cs typeface="Times New Roman" pitchFamily="18" charset="0"/>
              </a:rPr>
              <a:t>values.</a:t>
            </a:r>
          </a:p>
          <a:p>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pattern is classified into one of two classes. Notice that these classes can be separated with a single </a:t>
            </a:r>
            <a:r>
              <a:rPr lang="en-US" sz="2400" dirty="0" smtClean="0">
                <a:latin typeface="Times New Roman" pitchFamily="18" charset="0"/>
                <a:cs typeface="Times New Roman" pitchFamily="18" charset="0"/>
              </a:rPr>
              <a:t>line. </a:t>
            </a:r>
            <a:r>
              <a:rPr lang="en-US" sz="2400" dirty="0">
                <a:latin typeface="Times New Roman" pitchFamily="18" charset="0"/>
                <a:cs typeface="Times New Roman" pitchFamily="18" charset="0"/>
              </a:rPr>
              <a:t>They are known as </a:t>
            </a:r>
            <a:r>
              <a:rPr lang="en-US" sz="2400" i="1" dirty="0">
                <a:latin typeface="Times New Roman" pitchFamily="18" charset="0"/>
                <a:cs typeface="Times New Roman" pitchFamily="18" charset="0"/>
              </a:rPr>
              <a:t>linearly separable</a:t>
            </a:r>
            <a:r>
              <a:rPr lang="en-US" sz="2400" dirty="0">
                <a:latin typeface="Times New Roman" pitchFamily="18" charset="0"/>
                <a:cs typeface="Times New Roman" pitchFamily="18" charset="0"/>
              </a:rPr>
              <a:t> patterns. </a:t>
            </a:r>
            <a:endParaRPr lang="en-US" sz="2400" dirty="0" smtClean="0">
              <a:latin typeface="Times New Roman" pitchFamily="18" charset="0"/>
              <a:cs typeface="Times New Roman" pitchFamily="18" charset="0"/>
            </a:endParaRPr>
          </a:p>
          <a:p>
            <a:r>
              <a:rPr lang="en-US" sz="2400" b="1" i="1" dirty="0" smtClean="0">
                <a:latin typeface="Times New Roman" pitchFamily="18" charset="0"/>
                <a:cs typeface="Times New Roman" pitchFamily="18" charset="0"/>
              </a:rPr>
              <a:t>Linear </a:t>
            </a:r>
            <a:r>
              <a:rPr lang="en-US" sz="2400" b="1" i="1" dirty="0" err="1">
                <a:latin typeface="Times New Roman" pitchFamily="18" charset="0"/>
                <a:cs typeface="Times New Roman" pitchFamily="18" charset="0"/>
              </a:rPr>
              <a:t>separability</a:t>
            </a:r>
            <a:r>
              <a:rPr lang="en-US" sz="2400" dirty="0">
                <a:latin typeface="Times New Roman" pitchFamily="18" charset="0"/>
                <a:cs typeface="Times New Roman" pitchFamily="18" charset="0"/>
              </a:rPr>
              <a:t> refers to the fact that classes of patterns with </a:t>
            </a:r>
            <a:r>
              <a:rPr lang="en-US" sz="2400" dirty="0" smtClean="0">
                <a:latin typeface="Times New Roman" pitchFamily="18" charset="0"/>
                <a:cs typeface="Times New Roman" pitchFamily="18" charset="0"/>
              </a:rPr>
              <a:t>n-dimensional </a:t>
            </a:r>
            <a:r>
              <a:rPr lang="en-US" sz="2400" dirty="0">
                <a:latin typeface="Times New Roman" pitchFamily="18" charset="0"/>
                <a:cs typeface="Times New Roman" pitchFamily="18" charset="0"/>
              </a:rPr>
              <a:t>vector  can be separated with a single </a:t>
            </a:r>
            <a:r>
              <a:rPr lang="en-US" sz="2400" i="1" dirty="0">
                <a:latin typeface="Times New Roman" pitchFamily="18" charset="0"/>
                <a:cs typeface="Times New Roman" pitchFamily="18" charset="0"/>
              </a:rPr>
              <a:t>decision surface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905000"/>
            <a:ext cx="3048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288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normAutofit/>
          </a:bodyPr>
          <a:lstStyle/>
          <a:p>
            <a:r>
              <a:rPr lang="en-US" dirty="0" smtClean="0"/>
              <a:t>XOR- nonlinearly separable</a:t>
            </a:r>
            <a:endParaRPr lang="en-US" dirty="0"/>
          </a:p>
        </p:txBody>
      </p:sp>
      <p:sp>
        <p:nvSpPr>
          <p:cNvPr id="3" name="Content Placeholder 2"/>
          <p:cNvSpPr>
            <a:spLocks noGrp="1"/>
          </p:cNvSpPr>
          <p:nvPr>
            <p:ph sz="quarter" idx="1"/>
          </p:nvPr>
        </p:nvSpPr>
        <p:spPr>
          <a:xfrm>
            <a:off x="152399" y="1447800"/>
            <a:ext cx="4495801" cy="5257800"/>
          </a:xfrm>
        </p:spPr>
        <p:txBody>
          <a:bodyPr>
            <a:normAutofit fontScale="92500"/>
          </a:bodyPr>
          <a:lstStyle/>
          <a:p>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two classes </a:t>
            </a:r>
            <a:r>
              <a:rPr lang="en-US" sz="2200" i="1" dirty="0">
                <a:latin typeface="Times New Roman" pitchFamily="18" charset="0"/>
                <a:cs typeface="Times New Roman" pitchFamily="18" charset="0"/>
              </a:rPr>
              <a:t>must</a:t>
            </a:r>
            <a:r>
              <a:rPr lang="en-US" sz="2200" dirty="0">
                <a:latin typeface="Times New Roman" pitchFamily="18" charset="0"/>
                <a:cs typeface="Times New Roman" pitchFamily="18" charset="0"/>
              </a:rPr>
              <a:t> be linearly separable in order for the perceptron network to function </a:t>
            </a:r>
            <a:r>
              <a:rPr lang="en-US" sz="2200" dirty="0" smtClean="0">
                <a:latin typeface="Times New Roman" pitchFamily="18" charset="0"/>
                <a:cs typeface="Times New Roman" pitchFamily="18" charset="0"/>
              </a:rPr>
              <a:t>correctly. </a:t>
            </a:r>
            <a:r>
              <a:rPr lang="en-US" sz="2200" dirty="0">
                <a:latin typeface="Times New Roman" pitchFamily="18" charset="0"/>
                <a:cs typeface="Times New Roman" pitchFamily="18" charset="0"/>
              </a:rPr>
              <a:t>Indeed, this is the main limitation of a single-layer perceptron network.</a:t>
            </a:r>
          </a:p>
          <a:p>
            <a:r>
              <a:rPr lang="en-US" sz="2200" dirty="0">
                <a:latin typeface="Times New Roman" pitchFamily="18" charset="0"/>
                <a:cs typeface="Times New Roman" pitchFamily="18" charset="0"/>
              </a:rPr>
              <a:t>The most classic example of linearly inseparable pattern is a logical exclusive-OR (XOR) function. Shown in figure </a:t>
            </a:r>
            <a:r>
              <a:rPr lang="en-US" sz="2200" dirty="0" smtClean="0">
                <a:latin typeface="Times New Roman" pitchFamily="18" charset="0"/>
                <a:cs typeface="Times New Roman" pitchFamily="18" charset="0"/>
              </a:rPr>
              <a:t>is </a:t>
            </a:r>
            <a:r>
              <a:rPr lang="en-US" sz="2200" dirty="0">
                <a:latin typeface="Times New Roman" pitchFamily="18" charset="0"/>
                <a:cs typeface="Times New Roman" pitchFamily="18" charset="0"/>
              </a:rPr>
              <a:t>the illustration of XOR function that two classes, 0 for black dot and 1 for white dot, cannot be separated with a single line. The solution seems that patterns of </a:t>
            </a:r>
            <a:r>
              <a:rPr lang="en-US" sz="2200" dirty="0" smtClean="0">
                <a:latin typeface="Times New Roman" pitchFamily="18" charset="0"/>
                <a:cs typeface="Times New Roman" pitchFamily="18" charset="0"/>
              </a:rPr>
              <a:t>(X</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X</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can be logically classified with two lines  </a:t>
            </a:r>
            <a:r>
              <a:rPr lang="en-US" sz="2200" dirty="0" smtClean="0">
                <a:latin typeface="Times New Roman" pitchFamily="18" charset="0"/>
                <a:cs typeface="Times New Roman" pitchFamily="18" charset="0"/>
              </a:rPr>
              <a:t>L</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and and L</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1981200"/>
            <a:ext cx="4410075" cy="236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532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the perceptron learn its </a:t>
            </a:r>
            <a:r>
              <a:rPr lang="en-US" b="1" dirty="0" smtClean="0"/>
              <a:t>classification tasks</a:t>
            </a:r>
            <a:r>
              <a:rPr lang="en-US" b="1" dirty="0"/>
              <a:t>?</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This is done by making small adjustments in the</a:t>
            </a:r>
          </a:p>
          <a:p>
            <a:pPr marL="0" indent="0">
              <a:buNone/>
            </a:pPr>
            <a:r>
              <a:rPr lang="en-US" dirty="0"/>
              <a:t>weights to reduce the difference between the actual</a:t>
            </a:r>
          </a:p>
          <a:p>
            <a:pPr marL="0" indent="0">
              <a:buNone/>
            </a:pPr>
            <a:r>
              <a:rPr lang="en-US" dirty="0"/>
              <a:t>and desired outputs of the perceptron. </a:t>
            </a:r>
            <a:endParaRPr lang="en-US" dirty="0" smtClean="0"/>
          </a:p>
          <a:p>
            <a:pPr marL="0" indent="0">
              <a:buNone/>
            </a:pPr>
            <a:r>
              <a:rPr lang="en-US" dirty="0" smtClean="0"/>
              <a:t>The initial weights </a:t>
            </a:r>
            <a:r>
              <a:rPr lang="en-US" dirty="0"/>
              <a:t>are randomly assigned, usually in the </a:t>
            </a:r>
            <a:r>
              <a:rPr lang="en-US" dirty="0" smtClean="0"/>
              <a:t>range [-</a:t>
            </a:r>
            <a:r>
              <a:rPr lang="en-US" dirty="0"/>
              <a:t>0.5, 0.5], and then updated to obtain the </a:t>
            </a:r>
            <a:r>
              <a:rPr lang="en-US" dirty="0" smtClean="0"/>
              <a:t>output consistent </a:t>
            </a:r>
            <a:r>
              <a:rPr lang="en-US" dirty="0"/>
              <a:t>with the training examples.</a:t>
            </a:r>
          </a:p>
        </p:txBody>
      </p:sp>
    </p:spTree>
    <p:extLst>
      <p:ext uri="{BB962C8B-B14F-4D97-AF65-F5344CB8AC3E}">
        <p14:creationId xmlns:p14="http://schemas.microsoft.com/office/powerpoint/2010/main" val="1974571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or how the brain </a:t>
            </a:r>
            <a:r>
              <a:rPr lang="en-US" b="1" dirty="0" smtClean="0"/>
              <a:t>works</a:t>
            </a:r>
            <a:endParaRPr lang="en-US" dirty="0"/>
          </a:p>
        </p:txBody>
      </p:sp>
      <p:sp>
        <p:nvSpPr>
          <p:cNvPr id="3" name="Content Placeholder 2"/>
          <p:cNvSpPr>
            <a:spLocks noGrp="1"/>
          </p:cNvSpPr>
          <p:nvPr>
            <p:ph sz="quarter" idx="1"/>
          </p:nvPr>
        </p:nvSpPr>
        <p:spPr>
          <a:xfrm>
            <a:off x="457200" y="1600200"/>
            <a:ext cx="8308848" cy="5029200"/>
          </a:xfrm>
        </p:spPr>
        <p:txBody>
          <a:bodyPr>
            <a:normAutofit/>
          </a:bodyPr>
          <a:lstStyle/>
          <a:p>
            <a:pPr marL="0" indent="0">
              <a:buNone/>
            </a:pPr>
            <a:r>
              <a:rPr lang="en-US" dirty="0" smtClean="0"/>
              <a:t>Machine </a:t>
            </a:r>
            <a:r>
              <a:rPr lang="en-US" dirty="0"/>
              <a:t>learning involves adaptive mechanisms</a:t>
            </a:r>
          </a:p>
          <a:p>
            <a:pPr marL="0" indent="0">
              <a:buNone/>
            </a:pPr>
            <a:r>
              <a:rPr lang="en-US" dirty="0"/>
              <a:t>that enable computers to learn from experience,</a:t>
            </a:r>
          </a:p>
          <a:p>
            <a:pPr marL="0" indent="0">
              <a:buNone/>
            </a:pPr>
            <a:r>
              <a:rPr lang="en-US" dirty="0"/>
              <a:t>learn by example and learn by analogy. </a:t>
            </a:r>
            <a:endParaRPr lang="en-US" dirty="0" smtClean="0"/>
          </a:p>
          <a:p>
            <a:pPr marL="0" indent="0">
              <a:buNone/>
            </a:pPr>
            <a:endParaRPr lang="en-US" dirty="0" smtClean="0"/>
          </a:p>
          <a:p>
            <a:pPr marL="0" indent="0">
              <a:buNone/>
            </a:pPr>
            <a:r>
              <a:rPr lang="en-US" dirty="0" smtClean="0"/>
              <a:t>Learning capabilities </a:t>
            </a:r>
            <a:r>
              <a:rPr lang="en-US" dirty="0"/>
              <a:t>can improve the performance of </a:t>
            </a:r>
            <a:r>
              <a:rPr lang="en-US" dirty="0" smtClean="0"/>
              <a:t>an intelligent </a:t>
            </a:r>
            <a:r>
              <a:rPr lang="en-US" dirty="0"/>
              <a:t>system over time. The most popular</a:t>
            </a:r>
          </a:p>
          <a:p>
            <a:pPr marL="0" indent="0">
              <a:buNone/>
            </a:pPr>
            <a:r>
              <a:rPr lang="en-US" dirty="0" smtClean="0"/>
              <a:t>approaches </a:t>
            </a:r>
            <a:r>
              <a:rPr lang="en-US" dirty="0"/>
              <a:t>to machine learning are </a:t>
            </a:r>
            <a:r>
              <a:rPr lang="en-US" b="1" dirty="0"/>
              <a:t>artificial</a:t>
            </a:r>
          </a:p>
          <a:p>
            <a:pPr marL="0" indent="0">
              <a:buNone/>
            </a:pPr>
            <a:r>
              <a:rPr lang="en-US" b="1" dirty="0"/>
              <a:t>neural networks </a:t>
            </a:r>
            <a:r>
              <a:rPr lang="en-US" dirty="0"/>
              <a:t>and </a:t>
            </a:r>
            <a:r>
              <a:rPr lang="en-US" b="1" dirty="0" smtClean="0"/>
              <a:t>optimization algorithms</a:t>
            </a:r>
            <a:r>
              <a:rPr lang="en-US" dirty="0"/>
              <a:t>. </a:t>
            </a:r>
          </a:p>
        </p:txBody>
      </p:sp>
    </p:spTree>
    <p:extLst>
      <p:ext uri="{BB962C8B-B14F-4D97-AF65-F5344CB8AC3E}">
        <p14:creationId xmlns:p14="http://schemas.microsoft.com/office/powerpoint/2010/main" val="850857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600200"/>
            <a:ext cx="8461248" cy="5029200"/>
          </a:xfrm>
        </p:spPr>
        <p:txBody>
          <a:bodyPr>
            <a:normAutofit/>
          </a:bodyPr>
          <a:lstStyle/>
          <a:p>
            <a:r>
              <a:rPr lang="en-US" dirty="0"/>
              <a:t>If at iteration </a:t>
            </a:r>
            <a:r>
              <a:rPr lang="en-US" i="1" dirty="0"/>
              <a:t>p</a:t>
            </a:r>
            <a:r>
              <a:rPr lang="en-US" dirty="0"/>
              <a:t>, the actual output is </a:t>
            </a:r>
            <a:r>
              <a:rPr lang="en-US" i="1" dirty="0"/>
              <a:t>Y</a:t>
            </a:r>
            <a:r>
              <a:rPr lang="en-US" dirty="0"/>
              <a:t>(</a:t>
            </a:r>
            <a:r>
              <a:rPr lang="en-US" i="1" dirty="0"/>
              <a:t>p</a:t>
            </a:r>
            <a:r>
              <a:rPr lang="en-US" dirty="0"/>
              <a:t>) and </a:t>
            </a:r>
            <a:r>
              <a:rPr lang="en-US" dirty="0" smtClean="0"/>
              <a:t>the desired </a:t>
            </a:r>
            <a:r>
              <a:rPr lang="en-US" dirty="0"/>
              <a:t>output is </a:t>
            </a:r>
            <a:r>
              <a:rPr lang="en-US" i="1" dirty="0" err="1"/>
              <a:t>Y</a:t>
            </a:r>
            <a:r>
              <a:rPr lang="en-US" i="1" baseline="-25000" dirty="0" err="1"/>
              <a:t>d</a:t>
            </a:r>
            <a:r>
              <a:rPr lang="en-US" i="1" baseline="-25000" dirty="0"/>
              <a:t> </a:t>
            </a:r>
            <a:r>
              <a:rPr lang="en-US" dirty="0"/>
              <a:t>(</a:t>
            </a:r>
            <a:r>
              <a:rPr lang="en-US" i="1" dirty="0"/>
              <a:t>p</a:t>
            </a:r>
            <a:r>
              <a:rPr lang="en-US" dirty="0"/>
              <a:t>), then the error is given </a:t>
            </a:r>
            <a:r>
              <a:rPr lang="en-US" dirty="0" smtClean="0"/>
              <a:t>by:</a:t>
            </a:r>
          </a:p>
          <a:p>
            <a:pPr marL="0" indent="0" algn="ctr">
              <a:buNone/>
            </a:pPr>
            <a:r>
              <a:rPr lang="en-US" b="1" i="1" dirty="0" smtClean="0"/>
              <a:t>e(p</a:t>
            </a:r>
            <a:r>
              <a:rPr lang="en-US" b="1" i="1" dirty="0"/>
              <a:t>) =</a:t>
            </a:r>
            <a:r>
              <a:rPr lang="en-US" b="1" i="1" dirty="0" err="1"/>
              <a:t>Y</a:t>
            </a:r>
            <a:r>
              <a:rPr lang="en-US" b="1" i="1" baseline="-25000" dirty="0" err="1"/>
              <a:t>d</a:t>
            </a:r>
            <a:r>
              <a:rPr lang="en-US" b="1" i="1" dirty="0"/>
              <a:t> (p)-Y(p) </a:t>
            </a:r>
            <a:r>
              <a:rPr lang="en-US" b="1" i="1" dirty="0" smtClean="0"/>
              <a:t>, where </a:t>
            </a:r>
            <a:r>
              <a:rPr lang="en-US" b="1" i="1" dirty="0"/>
              <a:t>p = 1, 2, 3, . . .</a:t>
            </a:r>
          </a:p>
          <a:p>
            <a:pPr marL="0" indent="0">
              <a:buNone/>
            </a:pPr>
            <a:r>
              <a:rPr lang="en-US" dirty="0"/>
              <a:t>Iteration </a:t>
            </a:r>
            <a:r>
              <a:rPr lang="en-US" i="1" dirty="0"/>
              <a:t>p </a:t>
            </a:r>
            <a:r>
              <a:rPr lang="en-US" dirty="0"/>
              <a:t>here refers to the </a:t>
            </a:r>
            <a:r>
              <a:rPr lang="en-US" i="1" dirty="0" err="1"/>
              <a:t>p</a:t>
            </a:r>
            <a:r>
              <a:rPr lang="en-US" dirty="0" err="1"/>
              <a:t>th</a:t>
            </a:r>
            <a:r>
              <a:rPr lang="en-US" dirty="0"/>
              <a:t> training </a:t>
            </a:r>
            <a:r>
              <a:rPr lang="en-US" dirty="0" smtClean="0"/>
              <a:t>data presented </a:t>
            </a:r>
            <a:r>
              <a:rPr lang="en-US" dirty="0"/>
              <a:t>to the perceptron</a:t>
            </a:r>
            <a:r>
              <a:rPr lang="en-US" dirty="0" smtClean="0"/>
              <a:t>.</a:t>
            </a:r>
          </a:p>
          <a:p>
            <a:pPr marL="0" indent="0">
              <a:buNone/>
            </a:pPr>
            <a:endParaRPr lang="en-US" dirty="0"/>
          </a:p>
          <a:p>
            <a:r>
              <a:rPr lang="en-US" dirty="0" smtClean="0"/>
              <a:t>If </a:t>
            </a:r>
            <a:r>
              <a:rPr lang="en-US" dirty="0"/>
              <a:t>the error, </a:t>
            </a:r>
            <a:r>
              <a:rPr lang="en-US" i="1" dirty="0"/>
              <a:t>e</a:t>
            </a:r>
            <a:r>
              <a:rPr lang="en-US" dirty="0"/>
              <a:t>(</a:t>
            </a:r>
            <a:r>
              <a:rPr lang="en-US" i="1" dirty="0"/>
              <a:t>p</a:t>
            </a:r>
            <a:r>
              <a:rPr lang="en-US" dirty="0"/>
              <a:t>), is positive, we need to </a:t>
            </a:r>
            <a:r>
              <a:rPr lang="en-US" dirty="0" smtClean="0"/>
              <a:t>increase perceptron </a:t>
            </a:r>
            <a:r>
              <a:rPr lang="en-US" dirty="0"/>
              <a:t>output </a:t>
            </a:r>
            <a:r>
              <a:rPr lang="en-US" i="1" dirty="0"/>
              <a:t>Y</a:t>
            </a:r>
            <a:r>
              <a:rPr lang="en-US" dirty="0"/>
              <a:t>(</a:t>
            </a:r>
            <a:r>
              <a:rPr lang="en-US" i="1" dirty="0"/>
              <a:t>p</a:t>
            </a:r>
            <a:r>
              <a:rPr lang="en-US" dirty="0"/>
              <a:t>), but if it is negative, </a:t>
            </a:r>
            <a:r>
              <a:rPr lang="en-US" dirty="0" smtClean="0"/>
              <a:t>we need </a:t>
            </a:r>
            <a:r>
              <a:rPr lang="en-US" dirty="0"/>
              <a:t>to decrease </a:t>
            </a:r>
            <a:r>
              <a:rPr lang="en-US" i="1" dirty="0"/>
              <a:t>Y</a:t>
            </a:r>
            <a:r>
              <a:rPr lang="en-US" dirty="0"/>
              <a:t>(</a:t>
            </a:r>
            <a:r>
              <a:rPr lang="en-US" i="1" dirty="0"/>
              <a:t>p</a:t>
            </a:r>
            <a:r>
              <a:rPr lang="en-US" dirty="0"/>
              <a:t>).</a:t>
            </a:r>
          </a:p>
        </p:txBody>
      </p:sp>
    </p:spTree>
    <p:extLst>
      <p:ext uri="{BB962C8B-B14F-4D97-AF65-F5344CB8AC3E}">
        <p14:creationId xmlns:p14="http://schemas.microsoft.com/office/powerpoint/2010/main" val="65357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perceptron learning rule</a:t>
            </a:r>
            <a:endParaRPr lang="en-US" dirty="0"/>
          </a:p>
        </p:txBody>
      </p:sp>
      <p:sp>
        <p:nvSpPr>
          <p:cNvPr id="3" name="Content Placeholder 2"/>
          <p:cNvSpPr>
            <a:spLocks noGrp="1"/>
          </p:cNvSpPr>
          <p:nvPr>
            <p:ph sz="quarter" idx="1"/>
          </p:nvPr>
        </p:nvSpPr>
        <p:spPr/>
        <p:txBody>
          <a:bodyPr>
            <a:normAutofit/>
          </a:bodyPr>
          <a:lstStyle/>
          <a:p>
            <a:endParaRPr lang="en-US" dirty="0" smtClean="0"/>
          </a:p>
          <a:p>
            <a:endParaRPr lang="en-US" dirty="0"/>
          </a:p>
          <a:p>
            <a:pPr marL="0" indent="0">
              <a:buNone/>
            </a:pPr>
            <a:r>
              <a:rPr lang="en-US" dirty="0" smtClean="0"/>
              <a:t>where </a:t>
            </a:r>
            <a:r>
              <a:rPr lang="en-US" i="1" dirty="0"/>
              <a:t>p </a:t>
            </a:r>
            <a:r>
              <a:rPr lang="en-US" dirty="0"/>
              <a:t>= 1, 2, 3, . . </a:t>
            </a:r>
            <a:r>
              <a:rPr lang="en-US" dirty="0" smtClean="0"/>
              <a:t>. </a:t>
            </a:r>
          </a:p>
          <a:p>
            <a:pPr marL="0" indent="0">
              <a:buNone/>
            </a:pPr>
            <a:r>
              <a:rPr lang="en-US" dirty="0"/>
              <a:t>a</a:t>
            </a:r>
            <a:r>
              <a:rPr lang="en-US" dirty="0" smtClean="0"/>
              <a:t> (alpha) is </a:t>
            </a:r>
            <a:r>
              <a:rPr lang="en-US" dirty="0"/>
              <a:t>the </a:t>
            </a:r>
            <a:r>
              <a:rPr lang="en-US" b="1" dirty="0"/>
              <a:t>learning rate</a:t>
            </a:r>
            <a:r>
              <a:rPr lang="en-US" dirty="0"/>
              <a:t>, </a:t>
            </a:r>
            <a:r>
              <a:rPr lang="en-US" dirty="0" smtClean="0"/>
              <a:t>which is </a:t>
            </a:r>
            <a:r>
              <a:rPr lang="en-US" dirty="0"/>
              <a:t>positive constant less </a:t>
            </a:r>
            <a:r>
              <a:rPr lang="en-US" dirty="0" smtClean="0"/>
              <a:t>than unity.</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45529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2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Perceptron’s training algorithm</a:t>
            </a:r>
            <a:endParaRPr lang="en-US" dirty="0"/>
          </a:p>
        </p:txBody>
      </p:sp>
      <p:sp>
        <p:nvSpPr>
          <p:cNvPr id="3" name="Content Placeholder 2"/>
          <p:cNvSpPr>
            <a:spLocks noGrp="1"/>
          </p:cNvSpPr>
          <p:nvPr>
            <p:ph sz="quarter" idx="1"/>
          </p:nvPr>
        </p:nvSpPr>
        <p:spPr>
          <a:xfrm>
            <a:off x="1066800" y="2133600"/>
            <a:ext cx="6858000" cy="3657600"/>
          </a:xfrm>
        </p:spPr>
        <p:txBody>
          <a:bodyPr>
            <a:normAutofit/>
          </a:bodyPr>
          <a:lstStyle/>
          <a:p>
            <a:pPr marL="0" indent="0">
              <a:buNone/>
            </a:pPr>
            <a:r>
              <a:rPr lang="en-US" b="1" dirty="0"/>
              <a:t>Step 1: </a:t>
            </a:r>
            <a:r>
              <a:rPr lang="en-US" b="1" dirty="0" err="1"/>
              <a:t>Initialisation</a:t>
            </a:r>
            <a:endParaRPr lang="en-US" b="1" dirty="0"/>
          </a:p>
          <a:p>
            <a:pPr marL="0" indent="0">
              <a:buNone/>
            </a:pPr>
            <a:r>
              <a:rPr lang="en-US" dirty="0"/>
              <a:t>Set initial weights </a:t>
            </a:r>
            <a:r>
              <a:rPr lang="en-US" i="1" dirty="0"/>
              <a:t>w</a:t>
            </a:r>
            <a:r>
              <a:rPr lang="en-US" baseline="-25000" dirty="0"/>
              <a:t>1</a:t>
            </a:r>
            <a:r>
              <a:rPr lang="en-US" dirty="0"/>
              <a:t>, </a:t>
            </a:r>
            <a:r>
              <a:rPr lang="en-US" i="1" dirty="0"/>
              <a:t>w</a:t>
            </a:r>
            <a:r>
              <a:rPr lang="en-US" baseline="-25000" dirty="0"/>
              <a:t>2</a:t>
            </a:r>
            <a:r>
              <a:rPr lang="en-US" dirty="0"/>
              <a:t>,…, </a:t>
            </a:r>
            <a:r>
              <a:rPr lang="en-US" i="1" dirty="0" err="1"/>
              <a:t>w</a:t>
            </a:r>
            <a:r>
              <a:rPr lang="en-US" i="1" baseline="-25000" dirty="0" err="1"/>
              <a:t>n</a:t>
            </a:r>
            <a:r>
              <a:rPr lang="en-US" i="1" dirty="0"/>
              <a:t> </a:t>
            </a:r>
            <a:r>
              <a:rPr lang="en-US" dirty="0"/>
              <a:t>and threshold </a:t>
            </a:r>
            <a:r>
              <a:rPr lang="en-US" dirty="0" smtClean="0"/>
              <a:t>q to </a:t>
            </a:r>
            <a:r>
              <a:rPr lang="en-US" dirty="0"/>
              <a:t>random numbers in the range [-0.5, 0.5].</a:t>
            </a:r>
          </a:p>
          <a:p>
            <a:pPr marL="0" indent="0">
              <a:buNone/>
            </a:pPr>
            <a:r>
              <a:rPr lang="en-US" dirty="0"/>
              <a:t>If the error, </a:t>
            </a:r>
            <a:r>
              <a:rPr lang="en-US" i="1" dirty="0"/>
              <a:t>e</a:t>
            </a:r>
            <a:r>
              <a:rPr lang="en-US" dirty="0"/>
              <a:t>(</a:t>
            </a:r>
            <a:r>
              <a:rPr lang="en-US" i="1" dirty="0"/>
              <a:t>p</a:t>
            </a:r>
            <a:r>
              <a:rPr lang="en-US" dirty="0"/>
              <a:t>), is positive, we need to </a:t>
            </a:r>
            <a:r>
              <a:rPr lang="en-US" dirty="0" smtClean="0"/>
              <a:t>increase perceptron </a:t>
            </a:r>
            <a:r>
              <a:rPr lang="en-US" dirty="0"/>
              <a:t>output </a:t>
            </a:r>
            <a:r>
              <a:rPr lang="en-US" i="1" dirty="0"/>
              <a:t>Y</a:t>
            </a:r>
            <a:r>
              <a:rPr lang="en-US" dirty="0"/>
              <a:t>(</a:t>
            </a:r>
            <a:r>
              <a:rPr lang="en-US" i="1" dirty="0"/>
              <a:t>p</a:t>
            </a:r>
            <a:r>
              <a:rPr lang="en-US" dirty="0"/>
              <a:t>), but if it is negative, </a:t>
            </a:r>
            <a:r>
              <a:rPr lang="en-US" dirty="0" smtClean="0"/>
              <a:t>we need </a:t>
            </a:r>
            <a:r>
              <a:rPr lang="en-US" dirty="0"/>
              <a:t>to decrease </a:t>
            </a:r>
            <a:r>
              <a:rPr lang="en-US" i="1" dirty="0"/>
              <a:t>Y</a:t>
            </a:r>
            <a:r>
              <a:rPr lang="en-US" dirty="0"/>
              <a:t>(</a:t>
            </a:r>
            <a:r>
              <a:rPr lang="en-US" i="1" dirty="0"/>
              <a:t>p</a:t>
            </a:r>
            <a:r>
              <a:rPr lang="en-US" dirty="0" smtClean="0"/>
              <a:t>).</a:t>
            </a:r>
          </a:p>
        </p:txBody>
      </p:sp>
    </p:spTree>
    <p:extLst>
      <p:ext uri="{BB962C8B-B14F-4D97-AF65-F5344CB8AC3E}">
        <p14:creationId xmlns:p14="http://schemas.microsoft.com/office/powerpoint/2010/main" val="101298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b="1" dirty="0"/>
              <a:t>Step 2: Activation</a:t>
            </a:r>
          </a:p>
          <a:p>
            <a:pPr marL="0" indent="0">
              <a:buNone/>
            </a:pPr>
            <a:r>
              <a:rPr lang="en-US" dirty="0"/>
              <a:t>Activate the perceptron by applying inputs </a:t>
            </a:r>
            <a:r>
              <a:rPr lang="en-US" b="1" dirty="0"/>
              <a:t>x</a:t>
            </a:r>
            <a:r>
              <a:rPr lang="en-US" b="1" baseline="-25000" dirty="0"/>
              <a:t>1</a:t>
            </a:r>
            <a:r>
              <a:rPr lang="en-US" b="1" dirty="0"/>
              <a:t>(p), x</a:t>
            </a:r>
            <a:r>
              <a:rPr lang="en-US" b="1" baseline="-25000" dirty="0"/>
              <a:t>2</a:t>
            </a:r>
            <a:r>
              <a:rPr lang="en-US" b="1" dirty="0"/>
              <a:t>(p),…, </a:t>
            </a:r>
            <a:r>
              <a:rPr lang="en-US" b="1" dirty="0" err="1"/>
              <a:t>x</a:t>
            </a:r>
            <a:r>
              <a:rPr lang="en-US" b="1" baseline="-25000" dirty="0" err="1"/>
              <a:t>n</a:t>
            </a:r>
            <a:r>
              <a:rPr lang="en-US" b="1" dirty="0"/>
              <a:t>(p)</a:t>
            </a:r>
            <a:r>
              <a:rPr lang="en-US" dirty="0"/>
              <a:t> and desired output </a:t>
            </a:r>
            <a:r>
              <a:rPr lang="en-US" i="1" dirty="0" err="1"/>
              <a:t>Y</a:t>
            </a:r>
            <a:r>
              <a:rPr lang="en-US" i="1" baseline="-25000" dirty="0" err="1"/>
              <a:t>d</a:t>
            </a:r>
            <a:r>
              <a:rPr lang="en-US" i="1" dirty="0"/>
              <a:t> </a:t>
            </a:r>
            <a:r>
              <a:rPr lang="en-US" dirty="0"/>
              <a:t>(</a:t>
            </a:r>
            <a:r>
              <a:rPr lang="en-US" i="1" dirty="0"/>
              <a:t>p</a:t>
            </a:r>
            <a:r>
              <a:rPr lang="en-US" dirty="0"/>
              <a:t>). </a:t>
            </a:r>
          </a:p>
          <a:p>
            <a:pPr marL="0" indent="0">
              <a:buNone/>
            </a:pPr>
            <a:r>
              <a:rPr lang="en-US" dirty="0"/>
              <a:t>Calculate the actual output at iteration </a:t>
            </a:r>
            <a:r>
              <a:rPr lang="en-US" i="1" dirty="0"/>
              <a:t>p </a:t>
            </a:r>
            <a:r>
              <a:rPr lang="en-US" dirty="0"/>
              <a:t>= </a:t>
            </a:r>
            <a:r>
              <a:rPr lang="en-US" dirty="0" smtClean="0"/>
              <a:t>1</a:t>
            </a:r>
          </a:p>
          <a:p>
            <a:pPr marL="0" indent="0">
              <a:buNone/>
            </a:pPr>
            <a:endParaRPr lang="en-US" dirty="0"/>
          </a:p>
          <a:p>
            <a:pPr marL="0" indent="0">
              <a:buNone/>
            </a:pPr>
            <a:endParaRPr lang="en-US" dirty="0"/>
          </a:p>
          <a:p>
            <a:pPr marL="0" indent="0">
              <a:buNone/>
            </a:pPr>
            <a:r>
              <a:rPr lang="en-US" dirty="0"/>
              <a:t>where </a:t>
            </a:r>
            <a:r>
              <a:rPr lang="en-US" i="1" dirty="0"/>
              <a:t>n </a:t>
            </a:r>
            <a:r>
              <a:rPr lang="en-US" dirty="0"/>
              <a:t>is the number of the perceptron </a:t>
            </a:r>
            <a:r>
              <a:rPr lang="en-US" dirty="0" smtClean="0"/>
              <a:t>inputs, and </a:t>
            </a:r>
            <a:r>
              <a:rPr lang="en-US" i="1" dirty="0"/>
              <a:t>step </a:t>
            </a:r>
            <a:r>
              <a:rPr lang="en-US" dirty="0"/>
              <a:t>is a step activation function.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292" y="3733800"/>
            <a:ext cx="50958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51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Step 3: Weight training</a:t>
            </a:r>
          </a:p>
          <a:p>
            <a:r>
              <a:rPr lang="en-US" dirty="0"/>
              <a:t>Update the weights of the </a:t>
            </a:r>
            <a:r>
              <a:rPr lang="en-US" dirty="0" smtClean="0"/>
              <a:t>perceptron</a:t>
            </a:r>
          </a:p>
          <a:p>
            <a:endParaRPr lang="en-US" dirty="0"/>
          </a:p>
          <a:p>
            <a:endParaRPr lang="en-US" dirty="0" smtClean="0"/>
          </a:p>
          <a:p>
            <a:pPr marL="0" indent="0">
              <a:buNone/>
            </a:pPr>
            <a:r>
              <a:rPr lang="en-US" dirty="0" smtClean="0"/>
              <a:t>where ∆</a:t>
            </a:r>
            <a:r>
              <a:rPr lang="en-US" i="1" dirty="0" err="1" smtClean="0"/>
              <a:t>w</a:t>
            </a:r>
            <a:r>
              <a:rPr lang="en-US" i="1" baseline="-25000" dirty="0" err="1" smtClean="0"/>
              <a:t>i</a:t>
            </a:r>
            <a:r>
              <a:rPr lang="en-US" dirty="0" smtClean="0"/>
              <a:t>(</a:t>
            </a:r>
            <a:r>
              <a:rPr lang="en-US" i="1" dirty="0" smtClean="0"/>
              <a:t>p</a:t>
            </a:r>
            <a:r>
              <a:rPr lang="en-US" dirty="0"/>
              <a:t>) is the weight correction at iteration </a:t>
            </a:r>
            <a:r>
              <a:rPr lang="en-US" i="1" dirty="0"/>
              <a:t>p</a:t>
            </a:r>
            <a:r>
              <a:rPr lang="en-US" dirty="0"/>
              <a:t>.</a:t>
            </a:r>
          </a:p>
          <a:p>
            <a:r>
              <a:rPr lang="en-US" dirty="0"/>
              <a:t>The weight correction is computed by the </a:t>
            </a:r>
            <a:r>
              <a:rPr lang="en-US" b="1" dirty="0" smtClean="0"/>
              <a:t>delta rule</a:t>
            </a:r>
            <a:r>
              <a:rPr lang="en-US"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95600"/>
            <a:ext cx="4267200" cy="55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334000"/>
            <a:ext cx="3371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3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Step 4: Iteration</a:t>
            </a:r>
          </a:p>
          <a:p>
            <a:pPr marL="0" indent="0">
              <a:buNone/>
            </a:pPr>
            <a:r>
              <a:rPr lang="en-US" dirty="0"/>
              <a:t>Increase iteration </a:t>
            </a:r>
            <a:r>
              <a:rPr lang="en-US" i="1" dirty="0"/>
              <a:t>p </a:t>
            </a:r>
            <a:r>
              <a:rPr lang="en-US" dirty="0"/>
              <a:t>by one, go back to </a:t>
            </a:r>
            <a:r>
              <a:rPr lang="en-US" i="1" dirty="0"/>
              <a:t>Step 2 </a:t>
            </a:r>
            <a:r>
              <a:rPr lang="en-US" dirty="0" smtClean="0"/>
              <a:t>and repeat </a:t>
            </a:r>
            <a:r>
              <a:rPr lang="en-US" dirty="0"/>
              <a:t>the process until convergence.</a:t>
            </a:r>
          </a:p>
        </p:txBody>
      </p:sp>
    </p:spTree>
    <p:extLst>
      <p:ext uri="{BB962C8B-B14F-4D97-AF65-F5344CB8AC3E}">
        <p14:creationId xmlns:p14="http://schemas.microsoft.com/office/powerpoint/2010/main" val="104732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for </a:t>
            </a:r>
            <a:r>
              <a:rPr lang="en-US" dirty="0" smtClean="0"/>
              <a:t>AND </a:t>
            </a:r>
            <a:r>
              <a:rPr lang="en-US" dirty="0" smtClean="0"/>
              <a:t>logic</a:t>
            </a:r>
            <a:endParaRPr lang="en-US"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53539" y="1600200"/>
            <a:ext cx="4995917"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52400" y="1600200"/>
            <a:ext cx="2590800" cy="2308324"/>
          </a:xfrm>
          <a:prstGeom prst="rect">
            <a:avLst/>
          </a:prstGeom>
          <a:noFill/>
        </p:spPr>
        <p:txBody>
          <a:bodyPr wrap="square" rtlCol="0">
            <a:spAutoFit/>
          </a:bodyPr>
          <a:lstStyle/>
          <a:p>
            <a:r>
              <a:rPr lang="en-US" sz="2400" dirty="0" smtClean="0"/>
              <a:t>This table shows only the weight calculation for next iteration for different random initial weights.</a:t>
            </a:r>
            <a:endParaRPr lang="en-US" sz="2400" dirty="0"/>
          </a:p>
        </p:txBody>
      </p:sp>
    </p:spTree>
    <p:extLst>
      <p:ext uri="{BB962C8B-B14F-4D97-AF65-F5344CB8AC3E}">
        <p14:creationId xmlns:p14="http://schemas.microsoft.com/office/powerpoint/2010/main" val="148909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Multilayer neural networks</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smtClean="0"/>
              <a:t>A </a:t>
            </a:r>
            <a:r>
              <a:rPr lang="en-US" dirty="0"/>
              <a:t>multilayer perceptron is a </a:t>
            </a:r>
            <a:r>
              <a:rPr lang="en-US" dirty="0" err="1"/>
              <a:t>feedforward</a:t>
            </a:r>
            <a:r>
              <a:rPr lang="en-US" dirty="0"/>
              <a:t> </a:t>
            </a:r>
            <a:r>
              <a:rPr lang="en-US" dirty="0" smtClean="0"/>
              <a:t>neural network </a:t>
            </a:r>
            <a:r>
              <a:rPr lang="en-US" dirty="0"/>
              <a:t>with one or more hidden layers.</a:t>
            </a:r>
          </a:p>
          <a:p>
            <a:r>
              <a:rPr lang="en-US" dirty="0" smtClean="0"/>
              <a:t>The </a:t>
            </a:r>
            <a:r>
              <a:rPr lang="en-US" dirty="0"/>
              <a:t>network consists of an </a:t>
            </a:r>
            <a:r>
              <a:rPr lang="en-US" b="1" dirty="0"/>
              <a:t>input layer </a:t>
            </a:r>
            <a:r>
              <a:rPr lang="en-US" dirty="0"/>
              <a:t>of </a:t>
            </a:r>
            <a:r>
              <a:rPr lang="en-US" dirty="0" smtClean="0"/>
              <a:t>source neurons</a:t>
            </a:r>
            <a:r>
              <a:rPr lang="en-US" dirty="0"/>
              <a:t>, at least one middle or </a:t>
            </a:r>
            <a:r>
              <a:rPr lang="en-US" b="1" dirty="0"/>
              <a:t>hidden layer </a:t>
            </a:r>
            <a:r>
              <a:rPr lang="en-US" dirty="0" smtClean="0"/>
              <a:t>of computational </a:t>
            </a:r>
            <a:r>
              <a:rPr lang="en-US" dirty="0"/>
              <a:t>neurons, and an </a:t>
            </a:r>
            <a:r>
              <a:rPr lang="en-US" b="1" dirty="0"/>
              <a:t>output layer </a:t>
            </a:r>
            <a:r>
              <a:rPr lang="en-US" dirty="0" smtClean="0"/>
              <a:t>of computational </a:t>
            </a:r>
            <a:r>
              <a:rPr lang="en-US" dirty="0"/>
              <a:t>neurons.</a:t>
            </a:r>
          </a:p>
          <a:p>
            <a:r>
              <a:rPr lang="en-US" dirty="0" smtClean="0"/>
              <a:t>The </a:t>
            </a:r>
            <a:r>
              <a:rPr lang="en-US" dirty="0"/>
              <a:t>input signals are propagated in a </a:t>
            </a:r>
            <a:r>
              <a:rPr lang="en-US" dirty="0" smtClean="0"/>
              <a:t>forward direction </a:t>
            </a:r>
            <a:r>
              <a:rPr lang="en-US" dirty="0"/>
              <a:t>on a layer-by-layer basis.</a:t>
            </a:r>
          </a:p>
        </p:txBody>
      </p:sp>
    </p:spTree>
    <p:extLst>
      <p:ext uri="{BB962C8B-B14F-4D97-AF65-F5344CB8AC3E}">
        <p14:creationId xmlns:p14="http://schemas.microsoft.com/office/powerpoint/2010/main" val="205869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Multilayer perceptron with two hidden layers</a:t>
            </a:r>
            <a:endParaRPr lang="en-US" dirty="0"/>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905000"/>
            <a:ext cx="73533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642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Issues in Machine Learning (i.e., Generalization) </a:t>
            </a:r>
          </a:p>
        </p:txBody>
      </p:sp>
      <p:sp>
        <p:nvSpPr>
          <p:cNvPr id="3" name="Content Placeholder 2"/>
          <p:cNvSpPr>
            <a:spLocks noGrp="1"/>
          </p:cNvSpPr>
          <p:nvPr>
            <p:ph sz="quarter" idx="1"/>
          </p:nvPr>
        </p:nvSpPr>
        <p:spPr>
          <a:xfrm>
            <a:off x="304800" y="1600200"/>
            <a:ext cx="8461248" cy="5257800"/>
          </a:xfrm>
        </p:spPr>
        <p:txBody>
          <a:bodyPr>
            <a:normAutofit/>
          </a:bodyPr>
          <a:lstStyle/>
          <a:p>
            <a:r>
              <a:rPr lang="en-US" sz="2800" dirty="0">
                <a:latin typeface="Times New Roman" pitchFamily="18" charset="0"/>
                <a:cs typeface="Times New Roman" pitchFamily="18" charset="0"/>
              </a:rPr>
              <a:t>What algorithms are available for learning a concept? How well do they perform?</a:t>
            </a:r>
          </a:p>
          <a:p>
            <a:r>
              <a:rPr lang="en-US" sz="2800" dirty="0">
                <a:latin typeface="Times New Roman" pitchFamily="18" charset="0"/>
                <a:cs typeface="Times New Roman" pitchFamily="18" charset="0"/>
              </a:rPr>
              <a:t>How much training data is sufficient to learn a concept with high confidence?</a:t>
            </a:r>
          </a:p>
          <a:p>
            <a:r>
              <a:rPr lang="en-US" sz="2800" dirty="0">
                <a:latin typeface="Times New Roman" pitchFamily="18" charset="0"/>
                <a:cs typeface="Times New Roman" pitchFamily="18" charset="0"/>
              </a:rPr>
              <a:t>When is it useful to use prior knowledge?</a:t>
            </a:r>
          </a:p>
          <a:p>
            <a:r>
              <a:rPr lang="en-US" sz="2800" dirty="0">
                <a:latin typeface="Times New Roman" pitchFamily="18" charset="0"/>
                <a:cs typeface="Times New Roman" pitchFamily="18" charset="0"/>
              </a:rPr>
              <a:t>Are some training examples more useful than others?</a:t>
            </a:r>
          </a:p>
          <a:p>
            <a:r>
              <a:rPr lang="en-US" sz="2800" dirty="0">
                <a:latin typeface="Times New Roman" pitchFamily="18" charset="0"/>
                <a:cs typeface="Times New Roman" pitchFamily="18" charset="0"/>
              </a:rPr>
              <a:t>What are best tasks for a system to learn?</a:t>
            </a:r>
          </a:p>
          <a:p>
            <a:r>
              <a:rPr lang="en-US" sz="2800" dirty="0">
                <a:latin typeface="Times New Roman" pitchFamily="18" charset="0"/>
                <a:cs typeface="Times New Roman" pitchFamily="18" charset="0"/>
              </a:rPr>
              <a:t>What is the best way for a system to represent its knowledge?</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876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8308848" cy="5181600"/>
          </a:xfrm>
        </p:spPr>
        <p:txBody>
          <a:bodyPr>
            <a:noAutofit/>
          </a:bodyPr>
          <a:lstStyle/>
          <a:p>
            <a:r>
              <a:rPr lang="en-US" sz="2800" dirty="0"/>
              <a:t>A </a:t>
            </a:r>
            <a:r>
              <a:rPr lang="en-US" sz="2800" b="1" dirty="0"/>
              <a:t>neural network </a:t>
            </a:r>
            <a:r>
              <a:rPr lang="en-US" sz="2800" dirty="0"/>
              <a:t>can be defined as a model </a:t>
            </a:r>
            <a:r>
              <a:rPr lang="en-US" sz="2800" dirty="0" smtClean="0"/>
              <a:t>of reasoning </a:t>
            </a:r>
            <a:r>
              <a:rPr lang="en-US" sz="2800" dirty="0"/>
              <a:t>based on the human brain. </a:t>
            </a:r>
            <a:endParaRPr lang="en-US" sz="2800" dirty="0" smtClean="0"/>
          </a:p>
          <a:p>
            <a:r>
              <a:rPr lang="en-US" sz="2800" dirty="0" smtClean="0"/>
              <a:t>The brain  consists </a:t>
            </a:r>
            <a:r>
              <a:rPr lang="en-US" sz="2800" dirty="0"/>
              <a:t>of a densely interconnected set of </a:t>
            </a:r>
            <a:r>
              <a:rPr lang="en-US" sz="2800" dirty="0" smtClean="0"/>
              <a:t>nerve cells</a:t>
            </a:r>
            <a:r>
              <a:rPr lang="en-US" sz="2800" dirty="0"/>
              <a:t> </a:t>
            </a:r>
            <a:r>
              <a:rPr lang="en-US" sz="2800" dirty="0" smtClean="0"/>
              <a:t>called </a:t>
            </a:r>
            <a:r>
              <a:rPr lang="en-US" sz="2800" b="1" i="1" dirty="0" smtClean="0"/>
              <a:t>neurons</a:t>
            </a:r>
            <a:r>
              <a:rPr lang="en-US" sz="2800" dirty="0" smtClean="0"/>
              <a:t>. These neurons are also known as </a:t>
            </a:r>
            <a:r>
              <a:rPr lang="en-US" sz="2800" dirty="0"/>
              <a:t>basic </a:t>
            </a:r>
            <a:r>
              <a:rPr lang="en-US" sz="2800" dirty="0" smtClean="0"/>
              <a:t>information-processing units.</a:t>
            </a:r>
            <a:endParaRPr lang="en-US" sz="2800" dirty="0"/>
          </a:p>
          <a:p>
            <a:r>
              <a:rPr lang="en-US" sz="2800" dirty="0" smtClean="0"/>
              <a:t>The </a:t>
            </a:r>
            <a:r>
              <a:rPr lang="en-US" sz="2800" dirty="0"/>
              <a:t>human brain incorporates nearly 10 </a:t>
            </a:r>
            <a:r>
              <a:rPr lang="en-US" sz="2800" dirty="0" smtClean="0"/>
              <a:t>billion neurons </a:t>
            </a:r>
            <a:r>
              <a:rPr lang="en-US" sz="2800" dirty="0"/>
              <a:t>and 60 trillion connections, </a:t>
            </a:r>
            <a:r>
              <a:rPr lang="en-US" sz="2800" i="1" dirty="0"/>
              <a:t>synapses</a:t>
            </a:r>
            <a:r>
              <a:rPr lang="en-US" sz="2800" dirty="0" smtClean="0"/>
              <a:t>, between </a:t>
            </a:r>
            <a:r>
              <a:rPr lang="en-US" sz="2800" dirty="0"/>
              <a:t>them. </a:t>
            </a:r>
            <a:endParaRPr lang="en-US" sz="2800" dirty="0" smtClean="0"/>
          </a:p>
          <a:p>
            <a:r>
              <a:rPr lang="en-US" sz="2800" dirty="0" smtClean="0"/>
              <a:t>By </a:t>
            </a:r>
            <a:r>
              <a:rPr lang="en-US" sz="2800" dirty="0"/>
              <a:t>using multiple </a:t>
            </a:r>
            <a:r>
              <a:rPr lang="en-US" sz="2800" dirty="0" smtClean="0"/>
              <a:t>neurons simultaneously</a:t>
            </a:r>
            <a:r>
              <a:rPr lang="en-US" sz="2800" dirty="0"/>
              <a:t>, the brain can perform its </a:t>
            </a:r>
            <a:r>
              <a:rPr lang="en-US" sz="2800" dirty="0" smtClean="0"/>
              <a:t>functions much </a:t>
            </a:r>
            <a:r>
              <a:rPr lang="en-US" sz="2800" dirty="0"/>
              <a:t>faster than the fastest computers in </a:t>
            </a:r>
            <a:r>
              <a:rPr lang="en-US" sz="2800" dirty="0" smtClean="0"/>
              <a:t>existence today</a:t>
            </a:r>
            <a:r>
              <a:rPr lang="en-US" sz="2800" dirty="0"/>
              <a:t>.</a:t>
            </a:r>
          </a:p>
        </p:txBody>
      </p:sp>
    </p:spTree>
    <p:extLst>
      <p:ext uri="{BB962C8B-B14F-4D97-AF65-F5344CB8AC3E}">
        <p14:creationId xmlns:p14="http://schemas.microsoft.com/office/powerpoint/2010/main" val="2293401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Opportunities and Challenges</a:t>
            </a:r>
          </a:p>
        </p:txBody>
      </p:sp>
      <p:sp>
        <p:nvSpPr>
          <p:cNvPr id="3" name="Content Placeholder 2"/>
          <p:cNvSpPr>
            <a:spLocks noGrp="1"/>
          </p:cNvSpPr>
          <p:nvPr>
            <p:ph sz="quarter" idx="1"/>
          </p:nvPr>
        </p:nvSpPr>
        <p:spPr>
          <a:xfrm>
            <a:off x="228600" y="1600200"/>
            <a:ext cx="8537448" cy="5105400"/>
          </a:xfrm>
        </p:spPr>
        <p:txBody>
          <a:bodyPr>
            <a:noAutofit/>
          </a:bodyPr>
          <a:lstStyle/>
          <a:p>
            <a:r>
              <a:rPr lang="en-US" sz="2400" dirty="0"/>
              <a:t>The </a:t>
            </a:r>
            <a:r>
              <a:rPr lang="en-US" sz="2400" dirty="0" smtClean="0"/>
              <a:t>field </a:t>
            </a:r>
            <a:r>
              <a:rPr lang="en-US" sz="2400" dirty="0"/>
              <a:t>of machine learning is quite new, unexplored and rapidly expanding due to new formalizations </a:t>
            </a:r>
            <a:r>
              <a:rPr lang="en-US" sz="2400" dirty="0" smtClean="0"/>
              <a:t>of the </a:t>
            </a:r>
            <a:r>
              <a:rPr lang="en-US" sz="2400" dirty="0"/>
              <a:t>learning problems. For example, many of the </a:t>
            </a:r>
            <a:r>
              <a:rPr lang="en-US" sz="2400" b="1" i="1" dirty="0"/>
              <a:t>algorithms rely on a lot of parameters</a:t>
            </a:r>
            <a:r>
              <a:rPr lang="en-US" sz="2400" dirty="0"/>
              <a:t>. Thus an </a:t>
            </a:r>
            <a:r>
              <a:rPr lang="en-US" sz="2400" dirty="0" smtClean="0"/>
              <a:t>innovative way </a:t>
            </a:r>
            <a:r>
              <a:rPr lang="en-US" sz="2400" dirty="0"/>
              <a:t>of tuning them can lead to </a:t>
            </a:r>
            <a:r>
              <a:rPr lang="en-US" sz="2400" dirty="0" smtClean="0"/>
              <a:t>significant </a:t>
            </a:r>
            <a:r>
              <a:rPr lang="en-US" sz="2400" dirty="0"/>
              <a:t>rise in throughput</a:t>
            </a:r>
            <a:r>
              <a:rPr lang="en-US" sz="2400" dirty="0" smtClean="0"/>
              <a:t>.</a:t>
            </a:r>
          </a:p>
          <a:p>
            <a:r>
              <a:rPr lang="en-US" sz="2400" dirty="0" smtClean="0"/>
              <a:t>There </a:t>
            </a:r>
            <a:r>
              <a:rPr lang="en-US" sz="2400" dirty="0"/>
              <a:t>are many more scopes of advancements which involve the learning of natural way </a:t>
            </a:r>
            <a:r>
              <a:rPr lang="en-US" sz="2400" dirty="0" smtClean="0"/>
              <a:t>of processing </a:t>
            </a:r>
            <a:r>
              <a:rPr lang="en-US" sz="2400" dirty="0"/>
              <a:t>things like humans or animals </a:t>
            </a:r>
            <a:r>
              <a:rPr lang="en-US" sz="2400" dirty="0" smtClean="0"/>
              <a:t>do. However </a:t>
            </a:r>
            <a:r>
              <a:rPr lang="en-US" sz="2400" dirty="0"/>
              <a:t>it raises concerns like </a:t>
            </a:r>
            <a:r>
              <a:rPr lang="en-US" sz="2400" b="1" i="1" dirty="0"/>
              <a:t>privacy issues </a:t>
            </a:r>
            <a:r>
              <a:rPr lang="en-US" sz="2400" dirty="0"/>
              <a:t>also since it </a:t>
            </a:r>
            <a:r>
              <a:rPr lang="en-US" sz="2400" dirty="0" smtClean="0"/>
              <a:t>involves manipulation </a:t>
            </a:r>
            <a:r>
              <a:rPr lang="en-US" sz="2400" dirty="0"/>
              <a:t>of private data generated by users, which can be a huge security risk. In spite of these insecurities</a:t>
            </a:r>
            <a:r>
              <a:rPr lang="en-US" sz="2400" dirty="0" smtClean="0"/>
              <a:t>, ML </a:t>
            </a:r>
            <a:r>
              <a:rPr lang="en-US" sz="2400" dirty="0"/>
              <a:t>is bounded to be more popular since it allows to solve problems by learning them in place of </a:t>
            </a:r>
            <a:r>
              <a:rPr lang="en-US" sz="2400" dirty="0" smtClean="0"/>
              <a:t>traditional ways</a:t>
            </a:r>
            <a:r>
              <a:rPr lang="en-US" sz="2400" dirty="0"/>
              <a:t>.</a:t>
            </a:r>
          </a:p>
        </p:txBody>
      </p:sp>
    </p:spTree>
    <p:extLst>
      <p:ext uri="{BB962C8B-B14F-4D97-AF65-F5344CB8AC3E}">
        <p14:creationId xmlns:p14="http://schemas.microsoft.com/office/powerpoint/2010/main" val="73672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neural network</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73152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42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447800"/>
            <a:ext cx="8385048" cy="5410200"/>
          </a:xfrm>
        </p:spPr>
        <p:txBody>
          <a:bodyPr>
            <a:noAutofit/>
          </a:bodyPr>
          <a:lstStyle/>
          <a:p>
            <a:r>
              <a:rPr lang="en-US" sz="2600" dirty="0">
                <a:latin typeface="Times New Roman" pitchFamily="18" charset="0"/>
                <a:cs typeface="Times New Roman" pitchFamily="18" charset="0"/>
              </a:rPr>
              <a:t>Each neuron has a very simple structure, but </a:t>
            </a:r>
            <a:r>
              <a:rPr lang="en-US" sz="2600" dirty="0" smtClean="0">
                <a:latin typeface="Times New Roman" pitchFamily="18" charset="0"/>
                <a:cs typeface="Times New Roman" pitchFamily="18" charset="0"/>
              </a:rPr>
              <a:t>an army </a:t>
            </a:r>
            <a:r>
              <a:rPr lang="en-US" sz="2600" dirty="0">
                <a:latin typeface="Times New Roman" pitchFamily="18" charset="0"/>
                <a:cs typeface="Times New Roman" pitchFamily="18" charset="0"/>
              </a:rPr>
              <a:t>of such elements constitutes a </a:t>
            </a:r>
            <a:r>
              <a:rPr lang="en-US" sz="2600" dirty="0" smtClean="0">
                <a:latin typeface="Times New Roman" pitchFamily="18" charset="0"/>
                <a:cs typeface="Times New Roman" pitchFamily="18" charset="0"/>
              </a:rPr>
              <a:t>tremendous processing </a:t>
            </a:r>
            <a:r>
              <a:rPr lang="en-US" sz="2600" dirty="0">
                <a:latin typeface="Times New Roman" pitchFamily="18" charset="0"/>
                <a:cs typeface="Times New Roman" pitchFamily="18" charset="0"/>
              </a:rPr>
              <a:t>power</a:t>
            </a:r>
            <a:r>
              <a:rPr lang="en-US" sz="2600"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A </a:t>
            </a:r>
            <a:r>
              <a:rPr lang="en-US" sz="2600" dirty="0">
                <a:latin typeface="Times New Roman" pitchFamily="18" charset="0"/>
                <a:cs typeface="Times New Roman" pitchFamily="18" charset="0"/>
              </a:rPr>
              <a:t>neuron consists of a cell body, </a:t>
            </a:r>
            <a:r>
              <a:rPr lang="en-US" sz="2600" b="1" dirty="0">
                <a:latin typeface="Times New Roman" pitchFamily="18" charset="0"/>
                <a:cs typeface="Times New Roman" pitchFamily="18" charset="0"/>
              </a:rPr>
              <a:t>soma</a:t>
            </a:r>
            <a:r>
              <a:rPr lang="en-US" sz="2600" dirty="0">
                <a:latin typeface="Times New Roman" pitchFamily="18" charset="0"/>
                <a:cs typeface="Times New Roman" pitchFamily="18" charset="0"/>
              </a:rPr>
              <a:t>, a number </a:t>
            </a:r>
            <a:r>
              <a:rPr lang="en-US" sz="2600" dirty="0" smtClean="0">
                <a:latin typeface="Times New Roman" pitchFamily="18" charset="0"/>
                <a:cs typeface="Times New Roman" pitchFamily="18" charset="0"/>
              </a:rPr>
              <a:t>of fibers </a:t>
            </a:r>
            <a:r>
              <a:rPr lang="en-US" sz="2600" dirty="0">
                <a:latin typeface="Times New Roman" pitchFamily="18" charset="0"/>
                <a:cs typeface="Times New Roman" pitchFamily="18" charset="0"/>
              </a:rPr>
              <a:t>called </a:t>
            </a:r>
            <a:r>
              <a:rPr lang="en-US" sz="2600" b="1" dirty="0">
                <a:latin typeface="Times New Roman" pitchFamily="18" charset="0"/>
                <a:cs typeface="Times New Roman" pitchFamily="18" charset="0"/>
              </a:rPr>
              <a:t>dendrites</a:t>
            </a:r>
            <a:r>
              <a:rPr lang="en-US" sz="2600" dirty="0">
                <a:latin typeface="Times New Roman" pitchFamily="18" charset="0"/>
                <a:cs typeface="Times New Roman" pitchFamily="18" charset="0"/>
              </a:rPr>
              <a:t>, and a single long </a:t>
            </a:r>
            <a:r>
              <a:rPr lang="en-US" sz="2600" dirty="0" smtClean="0">
                <a:latin typeface="Times New Roman" pitchFamily="18" charset="0"/>
                <a:cs typeface="Times New Roman" pitchFamily="18" charset="0"/>
              </a:rPr>
              <a:t>fiber called </a:t>
            </a:r>
            <a:r>
              <a:rPr lang="en-US" sz="2600" dirty="0">
                <a:latin typeface="Times New Roman" pitchFamily="18" charset="0"/>
                <a:cs typeface="Times New Roman" pitchFamily="18" charset="0"/>
              </a:rPr>
              <a:t>the </a:t>
            </a:r>
            <a:r>
              <a:rPr lang="en-US" sz="2600" b="1" dirty="0" smtClean="0">
                <a:latin typeface="Times New Roman" pitchFamily="18" charset="0"/>
                <a:cs typeface="Times New Roman" pitchFamily="18" charset="0"/>
              </a:rPr>
              <a:t>axon</a:t>
            </a:r>
            <a:r>
              <a:rPr lang="en-US" sz="2600" dirty="0" smtClean="0">
                <a:latin typeface="Times New Roman" pitchFamily="18" charset="0"/>
                <a:cs typeface="Times New Roman" pitchFamily="18" charset="0"/>
              </a:rPr>
              <a:t>.</a:t>
            </a:r>
          </a:p>
          <a:p>
            <a:r>
              <a:rPr lang="en-US" sz="2600" b="1" i="1" dirty="0" smtClean="0">
                <a:latin typeface="Times New Roman" pitchFamily="18" charset="0"/>
                <a:cs typeface="Times New Roman" pitchFamily="18" charset="0"/>
              </a:rPr>
              <a:t>Dendrites</a:t>
            </a:r>
            <a:r>
              <a:rPr lang="en-US" sz="2600" dirty="0" smtClean="0">
                <a:latin typeface="Times New Roman" pitchFamily="18" charset="0"/>
                <a:cs typeface="Times New Roman" pitchFamily="18" charset="0"/>
              </a:rPr>
              <a:t> are </a:t>
            </a:r>
            <a:r>
              <a:rPr lang="en-US" sz="2600" dirty="0">
                <a:latin typeface="Times New Roman" pitchFamily="18" charset="0"/>
                <a:cs typeface="Times New Roman" pitchFamily="18" charset="0"/>
              </a:rPr>
              <a:t>thin and widely branching fibers, reaching out in different directions to make connections to a larger number of cells within the cluster</a:t>
            </a:r>
            <a:r>
              <a:rPr lang="en-US" sz="2600" dirty="0" smtClean="0">
                <a:latin typeface="Times New Roman" pitchFamily="18" charset="0"/>
                <a:cs typeface="Times New Roman" pitchFamily="18" charset="0"/>
              </a:rPr>
              <a:t>.</a:t>
            </a:r>
          </a:p>
          <a:p>
            <a:r>
              <a:rPr lang="en-US" sz="2600" dirty="0">
                <a:latin typeface="Times New Roman" pitchFamily="18" charset="0"/>
                <a:cs typeface="Times New Roman" pitchFamily="18" charset="0"/>
              </a:rPr>
              <a:t>Input connection are made from the </a:t>
            </a:r>
            <a:r>
              <a:rPr lang="en-US" sz="2600" b="1" i="1" dirty="0">
                <a:latin typeface="Times New Roman" pitchFamily="18" charset="0"/>
                <a:cs typeface="Times New Roman" pitchFamily="18" charset="0"/>
              </a:rPr>
              <a:t>axons</a:t>
            </a:r>
            <a:r>
              <a:rPr lang="en-US" sz="2600" dirty="0">
                <a:latin typeface="Times New Roman" pitchFamily="18" charset="0"/>
                <a:cs typeface="Times New Roman" pitchFamily="18" charset="0"/>
              </a:rPr>
              <a:t> of other cells to the </a:t>
            </a:r>
            <a:r>
              <a:rPr lang="en-US" sz="2600" b="1" i="1" dirty="0" smtClean="0">
                <a:latin typeface="Times New Roman" pitchFamily="18" charset="0"/>
                <a:cs typeface="Times New Roman" pitchFamily="18" charset="0"/>
              </a:rPr>
              <a:t>dendrites</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or directly to the body of the cell. These are known as </a:t>
            </a:r>
            <a:r>
              <a:rPr lang="en-US" sz="2600" dirty="0" err="1">
                <a:latin typeface="Times New Roman" pitchFamily="18" charset="0"/>
                <a:cs typeface="Times New Roman" pitchFamily="18" charset="0"/>
              </a:rPr>
              <a:t>axondentrititic</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axonsomatic</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synapses</a:t>
            </a:r>
            <a:r>
              <a:rPr lang="en-US" sz="2600" dirty="0">
                <a:latin typeface="Times New Roman" pitchFamily="18" charset="0"/>
                <a:cs typeface="Times New Roman" pitchFamily="18" charset="0"/>
              </a:rPr>
              <a:t>.</a:t>
            </a:r>
          </a:p>
          <a:p>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410539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There is only one axon per neuron. </a:t>
            </a:r>
            <a:endParaRPr lang="en-US" sz="2800" dirty="0" smtClean="0">
              <a:latin typeface="Times New Roman" pitchFamily="18" charset="0"/>
              <a:cs typeface="Times New Roman" pitchFamily="18" charset="0"/>
            </a:endParaRPr>
          </a:p>
          <a:p>
            <a:r>
              <a:rPr lang="en-US" sz="2800" b="1" i="1" dirty="0" smtClean="0">
                <a:latin typeface="Times New Roman" pitchFamily="18" charset="0"/>
                <a:cs typeface="Times New Roman" pitchFamily="18" charset="0"/>
              </a:rPr>
              <a:t>Axon</a:t>
            </a:r>
            <a:r>
              <a:rPr lang="en-US" sz="2800" dirty="0" smtClean="0">
                <a:latin typeface="Times New Roman" pitchFamily="18" charset="0"/>
                <a:cs typeface="Times New Roman" pitchFamily="18" charset="0"/>
              </a:rPr>
              <a:t> is </a:t>
            </a:r>
            <a:r>
              <a:rPr lang="en-US" sz="2800" dirty="0">
                <a:latin typeface="Times New Roman" pitchFamily="18" charset="0"/>
                <a:cs typeface="Times New Roman" pitchFamily="18" charset="0"/>
              </a:rPr>
              <a:t>a single and long fiber, which transports the output signal of the cell as electrical impulses (action potential) along its length. The end of the axon may divide in many branches, which are then connected to other cells. The branches have the function to fan out the signal to many other inputs</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3956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371600"/>
            <a:ext cx="8461248" cy="5257800"/>
          </a:xfrm>
        </p:spPr>
        <p:txBody>
          <a:bodyPr>
            <a:normAutofit/>
          </a:bodyPr>
          <a:lstStyle/>
          <a:p>
            <a:r>
              <a:rPr lang="en-US" dirty="0"/>
              <a:t>Our brain can be considered as a highly complex</a:t>
            </a:r>
            <a:r>
              <a:rPr lang="en-US" dirty="0" smtClean="0"/>
              <a:t>, non-linear </a:t>
            </a:r>
            <a:r>
              <a:rPr lang="en-US" dirty="0"/>
              <a:t>and parallel </a:t>
            </a:r>
            <a:r>
              <a:rPr lang="en-US" dirty="0" smtClean="0"/>
              <a:t>information-processing system.</a:t>
            </a:r>
          </a:p>
          <a:p>
            <a:r>
              <a:rPr lang="en-US" dirty="0" smtClean="0"/>
              <a:t>Information </a:t>
            </a:r>
            <a:r>
              <a:rPr lang="en-US" dirty="0"/>
              <a:t>is stored and processed in a </a:t>
            </a:r>
            <a:r>
              <a:rPr lang="en-US" dirty="0" smtClean="0"/>
              <a:t>neural network </a:t>
            </a:r>
            <a:r>
              <a:rPr lang="en-US" dirty="0"/>
              <a:t>simultaneously throughout the </a:t>
            </a:r>
            <a:r>
              <a:rPr lang="en-US" dirty="0" smtClean="0"/>
              <a:t>whole network</a:t>
            </a:r>
            <a:r>
              <a:rPr lang="en-US" dirty="0"/>
              <a:t>, rather than at specific locations. In </a:t>
            </a:r>
            <a:r>
              <a:rPr lang="en-US" dirty="0" smtClean="0"/>
              <a:t>other words</a:t>
            </a:r>
            <a:r>
              <a:rPr lang="en-US" dirty="0"/>
              <a:t>, in neural networks, both data and </a:t>
            </a:r>
            <a:r>
              <a:rPr lang="en-US" dirty="0" smtClean="0"/>
              <a:t>its processing </a:t>
            </a:r>
            <a:r>
              <a:rPr lang="en-US" dirty="0"/>
              <a:t>are </a:t>
            </a:r>
            <a:r>
              <a:rPr lang="en-US" b="1" dirty="0"/>
              <a:t>global </a:t>
            </a:r>
            <a:r>
              <a:rPr lang="en-US" dirty="0"/>
              <a:t>rather than local</a:t>
            </a:r>
            <a:r>
              <a:rPr lang="en-US" dirty="0" smtClean="0"/>
              <a:t>.</a:t>
            </a:r>
          </a:p>
          <a:p>
            <a:r>
              <a:rPr lang="en-US" dirty="0" smtClean="0"/>
              <a:t>Learning </a:t>
            </a:r>
            <a:r>
              <a:rPr lang="en-US" dirty="0"/>
              <a:t>is a fundamental and </a:t>
            </a:r>
            <a:r>
              <a:rPr lang="en-US" dirty="0" smtClean="0"/>
              <a:t>essential characteristic </a:t>
            </a:r>
            <a:r>
              <a:rPr lang="en-US" dirty="0"/>
              <a:t>of biological neural networks. </a:t>
            </a:r>
            <a:r>
              <a:rPr lang="en-US" dirty="0" smtClean="0"/>
              <a:t>The ease </a:t>
            </a:r>
            <a:r>
              <a:rPr lang="en-US" dirty="0"/>
              <a:t>with which they can learn led to attempts </a:t>
            </a:r>
            <a:r>
              <a:rPr lang="en-US" dirty="0" smtClean="0"/>
              <a:t>to emulate </a:t>
            </a:r>
            <a:r>
              <a:rPr lang="en-US" dirty="0"/>
              <a:t>a biological neural network in a computer.</a:t>
            </a:r>
          </a:p>
        </p:txBody>
      </p:sp>
    </p:spTree>
    <p:extLst>
      <p:ext uri="{BB962C8B-B14F-4D97-AF65-F5344CB8AC3E}">
        <p14:creationId xmlns:p14="http://schemas.microsoft.com/office/powerpoint/2010/main" val="1886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a:t>
            </a:r>
            <a:endParaRPr lang="en-US" dirty="0"/>
          </a:p>
        </p:txBody>
      </p:sp>
      <p:sp>
        <p:nvSpPr>
          <p:cNvPr id="3" name="Content Placeholder 2"/>
          <p:cNvSpPr>
            <a:spLocks noGrp="1"/>
          </p:cNvSpPr>
          <p:nvPr>
            <p:ph sz="quarter" idx="1"/>
          </p:nvPr>
        </p:nvSpPr>
        <p:spPr>
          <a:xfrm>
            <a:off x="304800" y="1600200"/>
            <a:ext cx="8461248" cy="5105400"/>
          </a:xfrm>
        </p:spPr>
        <p:txBody>
          <a:bodyPr>
            <a:normAutofit/>
          </a:bodyPr>
          <a:lstStyle/>
          <a:p>
            <a:r>
              <a:rPr lang="en-US" dirty="0"/>
              <a:t>An artificial neural network consists of a number </a:t>
            </a:r>
            <a:r>
              <a:rPr lang="en-US" dirty="0" smtClean="0"/>
              <a:t>of very </a:t>
            </a:r>
            <a:r>
              <a:rPr lang="en-US" dirty="0"/>
              <a:t>simple processors, also called </a:t>
            </a:r>
            <a:r>
              <a:rPr lang="en-US" b="1" dirty="0"/>
              <a:t>neurons</a:t>
            </a:r>
            <a:r>
              <a:rPr lang="en-US" dirty="0"/>
              <a:t>, </a:t>
            </a:r>
            <a:r>
              <a:rPr lang="en-US" dirty="0" smtClean="0"/>
              <a:t>which are </a:t>
            </a:r>
            <a:r>
              <a:rPr lang="en-US" dirty="0"/>
              <a:t>analogous to the biological neurons in the brain</a:t>
            </a:r>
            <a:r>
              <a:rPr lang="en-US" dirty="0" smtClean="0"/>
              <a:t>. </a:t>
            </a:r>
            <a:endParaRPr lang="en-US" dirty="0"/>
          </a:p>
          <a:p>
            <a:r>
              <a:rPr lang="en-US" dirty="0" smtClean="0"/>
              <a:t>The </a:t>
            </a:r>
            <a:r>
              <a:rPr lang="en-US" dirty="0"/>
              <a:t>neurons are connected by weighted </a:t>
            </a:r>
            <a:r>
              <a:rPr lang="en-US" dirty="0" smtClean="0"/>
              <a:t>links passing </a:t>
            </a:r>
            <a:r>
              <a:rPr lang="en-US" dirty="0"/>
              <a:t>signals from one neuron to another.</a:t>
            </a:r>
          </a:p>
          <a:p>
            <a:r>
              <a:rPr lang="en-US" dirty="0" smtClean="0"/>
              <a:t>The </a:t>
            </a:r>
            <a:r>
              <a:rPr lang="en-US" dirty="0"/>
              <a:t>output signal is transmitted through </a:t>
            </a:r>
            <a:r>
              <a:rPr lang="en-US" dirty="0" smtClean="0"/>
              <a:t>the neuron’s </a:t>
            </a:r>
            <a:r>
              <a:rPr lang="en-US" dirty="0"/>
              <a:t>outgoing connection. The </a:t>
            </a:r>
            <a:r>
              <a:rPr lang="en-US" dirty="0" smtClean="0"/>
              <a:t>outgoing connection </a:t>
            </a:r>
            <a:r>
              <a:rPr lang="en-US" dirty="0"/>
              <a:t>splits into a number of branches </a:t>
            </a:r>
            <a:r>
              <a:rPr lang="en-US" dirty="0" smtClean="0"/>
              <a:t>that transmit </a:t>
            </a:r>
            <a:r>
              <a:rPr lang="en-US" dirty="0"/>
              <a:t>the same signal. The outgoing </a:t>
            </a:r>
            <a:r>
              <a:rPr lang="en-US" dirty="0" smtClean="0"/>
              <a:t>branches terminate </a:t>
            </a:r>
            <a:r>
              <a:rPr lang="en-US" dirty="0"/>
              <a:t>at the incoming connections of </a:t>
            </a:r>
            <a:r>
              <a:rPr lang="en-US" dirty="0" smtClean="0"/>
              <a:t>other neurons </a:t>
            </a:r>
            <a:r>
              <a:rPr lang="en-US" dirty="0"/>
              <a:t>in the network.</a:t>
            </a:r>
          </a:p>
        </p:txBody>
      </p:sp>
    </p:spTree>
    <p:extLst>
      <p:ext uri="{BB962C8B-B14F-4D97-AF65-F5344CB8AC3E}">
        <p14:creationId xmlns:p14="http://schemas.microsoft.com/office/powerpoint/2010/main" val="109009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Architecture of a typical artificial neural network</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981200"/>
            <a:ext cx="69723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8894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624</TotalTime>
  <Words>1405</Words>
  <Application>Microsoft Office PowerPoint</Application>
  <PresentationFormat>On-screen Show (4:3)</PresentationFormat>
  <Paragraphs>103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Median</vt:lpstr>
      <vt:lpstr>Neural network</vt:lpstr>
      <vt:lpstr>Introduction, or how the brain works</vt:lpstr>
      <vt:lpstr>PowerPoint Presentation</vt:lpstr>
      <vt:lpstr>Biological neural network</vt:lpstr>
      <vt:lpstr>PowerPoint Presentation</vt:lpstr>
      <vt:lpstr>PowerPoint Presentation</vt:lpstr>
      <vt:lpstr>PowerPoint Presentation</vt:lpstr>
      <vt:lpstr>Artificial neural network</vt:lpstr>
      <vt:lpstr>Architecture of a typical artificial neural network</vt:lpstr>
      <vt:lpstr>Analogy between biological and artificial neural networks</vt:lpstr>
      <vt:lpstr>The neuron as a simple computing element</vt:lpstr>
      <vt:lpstr>PowerPoint Presentation</vt:lpstr>
      <vt:lpstr>Activation functions of a neuron</vt:lpstr>
      <vt:lpstr>Can a single neuron learn a task? -The Perceptron</vt:lpstr>
      <vt:lpstr>Single-layer two-input perceptron</vt:lpstr>
      <vt:lpstr>PowerPoint Presentation</vt:lpstr>
      <vt:lpstr>Linear Separability</vt:lpstr>
      <vt:lpstr>XOR- nonlinearly separable</vt:lpstr>
      <vt:lpstr>How does the perceptron learn its classification tasks?</vt:lpstr>
      <vt:lpstr>PowerPoint Presentation</vt:lpstr>
      <vt:lpstr>The perceptron learning rule</vt:lpstr>
      <vt:lpstr>Perceptron’s training algorithm</vt:lpstr>
      <vt:lpstr>PowerPoint Presentation</vt:lpstr>
      <vt:lpstr>PowerPoint Presentation</vt:lpstr>
      <vt:lpstr>PowerPoint Presentation</vt:lpstr>
      <vt:lpstr>Perceptron for AND logic</vt:lpstr>
      <vt:lpstr>Multilayer neural networks </vt:lpstr>
      <vt:lpstr>Multilayer perceptron with two hidden layers</vt:lpstr>
      <vt:lpstr>Issues in Machine Learning (i.e., Generalization) </vt:lpstr>
      <vt:lpstr>Opportunities and 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Windows User</dc:creator>
  <cp:lastModifiedBy>Windows User</cp:lastModifiedBy>
  <cp:revision>24</cp:revision>
  <dcterms:created xsi:type="dcterms:W3CDTF">2019-10-04T09:08:32Z</dcterms:created>
  <dcterms:modified xsi:type="dcterms:W3CDTF">2019-10-12T15:33:06Z</dcterms:modified>
</cp:coreProperties>
</file>