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2D5269C9-CD4B-4E93-B1F3-01073F33F119}" type="datetimeFigureOut">
              <a:rPr lang="en-US" smtClean="0"/>
              <a:t>10/14/2019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DFDDF542-91AB-415B-878B-0078641AC03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5269C9-CD4B-4E93-B1F3-01073F33F119}"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DF542-91AB-415B-878B-0078641AC03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2D5269C9-CD4B-4E93-B1F3-01073F33F119}" type="datetimeFigureOut">
              <a:rPr lang="en-US" smtClean="0"/>
              <a:t>10/14/2019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DFDDF542-91AB-415B-878B-0078641AC03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D5269C9-CD4B-4E93-B1F3-01073F33F119}"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FDDF542-91AB-415B-878B-0078641AC037}"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2D5269C9-CD4B-4E93-B1F3-01073F33F119}" type="datetimeFigureOut">
              <a:rPr lang="en-US" smtClean="0"/>
              <a:t>10/14/2019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DFDDF542-91AB-415B-878B-0078641AC037}"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2D5269C9-CD4B-4E93-B1F3-01073F33F119}" type="datetimeFigureOut">
              <a:rPr lang="en-US" smtClean="0"/>
              <a:t>10/14/2019</a:t>
            </a:fld>
            <a:endParaRPr lang="en-US"/>
          </a:p>
        </p:txBody>
      </p:sp>
      <p:sp>
        <p:nvSpPr>
          <p:cNvPr id="10" name="Slide Number Placeholder 9"/>
          <p:cNvSpPr>
            <a:spLocks noGrp="1"/>
          </p:cNvSpPr>
          <p:nvPr>
            <p:ph type="sldNum" sz="quarter" idx="16"/>
          </p:nvPr>
        </p:nvSpPr>
        <p:spPr/>
        <p:txBody>
          <a:bodyPr rtlCol="0"/>
          <a:lstStyle/>
          <a:p>
            <a:fld id="{DFDDF542-91AB-415B-878B-0078641AC037}"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2D5269C9-CD4B-4E93-B1F3-01073F33F119}" type="datetimeFigureOut">
              <a:rPr lang="en-US" smtClean="0"/>
              <a:t>10/14/2019</a:t>
            </a:fld>
            <a:endParaRPr lang="en-US"/>
          </a:p>
        </p:txBody>
      </p:sp>
      <p:sp>
        <p:nvSpPr>
          <p:cNvPr id="12" name="Slide Number Placeholder 11"/>
          <p:cNvSpPr>
            <a:spLocks noGrp="1"/>
          </p:cNvSpPr>
          <p:nvPr>
            <p:ph type="sldNum" sz="quarter" idx="16"/>
          </p:nvPr>
        </p:nvSpPr>
        <p:spPr/>
        <p:txBody>
          <a:bodyPr rtlCol="0"/>
          <a:lstStyle/>
          <a:p>
            <a:fld id="{DFDDF542-91AB-415B-878B-0078641AC037}"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D5269C9-CD4B-4E93-B1F3-01073F33F119}" type="datetimeFigureOut">
              <a:rPr lang="en-US" smtClean="0"/>
              <a:t>10/14/2019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DFDDF542-91AB-415B-878B-0078641AC03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5269C9-CD4B-4E93-B1F3-01073F33F119}" type="datetimeFigureOut">
              <a:rPr lang="en-US" smtClean="0"/>
              <a:t>10/14/2019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DFDDF542-91AB-415B-878B-0078641AC03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D5269C9-CD4B-4E93-B1F3-01073F33F119}" type="datetimeFigureOut">
              <a:rPr lang="en-US" smtClean="0"/>
              <a:t>10/14/2019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DFDDF542-91AB-415B-878B-0078641AC037}"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2D5269C9-CD4B-4E93-B1F3-01073F33F119}" type="datetimeFigureOut">
              <a:rPr lang="en-US" smtClean="0"/>
              <a:t>10/14/2019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DFDDF542-91AB-415B-878B-0078641AC037}"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D5269C9-CD4B-4E93-B1F3-01073F33F119}" type="datetimeFigureOut">
              <a:rPr lang="en-US" smtClean="0"/>
              <a:t>10/14/2019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DFDDF542-91AB-415B-878B-0078641AC03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Linear regression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2101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Scatter Plot of given data set</a:t>
            </a:r>
            <a:endParaRPr lang="en-US" dirty="0"/>
          </a:p>
        </p:txBody>
      </p:sp>
      <p:sp>
        <p:nvSpPr>
          <p:cNvPr id="3" name="Content Placeholder 2"/>
          <p:cNvSpPr>
            <a:spLocks noGrp="1"/>
          </p:cNvSpPr>
          <p:nvPr>
            <p:ph sz="quarter"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009192"/>
            <a:ext cx="7100450" cy="462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8606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28800"/>
            <a:ext cx="8467725"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5614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Fitted Regression Curve</a:t>
            </a:r>
            <a:endParaRPr lang="en-US" dirty="0"/>
          </a:p>
        </p:txBody>
      </p:sp>
      <p:pic>
        <p:nvPicPr>
          <p:cNvPr id="614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76580" y="1600200"/>
            <a:ext cx="6625789"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3846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Calculating Error</a:t>
            </a:r>
            <a:endParaRPr lang="en-US" dirty="0"/>
          </a:p>
        </p:txBody>
      </p:sp>
      <p:sp>
        <p:nvSpPr>
          <p:cNvPr id="3" name="Content Placeholder 2"/>
          <p:cNvSpPr>
            <a:spLocks noGrp="1"/>
          </p:cNvSpPr>
          <p:nvPr>
            <p:ph sz="quarter" idx="1"/>
          </p:nvPr>
        </p:nvSpPr>
        <p:spPr/>
        <p:txBody>
          <a:bodyPr/>
          <a:lstStyle/>
          <a:p>
            <a:r>
              <a:rPr lang="en-US" dirty="0"/>
              <a:t>Once the fitted regression line is known, the fitted value of corresponding to </a:t>
            </a:r>
            <a:r>
              <a:rPr lang="en-US" dirty="0" smtClean="0"/>
              <a:t>any observed </a:t>
            </a:r>
            <a:r>
              <a:rPr lang="en-US" dirty="0"/>
              <a:t>data point can be calculated. For example, the fitted </a:t>
            </a:r>
            <a:r>
              <a:rPr lang="en-US" dirty="0" smtClean="0"/>
              <a:t>value corresponding </a:t>
            </a:r>
            <a:r>
              <a:rPr lang="en-US" dirty="0"/>
              <a:t>to the 21st observation in </a:t>
            </a:r>
            <a:r>
              <a:rPr lang="en-US" dirty="0" smtClean="0"/>
              <a:t>Table </a:t>
            </a:r>
            <a:r>
              <a:rPr lang="en-US" dirty="0"/>
              <a:t>is: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3390900"/>
            <a:ext cx="367665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5219700"/>
            <a:ext cx="258127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696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63" y="1219200"/>
            <a:ext cx="4452937" cy="555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2342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152400" y="1600200"/>
            <a:ext cx="8839200" cy="5105400"/>
          </a:xfrm>
        </p:spPr>
        <p:txBody>
          <a:bodyPr>
            <a:noAutofit/>
          </a:bodyPr>
          <a:lstStyle/>
          <a:p>
            <a:r>
              <a:rPr lang="en-US" sz="2800" b="1" dirty="0"/>
              <a:t>Linear Regression</a:t>
            </a:r>
            <a:r>
              <a:rPr lang="en-US" sz="2800" dirty="0"/>
              <a:t> is a machine learning algorithm based on </a:t>
            </a:r>
            <a:r>
              <a:rPr lang="en-US" sz="2800" b="1" dirty="0"/>
              <a:t>supervised learning</a:t>
            </a:r>
            <a:r>
              <a:rPr lang="en-US" sz="2800" dirty="0"/>
              <a:t>. </a:t>
            </a:r>
            <a:endParaRPr lang="en-US" sz="2800" dirty="0" smtClean="0"/>
          </a:p>
          <a:p>
            <a:r>
              <a:rPr lang="en-US" sz="2800" dirty="0" smtClean="0"/>
              <a:t>It </a:t>
            </a:r>
            <a:r>
              <a:rPr lang="en-US" sz="2800" dirty="0"/>
              <a:t>performs a </a:t>
            </a:r>
            <a:r>
              <a:rPr lang="en-US" sz="2800" b="1" dirty="0"/>
              <a:t>regression task</a:t>
            </a:r>
            <a:r>
              <a:rPr lang="en-US" sz="2800" dirty="0"/>
              <a:t>. </a:t>
            </a:r>
            <a:endParaRPr lang="en-US" sz="2800" dirty="0" smtClean="0"/>
          </a:p>
          <a:p>
            <a:r>
              <a:rPr lang="en-US" sz="2800" dirty="0" smtClean="0"/>
              <a:t>Regression </a:t>
            </a:r>
            <a:r>
              <a:rPr lang="en-US" sz="2800" dirty="0"/>
              <a:t>models a target prediction value based on independent variables. </a:t>
            </a:r>
            <a:endParaRPr lang="en-US" sz="2800" dirty="0" smtClean="0"/>
          </a:p>
          <a:p>
            <a:r>
              <a:rPr lang="en-US" sz="2800" dirty="0" smtClean="0"/>
              <a:t>It </a:t>
            </a:r>
            <a:r>
              <a:rPr lang="en-US" sz="2800" dirty="0"/>
              <a:t>is mostly used for finding out the relationship between variables and forecasting</a:t>
            </a:r>
            <a:r>
              <a:rPr lang="en-US" sz="2800" dirty="0" smtClean="0"/>
              <a:t>.</a:t>
            </a:r>
          </a:p>
          <a:p>
            <a:r>
              <a:rPr lang="en-US" sz="2800" dirty="0" smtClean="0"/>
              <a:t>Different </a:t>
            </a:r>
            <a:r>
              <a:rPr lang="en-US" sz="2800" dirty="0"/>
              <a:t>regression models differ based on – the kind of relationship between dependent and independent variables, they are considering and the number of independent variables being used.</a:t>
            </a:r>
          </a:p>
        </p:txBody>
      </p:sp>
    </p:spTree>
    <p:extLst>
      <p:ext uri="{BB962C8B-B14F-4D97-AF65-F5344CB8AC3E}">
        <p14:creationId xmlns:p14="http://schemas.microsoft.com/office/powerpoint/2010/main" val="2112444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Regression Problem</a:t>
            </a:r>
            <a:r>
              <a:rPr lang="en-US" b="1" dirty="0" smtClean="0"/>
              <a:t>?</a:t>
            </a:r>
            <a:endParaRPr lang="en-US" dirty="0"/>
          </a:p>
        </p:txBody>
      </p:sp>
      <p:sp>
        <p:nvSpPr>
          <p:cNvPr id="3" name="Content Placeholder 2"/>
          <p:cNvSpPr>
            <a:spLocks noGrp="1"/>
          </p:cNvSpPr>
          <p:nvPr>
            <p:ph sz="quarter" idx="1"/>
          </p:nvPr>
        </p:nvSpPr>
        <p:spPr>
          <a:xfrm>
            <a:off x="152400" y="1600200"/>
            <a:ext cx="5392042" cy="5105400"/>
          </a:xfrm>
        </p:spPr>
        <p:txBody>
          <a:bodyPr>
            <a:normAutofit fontScale="77500" lnSpcReduction="20000"/>
          </a:bodyPr>
          <a:lstStyle/>
          <a:p>
            <a:pPr marL="0" indent="0">
              <a:buNone/>
            </a:pPr>
            <a:r>
              <a:rPr lang="en-US" dirty="0"/>
              <a:t>In regression problem the goal of the algorithm is to predict real-valued output</a:t>
            </a:r>
            <a:r>
              <a:rPr lang="en-US" dirty="0" smtClean="0"/>
              <a:t>.</a:t>
            </a:r>
          </a:p>
          <a:p>
            <a:pPr marL="0" indent="0">
              <a:buNone/>
            </a:pPr>
            <a:r>
              <a:rPr lang="en-US" b="1" dirty="0"/>
              <a:t>Problem Setting</a:t>
            </a:r>
          </a:p>
          <a:p>
            <a:r>
              <a:rPr lang="en-US" dirty="0"/>
              <a:t>Sales (in thousands of units) for a particular product as a function of advertising budgets (in thousands of dollars) for TV, radio, and newspaper media. Suppose that in our role as statistical consultants we are asked to suggest.</a:t>
            </a:r>
          </a:p>
          <a:p>
            <a:pPr marL="0" indent="0">
              <a:buNone/>
            </a:pPr>
            <a:r>
              <a:rPr lang="en-US" b="1" dirty="0"/>
              <a:t>(1). </a:t>
            </a:r>
            <a:r>
              <a:rPr lang="en-US" dirty="0"/>
              <a:t>We want to find a function that given input budgets for TV, radio and newspaper predicts the output sales.</a:t>
            </a:r>
          </a:p>
          <a:p>
            <a:pPr marL="0" indent="0">
              <a:buNone/>
            </a:pPr>
            <a:r>
              <a:rPr lang="en-US" b="1" dirty="0"/>
              <a:t>(2). </a:t>
            </a:r>
            <a:r>
              <a:rPr lang="en-US" dirty="0"/>
              <a:t>Which media contribute to sales?</a:t>
            </a:r>
          </a:p>
          <a:p>
            <a:pPr marL="0" indent="0">
              <a:buNone/>
            </a:pPr>
            <a:r>
              <a:rPr lang="en-US" dirty="0"/>
              <a:t>(</a:t>
            </a:r>
            <a:r>
              <a:rPr lang="en-US" b="1" dirty="0"/>
              <a:t>3). V</a:t>
            </a:r>
            <a:r>
              <a:rPr lang="en-US" dirty="0"/>
              <a:t>isualize the relationship between the features and the response using scatter plots.</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2042" y="1524000"/>
            <a:ext cx="3675758"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6499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152400" y="1524000"/>
            <a:ext cx="8991600" cy="5334000"/>
          </a:xfrm>
        </p:spPr>
        <p:txBody>
          <a:bodyPr>
            <a:normAutofit fontScale="92500" lnSpcReduction="10000"/>
          </a:bodyPr>
          <a:lstStyle/>
          <a:p>
            <a:r>
              <a:rPr lang="en-US" dirty="0" smtClean="0"/>
              <a:t>Linear </a:t>
            </a:r>
            <a:r>
              <a:rPr lang="en-US" dirty="0"/>
              <a:t>regression is used to predict a quantitative response Y from the predictor variable X.</a:t>
            </a:r>
          </a:p>
          <a:p>
            <a:r>
              <a:rPr lang="en-US" dirty="0"/>
              <a:t>Linear Regression is made with an assumption that there’s a linear relationship between X and Y.</a:t>
            </a:r>
          </a:p>
          <a:p>
            <a:r>
              <a:rPr lang="en-US" b="1" dirty="0"/>
              <a:t>Form of Linear Regression</a:t>
            </a:r>
          </a:p>
          <a:p>
            <a:r>
              <a:rPr lang="en-US" dirty="0"/>
              <a:t>Mathematically, we can write a linear relationship as:</a:t>
            </a:r>
          </a:p>
          <a:p>
            <a:r>
              <a:rPr lang="en-US" sz="2600" b="1" dirty="0"/>
              <a:t>Where:</a:t>
            </a:r>
            <a:endParaRPr lang="en-US" sz="2600" dirty="0"/>
          </a:p>
          <a:p>
            <a:pPr lvl="1"/>
            <a:r>
              <a:rPr lang="en-US" sz="2200" i="1" dirty="0"/>
              <a:t>y </a:t>
            </a:r>
            <a:r>
              <a:rPr lang="en-US" sz="2200" dirty="0"/>
              <a:t>is the response</a:t>
            </a:r>
          </a:p>
          <a:p>
            <a:pPr lvl="1"/>
            <a:r>
              <a:rPr lang="en-US" sz="2200" i="1" dirty="0"/>
              <a:t>β</a:t>
            </a:r>
            <a:r>
              <a:rPr lang="en-US" sz="2200" dirty="0"/>
              <a:t> values are called the </a:t>
            </a:r>
            <a:r>
              <a:rPr lang="en-US" sz="2200" b="1" dirty="0"/>
              <a:t>model coefficients</a:t>
            </a:r>
            <a:r>
              <a:rPr lang="en-US" sz="2200" dirty="0"/>
              <a:t>. These values are “learned” during the model fitting/training step.</a:t>
            </a:r>
          </a:p>
          <a:p>
            <a:pPr lvl="1"/>
            <a:r>
              <a:rPr lang="en-US" sz="2200" i="1" dirty="0"/>
              <a:t>β0</a:t>
            </a:r>
            <a:r>
              <a:rPr lang="en-US" sz="2200" dirty="0"/>
              <a:t> is the intercept</a:t>
            </a:r>
          </a:p>
          <a:p>
            <a:pPr lvl="1"/>
            <a:r>
              <a:rPr lang="en-US" sz="2200" i="1" dirty="0"/>
              <a:t>β1</a:t>
            </a:r>
            <a:r>
              <a:rPr lang="en-US" sz="2200" dirty="0"/>
              <a:t> is the coefficient for </a:t>
            </a:r>
            <a:r>
              <a:rPr lang="en-US" sz="2200" i="1" dirty="0"/>
              <a:t>X1</a:t>
            </a:r>
            <a:r>
              <a:rPr lang="en-US" sz="2200" dirty="0"/>
              <a:t> (the first feature)</a:t>
            </a:r>
          </a:p>
          <a:p>
            <a:pPr lvl="1"/>
            <a:r>
              <a:rPr lang="en-US" sz="2200" i="1" dirty="0"/>
              <a:t>βn</a:t>
            </a:r>
            <a:r>
              <a:rPr lang="en-US" sz="2200" dirty="0"/>
              <a:t> is the coefficient for </a:t>
            </a:r>
            <a:r>
              <a:rPr lang="en-US" sz="2200" i="1" dirty="0" err="1"/>
              <a:t>Xn</a:t>
            </a:r>
            <a:r>
              <a:rPr lang="en-US" sz="2200" i="1" dirty="0"/>
              <a:t> </a:t>
            </a:r>
            <a:r>
              <a:rPr lang="en-US" sz="2200" dirty="0"/>
              <a:t>(the nth feature</a:t>
            </a:r>
            <a:r>
              <a:rPr lang="en-US" dirty="0"/>
              <a:t>)</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926" y="4059555"/>
            <a:ext cx="3719874" cy="81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8407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Happens In The Training Process</a:t>
            </a:r>
            <a:r>
              <a:rPr lang="en-US" b="1" dirty="0" smtClean="0"/>
              <a:t>?</a:t>
            </a:r>
            <a:endParaRPr lang="en-US" dirty="0"/>
          </a:p>
        </p:txBody>
      </p:sp>
      <p:sp>
        <p:nvSpPr>
          <p:cNvPr id="3" name="Content Placeholder 2"/>
          <p:cNvSpPr>
            <a:spLocks noGrp="1"/>
          </p:cNvSpPr>
          <p:nvPr>
            <p:ph sz="quarter" idx="1"/>
          </p:nvPr>
        </p:nvSpPr>
        <p:spPr>
          <a:xfrm>
            <a:off x="76200" y="1524000"/>
            <a:ext cx="8915400" cy="5257800"/>
          </a:xfrm>
        </p:spPr>
        <p:txBody>
          <a:bodyPr>
            <a:normAutofit fontScale="85000" lnSpcReduction="20000"/>
          </a:bodyPr>
          <a:lstStyle/>
          <a:p>
            <a:r>
              <a:rPr lang="en-US" b="1" dirty="0" smtClean="0"/>
              <a:t>Model </a:t>
            </a:r>
            <a:r>
              <a:rPr lang="en-US" b="1" dirty="0"/>
              <a:t>Coefficients/Parameters</a:t>
            </a:r>
          </a:p>
          <a:p>
            <a:pPr marL="0" indent="0">
              <a:buNone/>
            </a:pPr>
            <a:r>
              <a:rPr lang="en-US" dirty="0"/>
              <a:t>When training a linear regression model it’s way to say we are trying to find out a coefficients for the linear function that best describe the input variables.</a:t>
            </a:r>
          </a:p>
          <a:p>
            <a:r>
              <a:rPr lang="en-US" b="1" dirty="0"/>
              <a:t>Cost Function (Loss Function)</a:t>
            </a:r>
          </a:p>
          <a:p>
            <a:pPr marL="0" indent="0">
              <a:buNone/>
            </a:pPr>
            <a:r>
              <a:rPr lang="en-US" dirty="0"/>
              <a:t>When building a linear model it’s said that we are trying to minimize the error an algorithm does making predictions, and we got that by choosing a function to help us measure the error also called cost function.</a:t>
            </a:r>
          </a:p>
          <a:p>
            <a:r>
              <a:rPr lang="en-US" b="1" dirty="0"/>
              <a:t>How Do We Estimate The Coefficients?</a:t>
            </a:r>
          </a:p>
          <a:p>
            <a:pPr marL="0" indent="0">
              <a:buNone/>
            </a:pPr>
            <a:r>
              <a:rPr lang="en-US" dirty="0"/>
              <a:t>For that task there’s a mathematical algorithm called</a:t>
            </a:r>
            <a:r>
              <a:rPr lang="en-US" b="1" dirty="0"/>
              <a:t> Gradient </a:t>
            </a:r>
            <a:r>
              <a:rPr lang="en-US" b="1" dirty="0" smtClean="0"/>
              <a:t>Descent</a:t>
            </a:r>
            <a:r>
              <a:rPr lang="en-US" dirty="0"/>
              <a:t>.</a:t>
            </a:r>
          </a:p>
          <a:p>
            <a:pPr lvl="1"/>
            <a:r>
              <a:rPr lang="en-US" dirty="0"/>
              <a:t>Start with some values of the coefficients/parameters, </a:t>
            </a:r>
            <a:r>
              <a:rPr lang="en-US" dirty="0" err="1"/>
              <a:t>eg</a:t>
            </a:r>
            <a:r>
              <a:rPr lang="en-US" dirty="0"/>
              <a:t>. </a:t>
            </a:r>
            <a:r>
              <a:rPr lang="en-US" i="1" dirty="0"/>
              <a:t>β0</a:t>
            </a:r>
            <a:r>
              <a:rPr lang="en-US" dirty="0"/>
              <a:t>=0, </a:t>
            </a:r>
            <a:r>
              <a:rPr lang="en-US" i="1" dirty="0"/>
              <a:t>β1</a:t>
            </a:r>
            <a:r>
              <a:rPr lang="en-US" dirty="0"/>
              <a:t>=0</a:t>
            </a:r>
          </a:p>
          <a:p>
            <a:pPr lvl="1"/>
            <a:r>
              <a:rPr lang="en-US" dirty="0"/>
              <a:t>Keep changing </a:t>
            </a:r>
            <a:r>
              <a:rPr lang="en-US" i="1" dirty="0"/>
              <a:t>B0</a:t>
            </a:r>
            <a:r>
              <a:rPr lang="en-US" dirty="0"/>
              <a:t> and </a:t>
            </a:r>
            <a:r>
              <a:rPr lang="en-US" i="1" dirty="0"/>
              <a:t>B1</a:t>
            </a:r>
            <a:r>
              <a:rPr lang="en-US" dirty="0"/>
              <a:t> to reduce the J(</a:t>
            </a:r>
            <a:r>
              <a:rPr lang="en-US" i="1" dirty="0"/>
              <a:t>B0, B1</a:t>
            </a:r>
            <a:r>
              <a:rPr lang="en-US" dirty="0"/>
              <a:t>) until we hopefully end up at a minimum.</a:t>
            </a:r>
          </a:p>
          <a:p>
            <a:endParaRPr lang="en-US" dirty="0"/>
          </a:p>
          <a:p>
            <a:pPr marL="0" indent="0">
              <a:buNone/>
            </a:pPr>
            <a:endParaRPr lang="en-US" dirty="0"/>
          </a:p>
        </p:txBody>
      </p:sp>
    </p:spTree>
    <p:extLst>
      <p:ext uri="{BB962C8B-B14F-4D97-AF65-F5344CB8AC3E}">
        <p14:creationId xmlns:p14="http://schemas.microsoft.com/office/powerpoint/2010/main" val="3441492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228600" y="1600200"/>
            <a:ext cx="8537448" cy="5181600"/>
          </a:xfrm>
        </p:spPr>
        <p:txBody>
          <a:bodyPr>
            <a:normAutofit/>
          </a:bodyPr>
          <a:lstStyle/>
          <a:p>
            <a:r>
              <a:rPr lang="en-US" sz="2800" b="1" dirty="0"/>
              <a:t>Model evaluation metrics for regression</a:t>
            </a:r>
          </a:p>
          <a:p>
            <a:r>
              <a:rPr lang="en-US" sz="2800" dirty="0"/>
              <a:t>Evaluation metrics for classification problems, such as </a:t>
            </a:r>
            <a:r>
              <a:rPr lang="en-US" sz="2800" b="1" dirty="0"/>
              <a:t>accuracy</a:t>
            </a:r>
            <a:r>
              <a:rPr lang="en-US" sz="2800" dirty="0"/>
              <a:t>, are not useful for regression problems. Instead, we need evaluation metrics designed for comparing continuous values, </a:t>
            </a:r>
            <a:r>
              <a:rPr lang="en-US" sz="2800" dirty="0" smtClean="0"/>
              <a:t>such as </a:t>
            </a:r>
            <a:r>
              <a:rPr lang="en-US" sz="2800" b="1" dirty="0" smtClean="0"/>
              <a:t>Root </a:t>
            </a:r>
            <a:r>
              <a:rPr lang="en-US" sz="2800" b="1" dirty="0"/>
              <a:t>Mean Squared </a:t>
            </a:r>
            <a:r>
              <a:rPr lang="en-US" sz="2800" b="1" dirty="0" smtClean="0"/>
              <a:t>Error (RMSE)</a:t>
            </a:r>
            <a:r>
              <a:rPr lang="en-US" sz="2800" dirty="0" smtClean="0"/>
              <a:t>, </a:t>
            </a:r>
          </a:p>
          <a:p>
            <a:r>
              <a:rPr lang="en-US" sz="2800" dirty="0" smtClean="0"/>
              <a:t>Root Mean Squared Error is the square root of the mean of the squared errors(MSE), MSE by itself can be used for evaluation metric, but that it’s subject for another post.</a:t>
            </a:r>
            <a:endParaRPr lang="en-US"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5638800"/>
            <a:ext cx="180022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903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152400" y="1447800"/>
            <a:ext cx="8915400" cy="5410200"/>
          </a:xfrm>
        </p:spPr>
        <p:txBody>
          <a:bodyPr>
            <a:normAutofit/>
          </a:bodyPr>
          <a:lstStyle/>
          <a:p>
            <a:r>
              <a:rPr lang="en-US" sz="2200" dirty="0"/>
              <a:t>Simple linear regression considers only one independent variable using the </a:t>
            </a:r>
            <a:r>
              <a:rPr lang="en-US" sz="2200" dirty="0" smtClean="0"/>
              <a:t>relation</a:t>
            </a:r>
          </a:p>
          <a:p>
            <a:pPr marL="0" indent="0">
              <a:buNone/>
            </a:pPr>
            <a:r>
              <a:rPr lang="en-US" sz="2200" dirty="0" smtClean="0"/>
              <a:t>where</a:t>
            </a:r>
            <a:r>
              <a:rPr lang="en-US" sz="2200" dirty="0"/>
              <a:t> </a:t>
            </a:r>
            <a:r>
              <a:rPr lang="en-US" sz="2200" i="1" dirty="0"/>
              <a:t>β</a:t>
            </a:r>
            <a:r>
              <a:rPr lang="en-US" sz="2200" baseline="-25000" dirty="0"/>
              <a:t>0</a:t>
            </a:r>
            <a:r>
              <a:rPr lang="en-US" sz="2200" dirty="0"/>
              <a:t> is the y-intercept, </a:t>
            </a:r>
            <a:r>
              <a:rPr lang="en-US" sz="2200" i="1" dirty="0"/>
              <a:t>β</a:t>
            </a:r>
            <a:r>
              <a:rPr lang="en-US" sz="2200" baseline="-25000" dirty="0"/>
              <a:t>1</a:t>
            </a:r>
            <a:r>
              <a:rPr lang="en-US" sz="2200" dirty="0"/>
              <a:t> is the slope (or regression coefficient), and </a:t>
            </a:r>
            <a:r>
              <a:rPr lang="en-US" sz="2200" i="1" dirty="0"/>
              <a:t>ϵ</a:t>
            </a:r>
            <a:r>
              <a:rPr lang="en-US" sz="2200" dirty="0"/>
              <a:t> is the error term</a:t>
            </a:r>
            <a:r>
              <a:rPr lang="en-US" sz="2200" dirty="0" smtClean="0"/>
              <a:t>.</a:t>
            </a:r>
          </a:p>
          <a:p>
            <a:r>
              <a:rPr lang="en-US" sz="2200" dirty="0"/>
              <a:t>Start with a set of </a:t>
            </a:r>
            <a:r>
              <a:rPr lang="en-US" sz="2200" i="1" dirty="0"/>
              <a:t>n</a:t>
            </a:r>
            <a:r>
              <a:rPr lang="en-US" sz="2200" dirty="0"/>
              <a:t> observed values of </a:t>
            </a:r>
            <a:r>
              <a:rPr lang="en-US" sz="2200" i="1" dirty="0"/>
              <a:t>x</a:t>
            </a:r>
            <a:r>
              <a:rPr lang="en-US" sz="2200" dirty="0"/>
              <a:t> and </a:t>
            </a:r>
            <a:r>
              <a:rPr lang="en-US" sz="2200" i="1" dirty="0"/>
              <a:t>y</a:t>
            </a:r>
            <a:r>
              <a:rPr lang="en-US" sz="2200" dirty="0"/>
              <a:t> given </a:t>
            </a:r>
            <a:r>
              <a:rPr lang="en-US" sz="2200" dirty="0" smtClean="0"/>
              <a:t>by</a:t>
            </a:r>
            <a:r>
              <a:rPr lang="en-US" sz="2200" dirty="0"/>
              <a:t> (</a:t>
            </a:r>
            <a:r>
              <a:rPr lang="en-US" sz="2200" i="1" dirty="0"/>
              <a:t>x</a:t>
            </a:r>
            <a:r>
              <a:rPr lang="en-US" sz="2200" baseline="-25000" dirty="0"/>
              <a:t>1</a:t>
            </a:r>
            <a:r>
              <a:rPr lang="en-US" sz="2200" dirty="0"/>
              <a:t>,</a:t>
            </a:r>
            <a:r>
              <a:rPr lang="en-US" sz="2200" i="1" dirty="0"/>
              <a:t>y</a:t>
            </a:r>
            <a:r>
              <a:rPr lang="en-US" sz="2200" baseline="-25000" dirty="0"/>
              <a:t>1</a:t>
            </a:r>
            <a:r>
              <a:rPr lang="en-US" sz="2200" dirty="0"/>
              <a:t>), (</a:t>
            </a:r>
            <a:r>
              <a:rPr lang="en-US" sz="2200" i="1" dirty="0"/>
              <a:t>x</a:t>
            </a:r>
            <a:r>
              <a:rPr lang="en-US" sz="2200" baseline="-25000" dirty="0"/>
              <a:t>2</a:t>
            </a:r>
            <a:r>
              <a:rPr lang="en-US" sz="2200" dirty="0"/>
              <a:t>,</a:t>
            </a:r>
            <a:r>
              <a:rPr lang="en-US" sz="2200" i="1" dirty="0"/>
              <a:t>y</a:t>
            </a:r>
            <a:r>
              <a:rPr lang="en-US" sz="2200" baseline="-25000" dirty="0"/>
              <a:t>2</a:t>
            </a:r>
            <a:r>
              <a:rPr lang="en-US" sz="2200" dirty="0"/>
              <a:t>), ..., (</a:t>
            </a:r>
            <a:r>
              <a:rPr lang="en-US" sz="2200" i="1" dirty="0" err="1"/>
              <a:t>x</a:t>
            </a:r>
            <a:r>
              <a:rPr lang="en-US" sz="2200" i="1" baseline="-25000" dirty="0" err="1"/>
              <a:t>n</a:t>
            </a:r>
            <a:r>
              <a:rPr lang="en-US" sz="2200" dirty="0" err="1"/>
              <a:t>,</a:t>
            </a:r>
            <a:r>
              <a:rPr lang="en-US" sz="2200" i="1" dirty="0" err="1"/>
              <a:t>y</a:t>
            </a:r>
            <a:r>
              <a:rPr lang="en-US" sz="2200" i="1" baseline="-25000" dirty="0" err="1"/>
              <a:t>n</a:t>
            </a:r>
            <a:r>
              <a:rPr lang="en-US" sz="2200" dirty="0"/>
              <a:t>). Using the simple linear regression relation, these values form a system of linear equations. Represent these equations in matrix form as</a:t>
            </a:r>
            <a:endParaRPr lang="en-US" sz="2200" dirty="0" smtClean="0"/>
          </a:p>
          <a:p>
            <a:endParaRPr lang="en-US" sz="2200" dirty="0" smtClean="0"/>
          </a:p>
          <a:p>
            <a:pPr lvl="8"/>
            <a:r>
              <a:rPr lang="en-US" sz="2200" dirty="0" smtClean="0"/>
              <a:t>Let					</a:t>
            </a:r>
            <a:r>
              <a:rPr lang="en-US" sz="2200" dirty="0" err="1" smtClean="0"/>
              <a:t>i.e</a:t>
            </a:r>
            <a:r>
              <a:rPr lang="en-US" sz="2200" dirty="0" smtClean="0"/>
              <a:t> AX=B</a:t>
            </a:r>
          </a:p>
          <a:p>
            <a:pPr lvl="8"/>
            <a:endParaRPr lang="en-US" sz="2200" dirty="0"/>
          </a:p>
          <a:p>
            <a:pPr lvl="8"/>
            <a:endParaRPr lang="en-US" sz="2200" dirty="0" smtClean="0"/>
          </a:p>
          <a:p>
            <a:pPr lvl="8"/>
            <a:endParaRPr lang="en-US" sz="2200" dirty="0"/>
          </a:p>
          <a:p>
            <a:pPr lvl="8"/>
            <a:r>
              <a:rPr lang="en-US" sz="2200" dirty="0" smtClean="0"/>
              <a:t>Find B using matrix </a:t>
            </a:r>
            <a:r>
              <a:rPr lang="en-US" sz="2200" dirty="0" err="1" smtClean="0"/>
              <a:t>realtion</a:t>
            </a:r>
            <a:r>
              <a:rPr lang="en-US" sz="2200" dirty="0" smtClean="0"/>
              <a:t>.</a:t>
            </a:r>
            <a:endParaRPr lang="en-US" sz="2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4089" y="1828800"/>
            <a:ext cx="185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4724400"/>
            <a:ext cx="240653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0164" y="4548051"/>
            <a:ext cx="3022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4589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613648" cy="990600"/>
          </a:xfrm>
        </p:spPr>
        <p:txBody>
          <a:bodyPr>
            <a:normAutofit fontScale="90000"/>
          </a:bodyPr>
          <a:lstStyle/>
          <a:p>
            <a:r>
              <a:rPr lang="en-US" dirty="0" smtClean="0"/>
              <a:t>Manual calculation for linear regression</a:t>
            </a:r>
            <a:endParaRPr lang="en-US" dirty="0"/>
          </a:p>
        </p:txBody>
      </p:sp>
      <p:sp>
        <p:nvSpPr>
          <p:cNvPr id="3" name="Content Placeholder 2"/>
          <p:cNvSpPr>
            <a:spLocks noGrp="1"/>
          </p:cNvSpPr>
          <p:nvPr>
            <p:ph sz="quarter" idx="1"/>
          </p:nvPr>
        </p:nvSpPr>
        <p:spPr/>
        <p:txBody>
          <a:bodyPr/>
          <a:lstStyle/>
          <a:p>
            <a:r>
              <a:rPr lang="en-US" dirty="0" smtClean="0"/>
              <a:t>For all (</a:t>
            </a:r>
            <a:r>
              <a:rPr lang="en-US" dirty="0" err="1" smtClean="0"/>
              <a:t>xi,y</a:t>
            </a:r>
            <a:r>
              <a:rPr lang="en-US" baseline="-25000" dirty="0" err="1" smtClean="0"/>
              <a:t>i</a:t>
            </a:r>
            <a:r>
              <a:rPr lang="en-US" dirty="0" smtClean="0"/>
              <a:t>)</a:t>
            </a:r>
          </a:p>
          <a:p>
            <a:pPr marL="0" indent="0">
              <a:buNone/>
            </a:pPr>
            <a:r>
              <a:rPr lang="en-US" dirty="0" smtClean="0"/>
              <a:t>where i=1,2,3,….n</a:t>
            </a:r>
          </a:p>
          <a:p>
            <a:pPr marL="0" indent="0">
              <a:buNone/>
            </a:pPr>
            <a:endParaRPr lang="en-US" dirty="0" smtClean="0"/>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4089" y="1828800"/>
            <a:ext cx="185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25" y="2819400"/>
            <a:ext cx="371475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1451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338" y="376238"/>
            <a:ext cx="6029325" cy="610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12706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129</TotalTime>
  <Words>310</Words>
  <Application>Microsoft Office PowerPoint</Application>
  <PresentationFormat>On-screen Show (4:3)</PresentationFormat>
  <Paragraphs>51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Tw Cen MT</vt:lpstr>
      <vt:lpstr>Wingdings</vt:lpstr>
      <vt:lpstr>Wingdings 2</vt:lpstr>
      <vt:lpstr>Median</vt:lpstr>
      <vt:lpstr>Linear regression</vt:lpstr>
      <vt:lpstr>PowerPoint Presentation</vt:lpstr>
      <vt:lpstr>What is Regression Problem?</vt:lpstr>
      <vt:lpstr>PowerPoint Presentation</vt:lpstr>
      <vt:lpstr>What Happens In The Training Process?</vt:lpstr>
      <vt:lpstr>PowerPoint Presentation</vt:lpstr>
      <vt:lpstr>PowerPoint Presentation</vt:lpstr>
      <vt:lpstr>Manual calculation for linear regression</vt:lpstr>
      <vt:lpstr>PowerPoint Presentation</vt:lpstr>
      <vt:lpstr>Scatter Plot of given data set</vt:lpstr>
      <vt:lpstr>PowerPoint Presentation</vt:lpstr>
      <vt:lpstr>Fitted Regression Curve</vt:lpstr>
      <vt:lpstr>Calculating Error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Windows User</dc:creator>
  <cp:lastModifiedBy>Windows User</cp:lastModifiedBy>
  <cp:revision>7</cp:revision>
  <dcterms:created xsi:type="dcterms:W3CDTF">2019-10-12T11:24:00Z</dcterms:created>
  <dcterms:modified xsi:type="dcterms:W3CDTF">2019-10-14T05:40:47Z</dcterms:modified>
</cp:coreProperties>
</file>