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8BD055C-1D4E-4230-A05C-02A1502F52FD}" type="datetimeFigureOut">
              <a:rPr lang="en-US" smtClean="0"/>
              <a:t>10/15/2019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DE76B7C-088D-4282-A727-F51202DFFEB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BD055C-1D4E-4230-A05C-02A1502F52FD}"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76B7C-088D-4282-A727-F51202DFFE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8BD055C-1D4E-4230-A05C-02A1502F52FD}" type="datetimeFigureOut">
              <a:rPr lang="en-US" smtClean="0"/>
              <a:t>10/15/2019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DE76B7C-088D-4282-A727-F51202DFFEB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BD055C-1D4E-4230-A05C-02A1502F52FD}"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DE76B7C-088D-4282-A727-F51202DFFEB5}"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8BD055C-1D4E-4230-A05C-02A1502F52FD}" type="datetimeFigureOut">
              <a:rPr lang="en-US" smtClean="0"/>
              <a:t>10/15/2019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DE76B7C-088D-4282-A727-F51202DFFEB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8BD055C-1D4E-4230-A05C-02A1502F52FD}" type="datetimeFigureOut">
              <a:rPr lang="en-US" smtClean="0"/>
              <a:t>10/15/2019</a:t>
            </a:fld>
            <a:endParaRPr lang="en-US"/>
          </a:p>
        </p:txBody>
      </p:sp>
      <p:sp>
        <p:nvSpPr>
          <p:cNvPr id="10" name="Slide Number Placeholder 9"/>
          <p:cNvSpPr>
            <a:spLocks noGrp="1"/>
          </p:cNvSpPr>
          <p:nvPr>
            <p:ph type="sldNum" sz="quarter" idx="16"/>
          </p:nvPr>
        </p:nvSpPr>
        <p:spPr/>
        <p:txBody>
          <a:bodyPr rtlCol="0"/>
          <a:lstStyle/>
          <a:p>
            <a:fld id="{FDE76B7C-088D-4282-A727-F51202DFFEB5}"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8BD055C-1D4E-4230-A05C-02A1502F52FD}" type="datetimeFigureOut">
              <a:rPr lang="en-US" smtClean="0"/>
              <a:t>10/15/2019</a:t>
            </a:fld>
            <a:endParaRPr lang="en-US"/>
          </a:p>
        </p:txBody>
      </p:sp>
      <p:sp>
        <p:nvSpPr>
          <p:cNvPr id="12" name="Slide Number Placeholder 11"/>
          <p:cNvSpPr>
            <a:spLocks noGrp="1"/>
          </p:cNvSpPr>
          <p:nvPr>
            <p:ph type="sldNum" sz="quarter" idx="16"/>
          </p:nvPr>
        </p:nvSpPr>
        <p:spPr/>
        <p:txBody>
          <a:bodyPr rtlCol="0"/>
          <a:lstStyle/>
          <a:p>
            <a:fld id="{FDE76B7C-088D-4282-A727-F51202DFFEB5}"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BD055C-1D4E-4230-A05C-02A1502F52FD}"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DE76B7C-088D-4282-A727-F51202DFFE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D055C-1D4E-4230-A05C-02A1502F52FD}"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DE76B7C-088D-4282-A727-F51202DFFE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BD055C-1D4E-4230-A05C-02A1502F52FD}"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DE76B7C-088D-4282-A727-F51202DFFEB5}"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8BD055C-1D4E-4230-A05C-02A1502F52FD}" type="datetimeFigureOut">
              <a:rPr lang="en-US" smtClean="0"/>
              <a:t>10/15/2019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DE76B7C-088D-4282-A727-F51202DFFEB5}"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8BD055C-1D4E-4230-A05C-02A1502F52FD}" type="datetimeFigureOut">
              <a:rPr lang="en-US" smtClean="0"/>
              <a:t>10/15/2019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DE76B7C-088D-4282-A727-F51202DFFE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Principal component analysis(PCA)  and linear discriminant analysis(LDA)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0510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447800"/>
            <a:ext cx="8991600" cy="5410200"/>
          </a:xfrm>
        </p:spPr>
        <p:txBody>
          <a:bodyPr>
            <a:normAutofit fontScale="92500" lnSpcReduction="10000"/>
          </a:bodyPr>
          <a:lstStyle/>
          <a:p>
            <a:r>
              <a:rPr lang="en-US" dirty="0" smtClean="0"/>
              <a:t>In </a:t>
            </a:r>
            <a:r>
              <a:rPr lang="en-US" dirty="0"/>
              <a:t>PCA, the main idea </a:t>
            </a:r>
            <a:r>
              <a:rPr lang="en-US" dirty="0" smtClean="0"/>
              <a:t>is to </a:t>
            </a:r>
            <a:r>
              <a:rPr lang="en-US" dirty="0"/>
              <a:t>re-express the available dataset to extract the relevant information by reducing the redundancy and minimize the noise.</a:t>
            </a:r>
          </a:p>
          <a:p>
            <a:pPr marL="594360" lvl="2" indent="0">
              <a:buNone/>
            </a:pPr>
            <a:r>
              <a:rPr lang="en-US" dirty="0"/>
              <a:t>• We didn’t care about whether this dataset represent features from one or more classes, i.e. the discrimination power was not taken into consideration while we were talking about PCA.</a:t>
            </a:r>
          </a:p>
          <a:p>
            <a:pPr marL="594360" lvl="2" indent="0">
              <a:buNone/>
            </a:pPr>
            <a:r>
              <a:rPr lang="en-US" dirty="0"/>
              <a:t>• In PCA, we had a dataset matrix </a:t>
            </a:r>
            <a:r>
              <a:rPr lang="en-US" b="1" dirty="0"/>
              <a:t>X </a:t>
            </a:r>
            <a:r>
              <a:rPr lang="en-US" dirty="0"/>
              <a:t>with dimensions </a:t>
            </a:r>
            <a:r>
              <a:rPr lang="en-US" i="1" dirty="0" err="1"/>
              <a:t>mxn</a:t>
            </a:r>
            <a:r>
              <a:rPr lang="en-US" dirty="0"/>
              <a:t>, where columns represent different data samples.</a:t>
            </a:r>
          </a:p>
          <a:p>
            <a:pPr marL="594360" lvl="2" indent="0">
              <a:buNone/>
            </a:pPr>
            <a:r>
              <a:rPr lang="en-US" dirty="0"/>
              <a:t>• We first started by subtracting the mean to have a zero mean dataset, then we computed the covariance matrix </a:t>
            </a:r>
            <a:r>
              <a:rPr lang="en-US" b="1" dirty="0" err="1"/>
              <a:t>S</a:t>
            </a:r>
            <a:r>
              <a:rPr lang="en-US" b="1" baseline="-25000" dirty="0" err="1"/>
              <a:t>x</a:t>
            </a:r>
            <a:r>
              <a:rPr lang="en-US" b="1" dirty="0"/>
              <a:t> = XX</a:t>
            </a:r>
            <a:r>
              <a:rPr lang="en-US" b="1" baseline="30000" dirty="0"/>
              <a:t>T</a:t>
            </a:r>
            <a:r>
              <a:rPr lang="en-US" dirty="0"/>
              <a:t>.</a:t>
            </a:r>
          </a:p>
          <a:p>
            <a:pPr marL="594360" lvl="2" indent="0">
              <a:buNone/>
            </a:pPr>
            <a:r>
              <a:rPr lang="en-US" dirty="0"/>
              <a:t>• Eigen values and </a:t>
            </a:r>
            <a:r>
              <a:rPr lang="en-US" dirty="0" err="1"/>
              <a:t>eigen</a:t>
            </a:r>
            <a:r>
              <a:rPr lang="en-US" dirty="0"/>
              <a:t> vectors were then computed for </a:t>
            </a:r>
            <a:r>
              <a:rPr lang="en-US" b="1" dirty="0" err="1"/>
              <a:t>S</a:t>
            </a:r>
            <a:r>
              <a:rPr lang="en-US" b="1" baseline="-25000" dirty="0" err="1"/>
              <a:t>x</a:t>
            </a:r>
            <a:r>
              <a:rPr lang="en-US" dirty="0"/>
              <a:t>. Hence the new basis vectors are those </a:t>
            </a:r>
            <a:r>
              <a:rPr lang="en-US" dirty="0" err="1"/>
              <a:t>eigen</a:t>
            </a:r>
            <a:r>
              <a:rPr lang="en-US" dirty="0"/>
              <a:t> vectors with highest </a:t>
            </a:r>
            <a:r>
              <a:rPr lang="en-US" dirty="0" err="1"/>
              <a:t>eigen</a:t>
            </a:r>
            <a:r>
              <a:rPr lang="en-US" dirty="0"/>
              <a:t> values, where the number of those vectors was our choice.</a:t>
            </a:r>
          </a:p>
          <a:p>
            <a:pPr marL="594360" lvl="2" indent="0">
              <a:buNone/>
            </a:pPr>
            <a:r>
              <a:rPr lang="en-US" dirty="0"/>
              <a:t>• Thus, using the new basis, we can project the dataset onto a less dimensional space with more powerful data representation.</a:t>
            </a:r>
          </a:p>
          <a:p>
            <a:endParaRPr lang="en-US" dirty="0"/>
          </a:p>
        </p:txBody>
      </p:sp>
    </p:spTree>
    <p:extLst>
      <p:ext uri="{BB962C8B-B14F-4D97-AF65-F5344CB8AC3E}">
        <p14:creationId xmlns:p14="http://schemas.microsoft.com/office/powerpoint/2010/main" val="909335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discriminant</a:t>
            </a:r>
            <a:endParaRPr lang="en-US" dirty="0"/>
          </a:p>
        </p:txBody>
      </p:sp>
      <p:sp>
        <p:nvSpPr>
          <p:cNvPr id="3" name="Content Placeholder 2"/>
          <p:cNvSpPr>
            <a:spLocks noGrp="1"/>
          </p:cNvSpPr>
          <p:nvPr>
            <p:ph sz="quarter" idx="1"/>
          </p:nvPr>
        </p:nvSpPr>
        <p:spPr>
          <a:xfrm>
            <a:off x="228600" y="1600200"/>
            <a:ext cx="8537448" cy="5181600"/>
          </a:xfrm>
        </p:spPr>
        <p:txBody>
          <a:bodyPr>
            <a:normAutofit/>
          </a:bodyPr>
          <a:lstStyle/>
          <a:p>
            <a:pPr fontAlgn="base"/>
            <a:r>
              <a:rPr lang="en-US" b="1" dirty="0"/>
              <a:t>Linear Discriminant Analysis</a:t>
            </a:r>
            <a:r>
              <a:rPr lang="en-US" dirty="0"/>
              <a:t> </a:t>
            </a:r>
            <a:r>
              <a:rPr lang="en-US" dirty="0" smtClean="0"/>
              <a:t>is </a:t>
            </a:r>
            <a:r>
              <a:rPr lang="en-US" dirty="0"/>
              <a:t>a dimensionality reduction technique which is commonly used for the supervised classification problems. </a:t>
            </a:r>
            <a:endParaRPr lang="en-US" dirty="0" smtClean="0"/>
          </a:p>
          <a:p>
            <a:pPr fontAlgn="base"/>
            <a:r>
              <a:rPr lang="en-US" dirty="0" smtClean="0"/>
              <a:t>It </a:t>
            </a:r>
            <a:r>
              <a:rPr lang="en-US" dirty="0"/>
              <a:t>is used for modeling differences in groups i.e. separating two or more classes. </a:t>
            </a:r>
            <a:endParaRPr lang="en-US" dirty="0" smtClean="0"/>
          </a:p>
          <a:p>
            <a:pPr fontAlgn="base"/>
            <a:r>
              <a:rPr lang="en-US" dirty="0" smtClean="0"/>
              <a:t>It </a:t>
            </a:r>
            <a:r>
              <a:rPr lang="en-US" dirty="0"/>
              <a:t>is used to project the features in higher dimension space into a lower dimension space.</a:t>
            </a:r>
          </a:p>
          <a:p>
            <a:endParaRPr lang="en-US" dirty="0"/>
          </a:p>
        </p:txBody>
      </p:sp>
    </p:spTree>
    <p:extLst>
      <p:ext uri="{BB962C8B-B14F-4D97-AF65-F5344CB8AC3E}">
        <p14:creationId xmlns:p14="http://schemas.microsoft.com/office/powerpoint/2010/main" val="4048854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524000"/>
            <a:ext cx="8458200" cy="5257800"/>
          </a:xfrm>
        </p:spPr>
        <p:txBody>
          <a:bodyPr>
            <a:normAutofit/>
          </a:bodyPr>
          <a:lstStyle/>
          <a:p>
            <a:r>
              <a:rPr lang="en-US" dirty="0"/>
              <a:t>For example, we have two classes and we need to separate them efficiently. </a:t>
            </a:r>
            <a:endParaRPr lang="en-US" dirty="0" smtClean="0"/>
          </a:p>
          <a:p>
            <a:r>
              <a:rPr lang="en-US" dirty="0" smtClean="0"/>
              <a:t>Classes </a:t>
            </a:r>
            <a:r>
              <a:rPr lang="en-US" dirty="0"/>
              <a:t>can have multiple features. Using only a single feature to classify them may result in some overlapping as shown in the below figure. </a:t>
            </a:r>
            <a:endParaRPr lang="en-US" dirty="0" smtClean="0"/>
          </a:p>
          <a:p>
            <a:r>
              <a:rPr lang="en-US" dirty="0" smtClean="0"/>
              <a:t>So</a:t>
            </a:r>
            <a:r>
              <a:rPr lang="en-US" dirty="0"/>
              <a:t>, we will keep on increasing the number of features for proper classification.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181600"/>
            <a:ext cx="5943600" cy="1053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366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152400" y="1600200"/>
            <a:ext cx="5181600" cy="5257800"/>
          </a:xfrm>
        </p:spPr>
        <p:txBody>
          <a:bodyPr>
            <a:normAutofit fontScale="92500" lnSpcReduction="20000"/>
          </a:bodyPr>
          <a:lstStyle/>
          <a:p>
            <a:r>
              <a:rPr lang="en-US" dirty="0"/>
              <a:t>Suppose we have two sets of data points belonging to two different classes that we want to classify. As shown in the given 2D graph, when the data points are plotted on the 2D plane, there’s no straight line that can separate the two classes of the data points completely. </a:t>
            </a:r>
            <a:endParaRPr lang="en-US" dirty="0" smtClean="0"/>
          </a:p>
          <a:p>
            <a:r>
              <a:rPr lang="en-US" dirty="0" smtClean="0"/>
              <a:t>Hence</a:t>
            </a:r>
            <a:r>
              <a:rPr lang="en-US" dirty="0"/>
              <a:t>, in this case, LDA (Linear Discriminant Analysis) is used which reduces the 2D graph into a 1D graph in order to maximize the </a:t>
            </a:r>
            <a:r>
              <a:rPr lang="en-US" dirty="0" err="1"/>
              <a:t>separability</a:t>
            </a:r>
            <a:r>
              <a:rPr lang="en-US" dirty="0"/>
              <a:t> between the two classes.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907" y="1752600"/>
            <a:ext cx="368509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0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fontAlgn="base"/>
            <a:r>
              <a:rPr lang="en-US" dirty="0"/>
              <a:t>Here, Linear Discriminant Analysis uses both the axes (X and Y) to create a new axis and projects data onto a new axis in a way to maximize the separation of the two categories and hence, reducing the 2D graph into a 1D graph</a:t>
            </a:r>
            <a:r>
              <a:rPr lang="en-US" dirty="0" smtClean="0"/>
              <a:t>.</a:t>
            </a:r>
          </a:p>
          <a:p>
            <a:pPr fontAlgn="base"/>
            <a:r>
              <a:rPr lang="en-US" dirty="0" smtClean="0"/>
              <a:t>Two </a:t>
            </a:r>
            <a:r>
              <a:rPr lang="en-US" dirty="0"/>
              <a:t>criteria are used by LDA to create a new axis:</a:t>
            </a:r>
          </a:p>
          <a:p>
            <a:pPr lvl="1" fontAlgn="base"/>
            <a:r>
              <a:rPr lang="en-US" dirty="0"/>
              <a:t>Maximize the distance between means of the two classes.</a:t>
            </a:r>
          </a:p>
          <a:p>
            <a:pPr lvl="1" fontAlgn="base"/>
            <a:r>
              <a:rPr lang="en-US" dirty="0"/>
              <a:t>Minimize the variation within each class.</a:t>
            </a:r>
          </a:p>
          <a:p>
            <a:endParaRPr lang="en-US" dirty="0"/>
          </a:p>
        </p:txBody>
      </p:sp>
    </p:spTree>
    <p:extLst>
      <p:ext uri="{BB962C8B-B14F-4D97-AF65-F5344CB8AC3E}">
        <p14:creationId xmlns:p14="http://schemas.microsoft.com/office/powerpoint/2010/main" val="240834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228600" y="1981200"/>
            <a:ext cx="8763000" cy="4724400"/>
          </a:xfrm>
        </p:spPr>
        <p:txBody>
          <a:bodyPr>
            <a:normAutofit/>
          </a:bodyPr>
          <a:lstStyle/>
          <a:p>
            <a:r>
              <a:rPr lang="en-US" sz="2800" dirty="0"/>
              <a:t>In the </a:t>
            </a:r>
            <a:r>
              <a:rPr lang="en-US" sz="2800" dirty="0" smtClean="0"/>
              <a:t>graph</a:t>
            </a:r>
            <a:r>
              <a:rPr lang="en-US" sz="2800" dirty="0"/>
              <a:t>, it can be seen that a new axis (in red) is generated and plotted in the 2D graph such that it maximizes the distance between the means of the two classes and minimizes the variation within each class. In simple terms, this newly generated axis increases the separation between the </a:t>
            </a:r>
            <a:r>
              <a:rPr lang="en-US" sz="2800" dirty="0" smtClean="0"/>
              <a:t>points </a:t>
            </a:r>
            <a:r>
              <a:rPr lang="en-US" sz="2800" dirty="0"/>
              <a:t>of the two classes. </a:t>
            </a:r>
            <a:endParaRPr lang="en-US" sz="2800" dirty="0" smtClean="0"/>
          </a:p>
          <a:p>
            <a:r>
              <a:rPr lang="en-US" sz="2800" dirty="0" smtClean="0"/>
              <a:t>After </a:t>
            </a:r>
            <a:r>
              <a:rPr lang="en-US" sz="2800" dirty="0"/>
              <a:t>generating this new </a:t>
            </a:r>
            <a:r>
              <a:rPr lang="en-US" sz="2800" dirty="0" smtClean="0"/>
              <a:t>axis, </a:t>
            </a:r>
            <a:r>
              <a:rPr lang="en-US" sz="2800" dirty="0"/>
              <a:t>all the data points of the classes are plotted on this new axis and are shown in the figure given below.</a:t>
            </a:r>
            <a:br>
              <a:rPr lang="en-US" sz="2800" dirty="0"/>
            </a:b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0"/>
            <a:ext cx="2581799" cy="218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934075"/>
            <a:ext cx="58959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21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a:t>
            </a:r>
            <a:r>
              <a:rPr lang="en-US" b="1" dirty="0" smtClean="0"/>
              <a:t>:</a:t>
            </a:r>
            <a:endParaRPr lang="en-US" dirty="0"/>
          </a:p>
        </p:txBody>
      </p:sp>
      <p:sp>
        <p:nvSpPr>
          <p:cNvPr id="3" name="Content Placeholder 2"/>
          <p:cNvSpPr>
            <a:spLocks noGrp="1"/>
          </p:cNvSpPr>
          <p:nvPr>
            <p:ph sz="quarter" idx="1"/>
          </p:nvPr>
        </p:nvSpPr>
        <p:spPr/>
        <p:txBody>
          <a:bodyPr>
            <a:normAutofit fontScale="85000" lnSpcReduction="20000"/>
          </a:bodyPr>
          <a:lstStyle/>
          <a:p>
            <a:pPr fontAlgn="base"/>
            <a:r>
              <a:rPr lang="en-US" b="1" dirty="0" smtClean="0"/>
              <a:t>Face </a:t>
            </a:r>
            <a:r>
              <a:rPr lang="en-US" b="1" dirty="0"/>
              <a:t>Recognition:</a:t>
            </a:r>
            <a:r>
              <a:rPr lang="en-US" dirty="0"/>
              <a:t> In the field of Computer Vision, face recognition is a very popular application in which each face is represented by a very large number of pixel values. Linear discriminant analysis (LDA) is used here to reduce the number of features to a more manageable number before the process of classification. Each of the new dimensions generated is a linear combination of pixel values, which form a template. The linear combinations obtained using Fisher’s linear discriminant are called Fisher faces.</a:t>
            </a:r>
          </a:p>
          <a:p>
            <a:pPr fontAlgn="base"/>
            <a:r>
              <a:rPr lang="en-US" b="1" dirty="0"/>
              <a:t>Medical:</a:t>
            </a:r>
            <a:r>
              <a:rPr lang="en-US" dirty="0"/>
              <a:t> In this field, Linear discriminant analysis (LDA) is used to classify the patient disease state as mild, moderate or severe based upon the patient various parameters and the medical treatment he is going through. This helps the doctors to intensify or reduce the pace of their treatment.</a:t>
            </a:r>
          </a:p>
          <a:p>
            <a:endParaRPr lang="en-US" dirty="0"/>
          </a:p>
        </p:txBody>
      </p:sp>
    </p:spTree>
    <p:extLst>
      <p:ext uri="{BB962C8B-B14F-4D97-AF65-F5344CB8AC3E}">
        <p14:creationId xmlns:p14="http://schemas.microsoft.com/office/powerpoint/2010/main" val="329613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analysis(PCA)</a:t>
            </a:r>
          </a:p>
        </p:txBody>
      </p:sp>
      <p:sp>
        <p:nvSpPr>
          <p:cNvPr id="3" name="Content Placeholder 2"/>
          <p:cNvSpPr>
            <a:spLocks noGrp="1"/>
          </p:cNvSpPr>
          <p:nvPr>
            <p:ph sz="quarter" idx="1"/>
          </p:nvPr>
        </p:nvSpPr>
        <p:spPr/>
        <p:txBody>
          <a:bodyPr>
            <a:normAutofit fontScale="92500"/>
          </a:bodyPr>
          <a:lstStyle/>
          <a:p>
            <a:r>
              <a:rPr lang="en-US" dirty="0" smtClean="0"/>
              <a:t>PCA is a useful statistical technique (</a:t>
            </a:r>
            <a:r>
              <a:rPr lang="en-US" dirty="0"/>
              <a:t>unsupervised learning </a:t>
            </a:r>
            <a:r>
              <a:rPr lang="en-US" dirty="0" smtClean="0"/>
              <a:t>algorithm) that has found application in fields such as face recognition and image compression, and is a common technique for finding patterns in data of high dimension.</a:t>
            </a:r>
          </a:p>
          <a:p>
            <a:r>
              <a:rPr lang="en-US" dirty="0" smtClean="0"/>
              <a:t>PCA </a:t>
            </a:r>
            <a:r>
              <a:rPr lang="en-US" dirty="0"/>
              <a:t>is a </a:t>
            </a:r>
            <a:r>
              <a:rPr lang="en-US" b="1" i="1" dirty="0"/>
              <a:t>dimensionality reduction </a:t>
            </a:r>
            <a:r>
              <a:rPr lang="en-US" b="1" i="1" dirty="0" smtClean="0"/>
              <a:t>tool</a:t>
            </a:r>
            <a:r>
              <a:rPr lang="en-US" dirty="0"/>
              <a:t>.</a:t>
            </a:r>
            <a:endParaRPr lang="en-US" dirty="0" smtClean="0"/>
          </a:p>
          <a:p>
            <a:r>
              <a:rPr lang="en-US" dirty="0" smtClean="0"/>
              <a:t>PCA </a:t>
            </a:r>
            <a:r>
              <a:rPr lang="en-US" dirty="0"/>
              <a:t>being non-parametric method helps in extracting relevant information even for confusing dataset. </a:t>
            </a:r>
            <a:endParaRPr lang="en-US" dirty="0" smtClean="0"/>
          </a:p>
          <a:p>
            <a:r>
              <a:rPr lang="en-US" dirty="0" smtClean="0"/>
              <a:t>PCA </a:t>
            </a:r>
            <a:r>
              <a:rPr lang="en-US" dirty="0"/>
              <a:t>gives valuable result when applied to liner algebra</a:t>
            </a:r>
            <a:r>
              <a:rPr lang="en-US" dirty="0" smtClean="0"/>
              <a:t>.</a:t>
            </a:r>
            <a:endParaRPr lang="en-US" dirty="0"/>
          </a:p>
        </p:txBody>
      </p:sp>
    </p:spTree>
    <p:extLst>
      <p:ext uri="{BB962C8B-B14F-4D97-AF65-F5344CB8AC3E}">
        <p14:creationId xmlns:p14="http://schemas.microsoft.com/office/powerpoint/2010/main" val="106916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a:t>
            </a:r>
            <a:endParaRPr lang="en-US" dirty="0"/>
          </a:p>
        </p:txBody>
      </p:sp>
      <p:sp>
        <p:nvSpPr>
          <p:cNvPr id="3" name="Content Placeholder 2"/>
          <p:cNvSpPr>
            <a:spLocks noGrp="1"/>
          </p:cNvSpPr>
          <p:nvPr>
            <p:ph sz="quarter" idx="1"/>
          </p:nvPr>
        </p:nvSpPr>
        <p:spPr/>
        <p:txBody>
          <a:bodyPr/>
          <a:lstStyle/>
          <a:p>
            <a:r>
              <a:rPr lang="en-US" b="1" dirty="0"/>
              <a:t>Step 1: Get some data</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667000"/>
            <a:ext cx="3124200" cy="384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525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4949952" cy="5029200"/>
          </a:xfrm>
        </p:spPr>
        <p:txBody>
          <a:bodyPr>
            <a:noAutofit/>
          </a:bodyPr>
          <a:lstStyle/>
          <a:p>
            <a:pPr marL="0" indent="0">
              <a:buNone/>
            </a:pPr>
            <a:r>
              <a:rPr lang="en-US" sz="3200" b="1" dirty="0"/>
              <a:t>Step 2: Subtract the </a:t>
            </a:r>
            <a:r>
              <a:rPr lang="en-US" sz="3200" b="1" dirty="0" smtClean="0"/>
              <a:t>mean</a:t>
            </a:r>
          </a:p>
          <a:p>
            <a:pPr marL="0" indent="0">
              <a:buNone/>
            </a:pPr>
            <a:r>
              <a:rPr lang="en-US" sz="2400" dirty="0"/>
              <a:t>For PCA to work properly, you have to subtract the mean from each of the data dimensions.</a:t>
            </a:r>
          </a:p>
          <a:p>
            <a:pPr marL="0" indent="0">
              <a:buNone/>
            </a:pPr>
            <a:r>
              <a:rPr lang="en-US" sz="2400" dirty="0"/>
              <a:t>The mean subtracted is the average across each dimension. So, all the </a:t>
            </a:r>
            <a:r>
              <a:rPr lang="en-US" sz="2400" b="1" i="1" dirty="0" smtClean="0"/>
              <a:t>x </a:t>
            </a:r>
            <a:r>
              <a:rPr lang="en-US" sz="2400" dirty="0" smtClean="0"/>
              <a:t>values have </a:t>
            </a:r>
            <a:r>
              <a:rPr lang="en-US" sz="2400" b="1" i="1" dirty="0" smtClean="0"/>
              <a:t>x’</a:t>
            </a:r>
            <a:r>
              <a:rPr lang="en-US" sz="2400" dirty="0" smtClean="0"/>
              <a:t> </a:t>
            </a:r>
            <a:r>
              <a:rPr lang="en-US" sz="2400" dirty="0"/>
              <a:t>(the mean of the </a:t>
            </a:r>
            <a:r>
              <a:rPr lang="en-US" sz="2400" b="1" i="1" dirty="0" smtClean="0"/>
              <a:t>x</a:t>
            </a:r>
            <a:r>
              <a:rPr lang="en-US" sz="2400" dirty="0" smtClean="0"/>
              <a:t> values </a:t>
            </a:r>
            <a:r>
              <a:rPr lang="en-US" sz="2400" dirty="0"/>
              <a:t>of all the data points) subtracted, and all the </a:t>
            </a:r>
            <a:r>
              <a:rPr lang="en-US" sz="2400" b="1" i="1" dirty="0" smtClean="0"/>
              <a:t>y</a:t>
            </a:r>
            <a:r>
              <a:rPr lang="en-US" sz="2400" dirty="0" smtClean="0"/>
              <a:t> values</a:t>
            </a:r>
            <a:endParaRPr lang="en-US" sz="2400" dirty="0"/>
          </a:p>
          <a:p>
            <a:pPr marL="0" indent="0">
              <a:buNone/>
            </a:pPr>
            <a:r>
              <a:rPr lang="en-US" sz="2400" dirty="0"/>
              <a:t>have </a:t>
            </a:r>
            <a:r>
              <a:rPr lang="en-US" sz="2400" b="1" i="1" dirty="0" smtClean="0"/>
              <a:t>y’ </a:t>
            </a:r>
            <a:r>
              <a:rPr lang="en-US" sz="2400" dirty="0"/>
              <a:t>subtracted from them. </a:t>
            </a:r>
            <a:endParaRPr lang="en-US" sz="2400" dirty="0" smtClean="0"/>
          </a:p>
          <a:p>
            <a:pPr marL="0" indent="0">
              <a:buNone/>
            </a:pPr>
            <a:r>
              <a:rPr lang="en-US" sz="2400" dirty="0" smtClean="0"/>
              <a:t>This </a:t>
            </a:r>
            <a:r>
              <a:rPr lang="en-US" sz="2400" dirty="0"/>
              <a:t>produces a data set whose mean is zero.</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828800"/>
            <a:ext cx="342740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125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600200"/>
            <a:ext cx="8839200" cy="4953000"/>
          </a:xfrm>
        </p:spPr>
        <p:txBody>
          <a:bodyPr>
            <a:normAutofit/>
          </a:bodyPr>
          <a:lstStyle/>
          <a:p>
            <a:r>
              <a:rPr lang="en-US" b="1" dirty="0"/>
              <a:t>Step 3: Calculate the covariance </a:t>
            </a:r>
            <a:r>
              <a:rPr lang="en-US" b="1" dirty="0" smtClean="0"/>
              <a:t>matrix</a:t>
            </a:r>
          </a:p>
          <a:p>
            <a:pPr marL="0" indent="0">
              <a:buNone/>
            </a:pPr>
            <a:r>
              <a:rPr lang="en-US" sz="2800" dirty="0" smtClean="0"/>
              <a:t>Since </a:t>
            </a:r>
            <a:r>
              <a:rPr lang="en-US" sz="2800" dirty="0"/>
              <a:t>the </a:t>
            </a:r>
            <a:r>
              <a:rPr lang="en-US" sz="2800" dirty="0" smtClean="0"/>
              <a:t>data is </a:t>
            </a:r>
            <a:r>
              <a:rPr lang="en-US" sz="2800" dirty="0"/>
              <a:t>2 dimensional, the covariance matrix will be </a:t>
            </a:r>
            <a:r>
              <a:rPr lang="en-US" sz="2800" dirty="0" smtClean="0"/>
              <a:t>2x2.</a:t>
            </a:r>
          </a:p>
          <a:p>
            <a:pPr marL="0" indent="0">
              <a:buNone/>
            </a:pPr>
            <a:endParaRPr lang="en-US" sz="2800" dirty="0"/>
          </a:p>
          <a:p>
            <a:r>
              <a:rPr lang="en-US" sz="2800" dirty="0"/>
              <a:t>An example. We’ll make up the covariance matrix for an imaginary 3 </a:t>
            </a:r>
            <a:r>
              <a:rPr lang="en-US" sz="2800" dirty="0" smtClean="0"/>
              <a:t>dimensional data </a:t>
            </a:r>
            <a:r>
              <a:rPr lang="en-US" sz="2800" dirty="0"/>
              <a:t>set, using the usual dimensions </a:t>
            </a:r>
            <a:r>
              <a:rPr lang="en-US" sz="2800" dirty="0" smtClean="0"/>
              <a:t>x, y and z </a:t>
            </a:r>
            <a:r>
              <a:rPr lang="en-US" sz="2800" dirty="0"/>
              <a:t>. Then, the covariance matrix has 3 </a:t>
            </a:r>
            <a:r>
              <a:rPr lang="en-US" sz="2800" dirty="0" smtClean="0"/>
              <a:t>rows and </a:t>
            </a:r>
            <a:r>
              <a:rPr lang="en-US" sz="2800" dirty="0"/>
              <a:t>3 columns, and the values are this: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19400"/>
            <a:ext cx="3810000" cy="99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562600"/>
            <a:ext cx="36957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414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743200" y="2497145"/>
            <a:ext cx="45053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1676400"/>
            <a:ext cx="8610600" cy="4832092"/>
          </a:xfrm>
          <a:prstGeom prst="rect">
            <a:avLst/>
          </a:prstGeom>
        </p:spPr>
        <p:txBody>
          <a:bodyPr wrap="square">
            <a:spAutoFit/>
          </a:bodyPr>
          <a:lstStyle/>
          <a:p>
            <a:r>
              <a:rPr lang="en-US" sz="2800" b="1" dirty="0" smtClean="0"/>
              <a:t>Step 4: Calculate the eigenvectors and eigenvalues of the covariance matrix</a:t>
            </a:r>
          </a:p>
          <a:p>
            <a:endParaRPr lang="en-US" sz="2800" b="1" dirty="0"/>
          </a:p>
          <a:p>
            <a:endParaRPr lang="en-US" sz="2800" b="1" dirty="0" smtClean="0"/>
          </a:p>
          <a:p>
            <a:endParaRPr lang="en-US" sz="2800" b="1" dirty="0"/>
          </a:p>
          <a:p>
            <a:endParaRPr lang="en-US" sz="2800" b="1" dirty="0" smtClean="0"/>
          </a:p>
          <a:p>
            <a:r>
              <a:rPr lang="en-US" sz="2800" dirty="0" smtClean="0"/>
              <a:t>Since the covariance matrix is square, we can calculate the eigenvectors and eigenvalues for this matrix. These are rather important, as they tell us useful information about our data. I will show you why soon. In the meantime, here are the eigenvectors and eigenvalues:</a:t>
            </a:r>
            <a:endParaRPr lang="en-US" sz="2800" dirty="0"/>
          </a:p>
        </p:txBody>
      </p:sp>
    </p:spTree>
    <p:extLst>
      <p:ext uri="{BB962C8B-B14F-4D97-AF65-F5344CB8AC3E}">
        <p14:creationId xmlns:p14="http://schemas.microsoft.com/office/powerpoint/2010/main" val="200745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Calculate </a:t>
            </a:r>
            <a:r>
              <a:rPr lang="en-US" dirty="0" err="1" smtClean="0"/>
              <a:t>eigen</a:t>
            </a:r>
            <a:r>
              <a:rPr lang="en-US" dirty="0" smtClean="0"/>
              <a:t> values and </a:t>
            </a:r>
            <a:r>
              <a:rPr lang="en-US" dirty="0" err="1" smtClean="0"/>
              <a:t>eigen</a:t>
            </a:r>
            <a:r>
              <a:rPr lang="en-US" dirty="0" smtClean="0"/>
              <a:t> vectors</a:t>
            </a:r>
            <a:endParaRPr lang="en-US" dirty="0"/>
          </a:p>
        </p:txBody>
      </p:sp>
      <p:sp>
        <p:nvSpPr>
          <p:cNvPr id="3" name="Content Placeholder 2"/>
          <p:cNvSpPr>
            <a:spLocks noGrp="1"/>
          </p:cNvSpPr>
          <p:nvPr>
            <p:ph sz="quarter" idx="1"/>
          </p:nvPr>
        </p:nvSpPr>
        <p:spPr/>
        <p:txBody>
          <a:bodyPr/>
          <a:lstStyle/>
          <a:p>
            <a:r>
              <a:rPr lang="en-US" b="1" dirty="0"/>
              <a:t>Write </a:t>
            </a:r>
            <a:r>
              <a:rPr lang="en-US" b="1" dirty="0" smtClean="0"/>
              <a:t>out the eigenvalue equation.</a:t>
            </a:r>
          </a:p>
          <a:p>
            <a:endParaRPr lang="en-US" b="1" dirty="0"/>
          </a:p>
          <a:p>
            <a:endParaRPr lang="en-US" b="1" dirty="0" smtClean="0"/>
          </a:p>
          <a:p>
            <a:r>
              <a:rPr lang="en-US" b="1" dirty="0" smtClean="0"/>
              <a:t>Set </a:t>
            </a:r>
            <a:r>
              <a:rPr lang="en-US" b="1" dirty="0"/>
              <a:t>up the characteristic equation.</a:t>
            </a:r>
            <a:endParaRPr lang="en-US" b="1" dirty="0" smtClean="0"/>
          </a:p>
          <a:p>
            <a:endParaRPr lang="en-US"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87" y="2209800"/>
            <a:ext cx="9048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774" y="2667000"/>
            <a:ext cx="13335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886200"/>
            <a:ext cx="10191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143375"/>
            <a:ext cx="2667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2374" y="5791200"/>
            <a:ext cx="17811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5943600"/>
            <a:ext cx="16668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387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Substitute the eigenvalues into the eigenvalue equation, one by one.</a:t>
            </a:r>
            <a:r>
              <a:rPr lang="en-US" dirty="0"/>
              <a:t> </a:t>
            </a:r>
            <a:r>
              <a:rPr lang="en-US" dirty="0" smtClean="0"/>
              <a:t>Put lambda =5</a:t>
            </a:r>
          </a:p>
          <a:p>
            <a:pPr marL="0" indent="0">
              <a:buNone/>
            </a:pPr>
            <a:endParaRPr lang="en-US" sz="2400" dirty="0" smtClean="0"/>
          </a:p>
          <a:p>
            <a:r>
              <a:rPr lang="en-US" sz="2400" dirty="0" smtClean="0"/>
              <a:t>Row-reduce</a:t>
            </a:r>
            <a:r>
              <a:rPr lang="en-US" sz="2400" b="1" dirty="0"/>
              <a:t> the resulting matrix.</a:t>
            </a:r>
            <a:r>
              <a:rPr lang="en-US" sz="2400" dirty="0"/>
              <a:t> With larger matrices, it may not be so obvious that the matrix is linearly dependent, and so we must row-reduce. Here, however, we can immediately perform the row o</a:t>
            </a:r>
            <a:r>
              <a:rPr lang="en-US" sz="2400" dirty="0" smtClean="0"/>
              <a:t>peration</a:t>
            </a:r>
            <a:r>
              <a:rPr lang="en-US" dirty="0"/>
              <a:t> </a:t>
            </a:r>
            <a:endParaRPr lang="en-US" dirty="0" smtClean="0"/>
          </a:p>
          <a:p>
            <a:endParaRPr lang="en-US" dirty="0" smtClean="0"/>
          </a:p>
          <a:p>
            <a:r>
              <a:rPr lang="en-US" sz="2400" dirty="0" smtClean="0"/>
              <a:t>The </a:t>
            </a:r>
            <a:r>
              <a:rPr lang="en-US" sz="2400" dirty="0"/>
              <a:t>matrix above says that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565" y="2561543"/>
            <a:ext cx="25146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267200"/>
            <a:ext cx="14001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74" y="4638675"/>
            <a:ext cx="9620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937" y="5629819"/>
            <a:ext cx="1333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3387" y="6167846"/>
            <a:ext cx="5619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260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Obtain the basis for the </a:t>
            </a:r>
            <a:r>
              <a:rPr lang="en-US" b="1" dirty="0" err="1" smtClean="0"/>
              <a:t>eigenspace</a:t>
            </a:r>
            <a:endParaRPr lang="en-US" b="1" dirty="0" smtClean="0"/>
          </a:p>
          <a:p>
            <a:pPr marL="0" indent="0">
              <a:buNone/>
            </a:pPr>
            <a:r>
              <a:rPr lang="en-US" sz="2800" dirty="0" smtClean="0"/>
              <a:t>For lambda =5 and -2, </a:t>
            </a:r>
            <a:r>
              <a:rPr lang="en-US" sz="2800" dirty="0" err="1" smtClean="0"/>
              <a:t>eigen</a:t>
            </a:r>
            <a:r>
              <a:rPr lang="en-US" sz="2800" dirty="0" smtClean="0"/>
              <a:t> vector x</a:t>
            </a:r>
            <a:r>
              <a:rPr lang="en-US" sz="2800" baseline="-25000" dirty="0" smtClean="0"/>
              <a:t>1</a:t>
            </a:r>
            <a:r>
              <a:rPr lang="en-US" sz="2800" dirty="0" smtClean="0"/>
              <a:t> and x</a:t>
            </a:r>
            <a:r>
              <a:rPr lang="en-US" sz="2800" baseline="-25000" dirty="0" smtClean="0"/>
              <a:t>2 </a:t>
            </a:r>
            <a:r>
              <a:rPr lang="en-US" sz="2800" dirty="0" smtClean="0"/>
              <a:t>are given by</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Verify by putting the value of x and lambda in</a:t>
            </a:r>
          </a:p>
          <a:p>
            <a:pPr marL="0" indent="0">
              <a:buNone/>
            </a:pPr>
            <a:endParaRPr lang="en-US" sz="28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038475"/>
            <a:ext cx="10001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924300"/>
            <a:ext cx="10763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5334000"/>
            <a:ext cx="9048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375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391</TotalTime>
  <Words>852</Words>
  <Application>Microsoft Office PowerPoint</Application>
  <PresentationFormat>On-screen Show (4:3)</PresentationFormat>
  <Paragraphs>64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Principal component analysis(PCA)  and linear discriminant analysis(LDA)</vt:lpstr>
      <vt:lpstr>Principal component analysis(PCA)</vt:lpstr>
      <vt:lpstr>Method</vt:lpstr>
      <vt:lpstr>PowerPoint Presentation</vt:lpstr>
      <vt:lpstr>PowerPoint Presentation</vt:lpstr>
      <vt:lpstr>PowerPoint Presentation</vt:lpstr>
      <vt:lpstr>Calculate eigen values and eigen vectors</vt:lpstr>
      <vt:lpstr>PowerPoint Presentation</vt:lpstr>
      <vt:lpstr>PowerPoint Presentation</vt:lpstr>
      <vt:lpstr>PowerPoint Presentation</vt:lpstr>
      <vt:lpstr>Linear discriminant</vt:lpstr>
      <vt:lpstr>PowerPoint Presentation</vt:lpstr>
      <vt:lpstr>Example</vt:lpstr>
      <vt:lpstr>PowerPoint Presentation</vt:lpstr>
      <vt:lpstr>PowerPoint Presentation</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analysis(PCA)  and linear discriminant analysis(LDA)</dc:title>
  <dc:creator>Windows User</dc:creator>
  <cp:lastModifiedBy>Windows User</cp:lastModifiedBy>
  <cp:revision>15</cp:revision>
  <dcterms:created xsi:type="dcterms:W3CDTF">2019-10-12T06:26:17Z</dcterms:created>
  <dcterms:modified xsi:type="dcterms:W3CDTF">2019-10-15T13:43:58Z</dcterms:modified>
</cp:coreProperties>
</file>