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81" r:id="rId9"/>
    <p:sldId id="262" r:id="rId10"/>
    <p:sldId id="264" r:id="rId11"/>
    <p:sldId id="265" r:id="rId12"/>
    <p:sldId id="282" r:id="rId13"/>
    <p:sldId id="283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534400" cy="5562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PROBLEM-SOLVING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8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7448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Measuring problem-solving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effectiveness of a search can be measured in at least three ways. </a:t>
            </a:r>
            <a:endParaRPr lang="en-US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does it </a:t>
            </a:r>
            <a:r>
              <a:rPr lang="en-US" dirty="0" smtClean="0"/>
              <a:t>find a solution at </a:t>
            </a:r>
            <a:r>
              <a:rPr lang="en-US" dirty="0"/>
              <a:t>all? </a:t>
            </a:r>
            <a:endParaRPr lang="en-US" dirty="0" smtClean="0"/>
          </a:p>
          <a:p>
            <a:pPr lvl="1"/>
            <a:r>
              <a:rPr lang="en-US" dirty="0" smtClean="0"/>
              <a:t>Second</a:t>
            </a:r>
            <a:r>
              <a:rPr lang="en-US" dirty="0"/>
              <a:t>, is it a good solution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Third</a:t>
            </a:r>
            <a:r>
              <a:rPr lang="en-US" dirty="0"/>
              <a:t>, what is the </a:t>
            </a:r>
            <a:r>
              <a:rPr lang="en-US" b="1" dirty="0"/>
              <a:t>search </a:t>
            </a:r>
            <a:r>
              <a:rPr lang="en-US" b="1" dirty="0" smtClean="0"/>
              <a:t>cost </a:t>
            </a:r>
            <a:r>
              <a:rPr lang="en-US" dirty="0" smtClean="0"/>
              <a:t>associated </a:t>
            </a:r>
            <a:r>
              <a:rPr lang="en-US" dirty="0"/>
              <a:t>with the time and memory required to find a solution? </a:t>
            </a:r>
          </a:p>
        </p:txBody>
      </p:sp>
    </p:spTree>
    <p:extLst>
      <p:ext uri="{BB962C8B-B14F-4D97-AF65-F5344CB8AC3E}">
        <p14:creationId xmlns:p14="http://schemas.microsoft.com/office/powerpoint/2010/main" val="315574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46124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States</a:t>
            </a:r>
            <a:r>
              <a:rPr lang="en-US" dirty="0" smtClean="0"/>
              <a:t>, </a:t>
            </a:r>
            <a:r>
              <a:rPr lang="en-US" b="1" dirty="0" smtClean="0"/>
              <a:t>Operators, Goal test, Path </a:t>
            </a:r>
            <a:r>
              <a:rPr lang="en-US" b="1" dirty="0"/>
              <a:t>cost</a:t>
            </a:r>
            <a:endParaRPr lang="en-US" b="1" dirty="0" smtClean="0"/>
          </a:p>
          <a:p>
            <a:r>
              <a:rPr lang="en-US" b="1" dirty="0"/>
              <a:t>Toy </a:t>
            </a:r>
            <a:r>
              <a:rPr lang="en-US" b="1" dirty="0" smtClean="0"/>
              <a:t>problems (</a:t>
            </a:r>
            <a:r>
              <a:rPr lang="en-US" dirty="0"/>
              <a:t>intended to illustrate or </a:t>
            </a:r>
            <a:r>
              <a:rPr lang="en-US" dirty="0" smtClean="0"/>
              <a:t>exercise various </a:t>
            </a:r>
            <a:r>
              <a:rPr lang="en-US" dirty="0"/>
              <a:t>problem-solving </a:t>
            </a:r>
            <a:r>
              <a:rPr lang="en-US" dirty="0" smtClean="0"/>
              <a:t>method)</a:t>
            </a:r>
            <a:endParaRPr lang="en-US" b="1" dirty="0"/>
          </a:p>
          <a:p>
            <a:pPr lvl="1"/>
            <a:r>
              <a:rPr lang="en-US" b="1" dirty="0" smtClean="0"/>
              <a:t>8-puzzIe problem</a:t>
            </a:r>
          </a:p>
          <a:p>
            <a:pPr lvl="1"/>
            <a:r>
              <a:rPr lang="en-US" b="1" dirty="0" smtClean="0"/>
              <a:t>8-queens problem</a:t>
            </a:r>
          </a:p>
          <a:p>
            <a:r>
              <a:rPr lang="en-US" b="1" dirty="0"/>
              <a:t>Real-world </a:t>
            </a:r>
            <a:r>
              <a:rPr lang="en-US" b="1" dirty="0" smtClean="0"/>
              <a:t>problems (</a:t>
            </a:r>
            <a:r>
              <a:rPr lang="en-US" dirty="0"/>
              <a:t>tend to be </a:t>
            </a:r>
            <a:r>
              <a:rPr lang="en-US" dirty="0" smtClean="0"/>
              <a:t>more difficult </a:t>
            </a:r>
            <a:r>
              <a:rPr lang="en-US" dirty="0"/>
              <a:t>and whose solutions people actually care about.</a:t>
            </a:r>
            <a:r>
              <a:rPr lang="en-US" b="1" dirty="0" smtClean="0"/>
              <a:t>)</a:t>
            </a:r>
            <a:endParaRPr lang="en-US" b="1" dirty="0"/>
          </a:p>
          <a:p>
            <a:pPr lvl="1"/>
            <a:r>
              <a:rPr lang="en-US" b="1" dirty="0"/>
              <a:t>Route </a:t>
            </a:r>
            <a:r>
              <a:rPr lang="en-US" b="1" dirty="0" smtClean="0"/>
              <a:t>finding</a:t>
            </a:r>
          </a:p>
          <a:p>
            <a:pPr lvl="1"/>
            <a:r>
              <a:rPr lang="en-US" b="1" dirty="0"/>
              <a:t>Touring and travelling salesperson </a:t>
            </a:r>
            <a:r>
              <a:rPr lang="en-US" b="1" dirty="0" smtClean="0"/>
              <a:t>problems</a:t>
            </a:r>
          </a:p>
          <a:p>
            <a:pPr lvl="1"/>
            <a:r>
              <a:rPr lang="en-US" b="1" dirty="0"/>
              <a:t>Robot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0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onsists </a:t>
            </a:r>
            <a:r>
              <a:rPr lang="en-US" dirty="0"/>
              <a:t>of a 3x3 board with </a:t>
            </a:r>
            <a:r>
              <a:rPr lang="en-US" dirty="0" smtClean="0"/>
              <a:t>eight numbered </a:t>
            </a:r>
            <a:r>
              <a:rPr lang="en-US" dirty="0"/>
              <a:t>tiles and a blank space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Tile </a:t>
            </a:r>
            <a:r>
              <a:rPr lang="en-US" dirty="0"/>
              <a:t>adjacent to the blank space can slide into the space.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57340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0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States</a:t>
            </a:r>
            <a:r>
              <a:rPr lang="en-US" dirty="0"/>
              <a:t>: </a:t>
            </a:r>
            <a:r>
              <a:rPr lang="en-US" dirty="0" smtClean="0"/>
              <a:t>State </a:t>
            </a:r>
            <a:r>
              <a:rPr lang="en-US" dirty="0"/>
              <a:t>description specifies the location of each of the eight tiles in one of the </a:t>
            </a:r>
            <a:r>
              <a:rPr lang="en-US" dirty="0" smtClean="0"/>
              <a:t>nine squares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Operators</a:t>
            </a:r>
            <a:r>
              <a:rPr lang="en-US" b="1" dirty="0"/>
              <a:t>: </a:t>
            </a:r>
            <a:r>
              <a:rPr lang="en-US" dirty="0"/>
              <a:t>blank moves left, right, up, or down.</a:t>
            </a:r>
          </a:p>
          <a:p>
            <a:r>
              <a:rPr lang="en-US" b="1" dirty="0" smtClean="0"/>
              <a:t>Goal </a:t>
            </a:r>
            <a:r>
              <a:rPr lang="en-US" b="1" dirty="0"/>
              <a:t>test: </a:t>
            </a:r>
            <a:r>
              <a:rPr lang="en-US" dirty="0"/>
              <a:t>state matches the goal </a:t>
            </a:r>
            <a:r>
              <a:rPr lang="en-US" dirty="0" smtClean="0"/>
              <a:t>configuration.</a:t>
            </a:r>
            <a:endParaRPr lang="en-US" dirty="0"/>
          </a:p>
          <a:p>
            <a:r>
              <a:rPr lang="en-US" b="1" dirty="0" smtClean="0"/>
              <a:t>Path </a:t>
            </a:r>
            <a:r>
              <a:rPr lang="en-US" b="1" dirty="0"/>
              <a:t>cost: </a:t>
            </a:r>
            <a:r>
              <a:rPr lang="en-US" dirty="0"/>
              <a:t>each step costs 1, so the path cost is just the length of the path.</a:t>
            </a:r>
          </a:p>
        </p:txBody>
      </p:sp>
    </p:spTree>
    <p:extLst>
      <p:ext uri="{BB962C8B-B14F-4D97-AF65-F5344CB8AC3E}">
        <p14:creationId xmlns:p14="http://schemas.microsoft.com/office/powerpoint/2010/main" val="274913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8848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valuation </a:t>
            </a:r>
            <a:r>
              <a:rPr lang="en-US" dirty="0"/>
              <a:t>strategies 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 smtClean="0"/>
              <a:t>Completeness</a:t>
            </a:r>
            <a:r>
              <a:rPr lang="en-US" b="1" dirty="0"/>
              <a:t>: </a:t>
            </a:r>
            <a:r>
              <a:rPr lang="en-US" dirty="0" smtClean="0"/>
              <a:t>is the strategy </a:t>
            </a:r>
            <a:r>
              <a:rPr lang="en-US" dirty="0"/>
              <a:t>guaranteed to find a solution when there is one?</a:t>
            </a:r>
          </a:p>
          <a:p>
            <a:r>
              <a:rPr lang="en-US" b="1" dirty="0" smtClean="0"/>
              <a:t>Time </a:t>
            </a:r>
            <a:r>
              <a:rPr lang="en-US" b="1" dirty="0"/>
              <a:t>complexity: </a:t>
            </a:r>
            <a:r>
              <a:rPr lang="en-US" dirty="0"/>
              <a:t>how long does it take to find a solution?</a:t>
            </a:r>
          </a:p>
          <a:p>
            <a:r>
              <a:rPr lang="en-US" b="1" dirty="0" smtClean="0"/>
              <a:t>Space </a:t>
            </a:r>
            <a:r>
              <a:rPr lang="en-US" b="1" dirty="0"/>
              <a:t>complexity: </a:t>
            </a:r>
            <a:r>
              <a:rPr lang="en-US" dirty="0"/>
              <a:t>how much memory does it need to perform the search?</a:t>
            </a:r>
          </a:p>
          <a:p>
            <a:r>
              <a:rPr lang="en-US" b="1" dirty="0" smtClean="0"/>
              <a:t>Optimality</a:t>
            </a:r>
            <a:r>
              <a:rPr lang="en-US" b="1" dirty="0"/>
              <a:t>: </a:t>
            </a:r>
            <a:r>
              <a:rPr lang="en-US" dirty="0"/>
              <a:t>does the strategy find the highest-quality solution when there are </a:t>
            </a:r>
            <a:r>
              <a:rPr lang="en-US" dirty="0" smtClean="0"/>
              <a:t>several different </a:t>
            </a:r>
            <a:r>
              <a:rPr lang="en-US" dirty="0"/>
              <a:t>solutions?</a:t>
            </a:r>
          </a:p>
        </p:txBody>
      </p:sp>
    </p:spTree>
    <p:extLst>
      <p:ext uri="{BB962C8B-B14F-4D97-AF65-F5344CB8AC3E}">
        <p14:creationId xmlns:p14="http://schemas.microsoft.com/office/powerpoint/2010/main" val="417740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610600" cy="5334000"/>
          </a:xfrm>
        </p:spPr>
        <p:txBody>
          <a:bodyPr>
            <a:normAutofit/>
          </a:bodyPr>
          <a:lstStyle/>
          <a:p>
            <a:r>
              <a:rPr lang="en-US" b="1" dirty="0" smtClean="0"/>
              <a:t>Uninformed search</a:t>
            </a:r>
            <a:r>
              <a:rPr lang="en-US" b="1" dirty="0"/>
              <a:t>. </a:t>
            </a:r>
            <a:r>
              <a:rPr lang="en-US" dirty="0"/>
              <a:t>The term means that they have no information about the number of steps or the path </a:t>
            </a:r>
            <a:r>
              <a:rPr lang="en-US" dirty="0" smtClean="0"/>
              <a:t>cost from </a:t>
            </a:r>
            <a:r>
              <a:rPr lang="en-US" dirty="0"/>
              <a:t>the current state to the goal—all they can do is distinguish a goal state from a </a:t>
            </a:r>
            <a:r>
              <a:rPr lang="en-US" dirty="0" smtClean="0"/>
              <a:t>non-goal </a:t>
            </a:r>
            <a:r>
              <a:rPr lang="en-US" dirty="0"/>
              <a:t>state.</a:t>
            </a:r>
          </a:p>
          <a:p>
            <a:r>
              <a:rPr lang="en-US" dirty="0"/>
              <a:t>Uninformed search is also sometimes called </a:t>
            </a:r>
            <a:r>
              <a:rPr lang="en-US" b="1" dirty="0"/>
              <a:t>blind search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Search strategies that have capability to choose the solution from available one </a:t>
            </a:r>
            <a:r>
              <a:rPr lang="en-US" dirty="0"/>
              <a:t>are called </a:t>
            </a:r>
            <a:r>
              <a:rPr lang="en-US" b="1" dirty="0"/>
              <a:t>informed search </a:t>
            </a:r>
            <a:r>
              <a:rPr lang="en-US" dirty="0"/>
              <a:t>strategies or </a:t>
            </a:r>
            <a:r>
              <a:rPr lang="en-US" b="1" dirty="0"/>
              <a:t>heuristic </a:t>
            </a:r>
            <a:r>
              <a:rPr lang="en-US" b="1" dirty="0" smtClean="0"/>
              <a:t>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6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How an agent can act by establishing </a:t>
            </a:r>
            <a:r>
              <a:rPr lang="en-US" sz="3200" i="1" dirty="0"/>
              <a:t>goals </a:t>
            </a:r>
            <a:r>
              <a:rPr lang="en-US" sz="3200" dirty="0"/>
              <a:t>and considering sequences of actions that might achieve those goals?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goal and a set of </a:t>
            </a:r>
            <a:r>
              <a:rPr lang="en-US" dirty="0" smtClean="0"/>
              <a:t>means for </a:t>
            </a:r>
            <a:r>
              <a:rPr lang="en-US" dirty="0"/>
              <a:t>achieving the goal is called a </a:t>
            </a:r>
            <a:r>
              <a:rPr lang="en-US" i="1" dirty="0"/>
              <a:t>problem, </a:t>
            </a:r>
            <a:r>
              <a:rPr lang="en-US" dirty="0"/>
              <a:t>and the process of exploring what </a:t>
            </a:r>
            <a:r>
              <a:rPr lang="en-US" dirty="0" smtClean="0"/>
              <a:t>the means </a:t>
            </a:r>
            <a:r>
              <a:rPr lang="en-US" dirty="0"/>
              <a:t>can do is called </a:t>
            </a:r>
            <a:r>
              <a:rPr lang="en-US" i="1" dirty="0"/>
              <a:t>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2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990600"/>
          </a:xfrm>
        </p:spPr>
        <p:txBody>
          <a:bodyPr>
            <a:normAutofit/>
          </a:bodyPr>
          <a:lstStyle/>
          <a:p>
            <a:r>
              <a:rPr lang="en-US" dirty="0"/>
              <a:t>SOLVING PROBLEMS </a:t>
            </a:r>
            <a:r>
              <a:rPr lang="en-US" dirty="0" smtClean="0"/>
              <a:t>BY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9154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Goal-based </a:t>
            </a:r>
            <a:r>
              <a:rPr lang="en-US" dirty="0"/>
              <a:t>agent called a </a:t>
            </a:r>
            <a:r>
              <a:rPr lang="en-US" b="1" dirty="0"/>
              <a:t>problem-solving </a:t>
            </a:r>
            <a:r>
              <a:rPr lang="en-US" b="1" dirty="0" smtClean="0"/>
              <a:t>agent </a:t>
            </a:r>
            <a:r>
              <a:rPr lang="en-US" dirty="0" smtClean="0"/>
              <a:t>decides </a:t>
            </a:r>
            <a:r>
              <a:rPr lang="en-US" dirty="0"/>
              <a:t>what to do by finding sequences of actions that lead to </a:t>
            </a:r>
            <a:r>
              <a:rPr lang="en-US" dirty="0" smtClean="0"/>
              <a:t>desirable states.</a:t>
            </a:r>
          </a:p>
          <a:p>
            <a:r>
              <a:rPr lang="en-US" dirty="0"/>
              <a:t>Intelligent agents are supposed to act in such a way that the environment goes through a </a:t>
            </a:r>
            <a:r>
              <a:rPr lang="en-US" dirty="0" smtClean="0"/>
              <a:t>sequence of </a:t>
            </a:r>
            <a:r>
              <a:rPr lang="en-US" dirty="0"/>
              <a:t>states that maximizes the performance </a:t>
            </a:r>
            <a:r>
              <a:rPr lang="en-US" dirty="0" smtClean="0"/>
              <a:t>measure.</a:t>
            </a:r>
          </a:p>
          <a:p>
            <a:r>
              <a:rPr lang="en-US" b="1" dirty="0"/>
              <a:t>Goal </a:t>
            </a:r>
            <a:r>
              <a:rPr lang="en-US" b="1" dirty="0" smtClean="0"/>
              <a:t>formulation (action of creating or preparing), </a:t>
            </a:r>
            <a:r>
              <a:rPr lang="en-US" dirty="0"/>
              <a:t>based on the current situation</a:t>
            </a:r>
            <a:r>
              <a:rPr lang="en-US" dirty="0" smtClean="0"/>
              <a:t>, is </a:t>
            </a:r>
            <a:r>
              <a:rPr lang="en-US" dirty="0"/>
              <a:t>the first step in problem solving. </a:t>
            </a:r>
            <a:endParaRPr lang="en-US" dirty="0" smtClean="0"/>
          </a:p>
          <a:p>
            <a:r>
              <a:rPr lang="en-US" b="1" dirty="0" smtClean="0"/>
              <a:t>Problem formulation </a:t>
            </a:r>
            <a:r>
              <a:rPr lang="en-US" dirty="0"/>
              <a:t>is the process of deciding what actions and states to consider, and follows </a:t>
            </a:r>
            <a:r>
              <a:rPr lang="en-US" dirty="0" smtClean="0"/>
              <a:t>goal formulation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2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 agent </a:t>
            </a:r>
            <a:r>
              <a:rPr lang="en-US" dirty="0"/>
              <a:t>with several immediate options of unknown value can decide what to do by first examining </a:t>
            </a:r>
            <a:r>
              <a:rPr lang="en-US" dirty="0" smtClean="0"/>
              <a:t>; different </a:t>
            </a:r>
            <a:r>
              <a:rPr lang="en-US" dirty="0"/>
              <a:t>possible </a:t>
            </a:r>
            <a:r>
              <a:rPr lang="en-US" i="1" dirty="0"/>
              <a:t>sequences </a:t>
            </a:r>
            <a:r>
              <a:rPr lang="en-US" dirty="0"/>
              <a:t>of actions that lead to states of known value, and then choosing the </a:t>
            </a:r>
            <a:r>
              <a:rPr lang="en-US" dirty="0" smtClean="0"/>
              <a:t>best </a:t>
            </a:r>
            <a:r>
              <a:rPr lang="en-US" dirty="0"/>
              <a:t>one.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of looking for such a sequence is called </a:t>
            </a:r>
            <a:r>
              <a:rPr lang="en-US" b="1" dirty="0"/>
              <a:t>search. </a:t>
            </a:r>
            <a:r>
              <a:rPr lang="en-US" dirty="0"/>
              <a:t>A search algorithm </a:t>
            </a:r>
            <a:r>
              <a:rPr lang="en-US" dirty="0" smtClean="0"/>
              <a:t>takes a </a:t>
            </a:r>
            <a:r>
              <a:rPr lang="en-US" dirty="0"/>
              <a:t>problem as input and returns a </a:t>
            </a:r>
            <a:r>
              <a:rPr lang="en-US" b="1" dirty="0"/>
              <a:t>solution </a:t>
            </a:r>
            <a:r>
              <a:rPr lang="en-US" dirty="0"/>
              <a:t>in the form of an action sequence. </a:t>
            </a:r>
            <a:endParaRPr lang="en-US" dirty="0" smtClean="0"/>
          </a:p>
          <a:p>
            <a:r>
              <a:rPr lang="en-US" dirty="0" smtClean="0"/>
              <a:t>Once </a:t>
            </a:r>
            <a:r>
              <a:rPr lang="en-US" dirty="0"/>
              <a:t>a solution </a:t>
            </a:r>
            <a:r>
              <a:rPr lang="en-US" dirty="0" smtClean="0"/>
              <a:t>is found</a:t>
            </a:r>
            <a:r>
              <a:rPr lang="en-US" dirty="0"/>
              <a:t>, the actions it recommends can be carried out. This is called the </a:t>
            </a:r>
            <a:r>
              <a:rPr lang="en-US" b="1" dirty="0"/>
              <a:t>execution </a:t>
            </a:r>
            <a:r>
              <a:rPr lang="en-US" dirty="0" smtClean="0"/>
              <a:t>phase.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simple problem-solving agent.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63479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9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13648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</a:t>
            </a:r>
            <a:r>
              <a:rPr lang="en-US" dirty="0" smtClean="0"/>
              <a:t>ight </a:t>
            </a:r>
            <a:r>
              <a:rPr lang="en-US" dirty="0"/>
              <a:t>possible states of the simplified vacuum world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1341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9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9067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Single-state problem- </a:t>
            </a:r>
            <a:r>
              <a:rPr lang="en-US" dirty="0" smtClean="0"/>
              <a:t>agent</a:t>
            </a:r>
            <a:r>
              <a:rPr lang="en-US" b="1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calculate exactly which state it will be in after any sequence of </a:t>
            </a:r>
            <a:r>
              <a:rPr lang="en-US" dirty="0" smtClean="0"/>
              <a:t>actions.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For example</a:t>
            </a:r>
            <a:r>
              <a:rPr lang="en-US" dirty="0"/>
              <a:t>, if </a:t>
            </a:r>
            <a:r>
              <a:rPr lang="en-US" dirty="0" smtClean="0"/>
              <a:t>initial </a:t>
            </a:r>
            <a:r>
              <a:rPr lang="en-US" dirty="0"/>
              <a:t>state </a:t>
            </a:r>
            <a:r>
              <a:rPr lang="en-US" dirty="0" smtClean="0"/>
              <a:t>of vacuum cleaner is </a:t>
            </a:r>
            <a:r>
              <a:rPr lang="en-US" dirty="0"/>
              <a:t>5, then it can calculate that the action sequence </a:t>
            </a:r>
            <a:r>
              <a:rPr lang="en-US" i="1" dirty="0"/>
              <a:t>[</a:t>
            </a:r>
            <a:r>
              <a:rPr lang="en-US" i="1" dirty="0" err="1"/>
              <a:t>Right,Suck</a:t>
            </a:r>
            <a:r>
              <a:rPr lang="en-US" i="1" dirty="0"/>
              <a:t>] </a:t>
            </a:r>
            <a:r>
              <a:rPr lang="en-US" dirty="0"/>
              <a:t>will </a:t>
            </a:r>
            <a:r>
              <a:rPr lang="en-US" dirty="0" smtClean="0"/>
              <a:t>get to </a:t>
            </a:r>
            <a:r>
              <a:rPr lang="en-US" dirty="0"/>
              <a:t>a goal state.</a:t>
            </a:r>
            <a:endParaRPr lang="en-US" b="1" dirty="0"/>
          </a:p>
          <a:p>
            <a:r>
              <a:rPr lang="en-US" b="1" dirty="0" smtClean="0"/>
              <a:t>Multiple-state problem - </a:t>
            </a:r>
            <a:r>
              <a:rPr lang="en-US" dirty="0" smtClean="0"/>
              <a:t>when the world is not fully accessible, the agent must reason about sets of states that it might get to, rather than single states.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For example</a:t>
            </a:r>
            <a:r>
              <a:rPr lang="en-US" dirty="0" smtClean="0"/>
              <a:t>, in the extreme case, agent may have no sensors at all. In that case, it knows only that its initial state is one of the set {1,2,3,4,5,6,7,8}. Action </a:t>
            </a:r>
            <a:r>
              <a:rPr lang="en-US" i="1" dirty="0" smtClean="0"/>
              <a:t>Right </a:t>
            </a:r>
            <a:r>
              <a:rPr lang="en-US" dirty="0" smtClean="0"/>
              <a:t>will cause it to be in one of the states {2,4,6,8}. In fact, the agent can discover that the action sequence </a:t>
            </a:r>
            <a:r>
              <a:rPr lang="en-US" i="1" dirty="0" smtClean="0"/>
              <a:t>[</a:t>
            </a:r>
            <a:r>
              <a:rPr lang="en-US" i="1" dirty="0" err="1" smtClean="0"/>
              <a:t>Right,Suck,Left,Suck</a:t>
            </a:r>
            <a:r>
              <a:rPr lang="en-US" i="1" dirty="0" smtClean="0"/>
              <a:t>] </a:t>
            </a:r>
            <a:r>
              <a:rPr lang="en-US" dirty="0" smtClean="0"/>
              <a:t>is guaranteed to reach a goal state no matter what the start state.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16416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>
            <a:norm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ontingency problem- A</a:t>
            </a:r>
            <a:r>
              <a:rPr lang="en-US" dirty="0" smtClean="0"/>
              <a:t>gent </a:t>
            </a:r>
            <a:r>
              <a:rPr lang="en-US" i="1" dirty="0"/>
              <a:t>does </a:t>
            </a:r>
            <a:r>
              <a:rPr lang="en-US" dirty="0"/>
              <a:t>have a way to solve the problem starting from one of {1,3}: </a:t>
            </a:r>
            <a:r>
              <a:rPr lang="en-US" dirty="0" smtClean="0"/>
              <a:t>first suck</a:t>
            </a:r>
            <a:r>
              <a:rPr lang="en-US" dirty="0"/>
              <a:t>, then move right, then suck </a:t>
            </a:r>
            <a:r>
              <a:rPr lang="en-US" i="1" dirty="0"/>
              <a:t>only if there is </a:t>
            </a:r>
            <a:r>
              <a:rPr lang="en-US" i="1" dirty="0" smtClean="0"/>
              <a:t>dirt. </a:t>
            </a:r>
            <a:r>
              <a:rPr lang="en-US" dirty="0"/>
              <a:t>Thus, solving this problem </a:t>
            </a:r>
            <a:r>
              <a:rPr lang="en-US" dirty="0" smtClean="0"/>
              <a:t>requires sensing </a:t>
            </a:r>
            <a:r>
              <a:rPr lang="en-US" i="1" dirty="0"/>
              <a:t>during the execution phase</a:t>
            </a:r>
            <a:r>
              <a:rPr lang="en-US" i="1" dirty="0" smtClean="0"/>
              <a:t>.</a:t>
            </a:r>
          </a:p>
          <a:p>
            <a:r>
              <a:rPr lang="en-US" b="1" dirty="0"/>
              <a:t>E</a:t>
            </a:r>
            <a:r>
              <a:rPr lang="en-US" b="1" dirty="0" smtClean="0"/>
              <a:t>xploration problem- </a:t>
            </a:r>
            <a:r>
              <a:rPr lang="en-US" dirty="0"/>
              <a:t>C</a:t>
            </a:r>
            <a:r>
              <a:rPr lang="en-US" dirty="0" smtClean="0"/>
              <a:t>onsider an intelligent agent </a:t>
            </a:r>
            <a:r>
              <a:rPr lang="en-US" dirty="0"/>
              <a:t>that has no information about the effects of </a:t>
            </a:r>
            <a:r>
              <a:rPr lang="en-US" dirty="0" smtClean="0"/>
              <a:t>its actions. </a:t>
            </a:r>
            <a:r>
              <a:rPr lang="en-US" dirty="0"/>
              <a:t>The agent must </a:t>
            </a:r>
            <a:r>
              <a:rPr lang="en-US" i="1" dirty="0"/>
              <a:t>experiment, </a:t>
            </a:r>
            <a:r>
              <a:rPr lang="en-US" dirty="0"/>
              <a:t>gradually </a:t>
            </a:r>
            <a:r>
              <a:rPr lang="en-US" dirty="0" smtClean="0"/>
              <a:t>discovering what </a:t>
            </a:r>
            <a:r>
              <a:rPr lang="en-US" dirty="0"/>
              <a:t>its actions do and what sorts of states exist</a:t>
            </a:r>
            <a:r>
              <a:rPr lang="en-US" dirty="0" smtClean="0"/>
              <a:t>. </a:t>
            </a:r>
            <a:r>
              <a:rPr lang="en-US" dirty="0"/>
              <a:t>If </a:t>
            </a:r>
            <a:r>
              <a:rPr lang="en-US" dirty="0" smtClean="0"/>
              <a:t>agent </a:t>
            </a:r>
            <a:r>
              <a:rPr lang="en-US" dirty="0"/>
              <a:t>survives, </a:t>
            </a:r>
            <a:r>
              <a:rPr lang="en-US" dirty="0" smtClean="0"/>
              <a:t> it has learnt the </a:t>
            </a:r>
            <a:r>
              <a:rPr lang="en-US" dirty="0"/>
              <a:t>environment, which it can then use to solve subsequent </a:t>
            </a:r>
            <a:r>
              <a:rPr lang="en-US" dirty="0" smtClean="0"/>
              <a:t>problems.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1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Well-defined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A problem </a:t>
            </a:r>
            <a:r>
              <a:rPr lang="en-US" sz="2600" dirty="0" smtClean="0"/>
              <a:t>is </a:t>
            </a:r>
            <a:r>
              <a:rPr lang="en-US" sz="2600" dirty="0"/>
              <a:t>a collection of information that the agent will use to decide what to </a:t>
            </a:r>
            <a:r>
              <a:rPr lang="en-US" sz="2600" dirty="0" smtClean="0"/>
              <a:t>do in order to reach the goal.</a:t>
            </a:r>
          </a:p>
          <a:p>
            <a:r>
              <a:rPr lang="en-US" sz="2600" dirty="0"/>
              <a:t>E</a:t>
            </a:r>
            <a:r>
              <a:rPr lang="en-US" sz="2600" dirty="0" smtClean="0"/>
              <a:t>lements </a:t>
            </a:r>
            <a:r>
              <a:rPr lang="en-US" sz="2600" dirty="0"/>
              <a:t>of a problem definition are the states and </a:t>
            </a:r>
            <a:r>
              <a:rPr lang="en-US" sz="2600" dirty="0" smtClean="0"/>
              <a:t>actions which needs following:</a:t>
            </a:r>
          </a:p>
          <a:p>
            <a:pPr lvl="1"/>
            <a:r>
              <a:rPr lang="en-US" b="1" dirty="0" smtClean="0"/>
              <a:t>Initial </a:t>
            </a:r>
            <a:r>
              <a:rPr lang="en-US" b="1" dirty="0"/>
              <a:t>state </a:t>
            </a:r>
            <a:r>
              <a:rPr lang="en-US" dirty="0" smtClean="0"/>
              <a:t>of agent.</a:t>
            </a:r>
            <a:endParaRPr lang="en-US" dirty="0"/>
          </a:p>
          <a:p>
            <a:pPr lvl="1"/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possible </a:t>
            </a:r>
            <a:r>
              <a:rPr lang="en-US" dirty="0"/>
              <a:t>actions available to the agent</a:t>
            </a:r>
            <a:r>
              <a:rPr lang="en-US" dirty="0" smtClean="0"/>
              <a:t>.</a:t>
            </a:r>
          </a:p>
          <a:p>
            <a:r>
              <a:rPr lang="en-US" sz="2600" b="1" dirty="0" smtClean="0"/>
              <a:t>State </a:t>
            </a:r>
            <a:r>
              <a:rPr lang="en-US" sz="2600" b="1" dirty="0"/>
              <a:t>space </a:t>
            </a:r>
            <a:r>
              <a:rPr lang="en-US" sz="2600" dirty="0"/>
              <a:t>of the problem: the set of all states reachable from </a:t>
            </a:r>
            <a:r>
              <a:rPr lang="en-US" sz="2600" dirty="0" smtClean="0"/>
              <a:t>the initial </a:t>
            </a:r>
            <a:r>
              <a:rPr lang="en-US" sz="2600" dirty="0"/>
              <a:t>state by any sequence of </a:t>
            </a:r>
            <a:r>
              <a:rPr lang="en-US" sz="2600" dirty="0" smtClean="0"/>
              <a:t>actions.</a:t>
            </a:r>
          </a:p>
          <a:p>
            <a:r>
              <a:rPr lang="en-US" sz="2600" dirty="0"/>
              <a:t>A </a:t>
            </a:r>
            <a:r>
              <a:rPr lang="en-US" sz="2600" b="1" dirty="0"/>
              <a:t>path </a:t>
            </a:r>
            <a:r>
              <a:rPr lang="en-US" sz="2600" dirty="0"/>
              <a:t>in the state space is simply any sequence </a:t>
            </a:r>
            <a:r>
              <a:rPr lang="en-US" sz="2600" dirty="0" smtClean="0"/>
              <a:t>of actions </a:t>
            </a:r>
            <a:r>
              <a:rPr lang="en-US" sz="2600" dirty="0"/>
              <a:t>leading from one state to another</a:t>
            </a:r>
            <a:r>
              <a:rPr lang="en-US" sz="2600" dirty="0" smtClean="0"/>
              <a:t>.</a:t>
            </a:r>
          </a:p>
          <a:p>
            <a:r>
              <a:rPr lang="en-US" sz="2800" b="1" dirty="0"/>
              <a:t>The goal test, </a:t>
            </a:r>
            <a:r>
              <a:rPr lang="en-US" sz="2800" dirty="0"/>
              <a:t>which the agent can apply to a single state description to determine if it </a:t>
            </a:r>
            <a:r>
              <a:rPr lang="en-US" sz="2800" dirty="0" smtClean="0"/>
              <a:t>is a </a:t>
            </a:r>
            <a:r>
              <a:rPr lang="en-US" sz="2800" dirty="0"/>
              <a:t>goal state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Path </a:t>
            </a:r>
            <a:r>
              <a:rPr lang="en-US" sz="2800" b="1" dirty="0"/>
              <a:t>cost </a:t>
            </a:r>
            <a:r>
              <a:rPr lang="en-US" sz="2800" dirty="0"/>
              <a:t>function is a function that assigns a cost to a path. 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64129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751</TotalTime>
  <Words>938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PROBLEM-SOLVING    </vt:lpstr>
      <vt:lpstr>PowerPoint Presentation</vt:lpstr>
      <vt:lpstr>SOLVING PROBLEMS BY SEARCHING</vt:lpstr>
      <vt:lpstr>PowerPoint Presentation</vt:lpstr>
      <vt:lpstr>A simple problem-solving agent.</vt:lpstr>
      <vt:lpstr>Eight possible states of the simplified vacuum world</vt:lpstr>
      <vt:lpstr>FORMULATING PROBLEMS</vt:lpstr>
      <vt:lpstr>PowerPoint Presentation</vt:lpstr>
      <vt:lpstr>Well-defined problems and solutions</vt:lpstr>
      <vt:lpstr>Measuring problem-solving performance</vt:lpstr>
      <vt:lpstr>Examples</vt:lpstr>
      <vt:lpstr>8-puzzle</vt:lpstr>
      <vt:lpstr>PowerPoint Presentation</vt:lpstr>
      <vt:lpstr>SEARCH STRATEGIES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Windows User</dc:creator>
  <cp:lastModifiedBy>Windows User</cp:lastModifiedBy>
  <cp:revision>35</cp:revision>
  <dcterms:created xsi:type="dcterms:W3CDTF">2019-08-17T08:27:34Z</dcterms:created>
  <dcterms:modified xsi:type="dcterms:W3CDTF">2019-08-27T17:30:15Z</dcterms:modified>
</cp:coreProperties>
</file>