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92" r:id="rId15"/>
    <p:sldId id="286" r:id="rId16"/>
    <p:sldId id="263" r:id="rId17"/>
    <p:sldId id="264" r:id="rId18"/>
    <p:sldId id="268" r:id="rId19"/>
    <p:sldId id="265" r:id="rId20"/>
    <p:sldId id="266" r:id="rId21"/>
    <p:sldId id="267" r:id="rId22"/>
    <p:sldId id="269" r:id="rId23"/>
    <p:sldId id="270" r:id="rId24"/>
    <p:sldId id="288" r:id="rId25"/>
    <p:sldId id="289" r:id="rId26"/>
    <p:sldId id="271" r:id="rId27"/>
    <p:sldId id="290" r:id="rId28"/>
    <p:sldId id="291" r:id="rId29"/>
    <p:sldId id="272" r:id="rId30"/>
    <p:sldId id="273" r:id="rId31"/>
    <p:sldId id="274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645A5-DF92-460A-B4DC-A2B7A19F89B5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91949E-45CB-4EDC-A378-93984879B1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PROLOG-Introduction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00200"/>
            <a:ext cx="77724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64484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00200"/>
            <a:ext cx="7877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95425"/>
            <a:ext cx="79343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1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/>
          <a:lstStyle/>
          <a:p>
            <a:r>
              <a:rPr lang="en-US" dirty="0"/>
              <a:t>The previous question can be restated as a general rule: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person, Teacher, teaches another person, Student </a:t>
            </a:r>
            <a:r>
              <a:rPr lang="en-US" b="1" dirty="0"/>
              <a:t>if</a:t>
            </a:r>
            <a:r>
              <a:rPr lang="en-US" dirty="0"/>
              <a:t> Teacher lectures in a course, Course </a:t>
            </a:r>
            <a:r>
              <a:rPr lang="en-US" b="1" dirty="0"/>
              <a:t>and</a:t>
            </a:r>
            <a:r>
              <a:rPr lang="en-US" dirty="0"/>
              <a:t> Student studies Course. </a:t>
            </a:r>
          </a:p>
          <a:p>
            <a:r>
              <a:rPr lang="en-US" dirty="0"/>
              <a:t>In Prolog this is written as: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teaches(Teacher</a:t>
            </a:r>
            <a:r>
              <a:rPr lang="en-US" dirty="0"/>
              <a:t>, Student) :- lectures(Teacher, Course), studies(Student, Course).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?- </a:t>
            </a:r>
            <a:r>
              <a:rPr lang="en-US" i="1" dirty="0"/>
              <a:t>teaches(</a:t>
            </a:r>
            <a:r>
              <a:rPr lang="en-US" i="1" dirty="0" err="1"/>
              <a:t>codd</a:t>
            </a:r>
            <a:r>
              <a:rPr lang="en-US" i="1" dirty="0"/>
              <a:t>, Student).</a:t>
            </a:r>
            <a:r>
              <a:rPr lang="en-US" dirty="0"/>
              <a:t> </a:t>
            </a:r>
          </a:p>
          <a:p>
            <a:r>
              <a:rPr lang="en-US" dirty="0"/>
              <a:t>Facts are </a:t>
            </a:r>
            <a:r>
              <a:rPr lang="en-US" i="1" dirty="0"/>
              <a:t>unit clauses</a:t>
            </a:r>
            <a:r>
              <a:rPr lang="en-US" dirty="0"/>
              <a:t> and rules are </a:t>
            </a:r>
            <a:r>
              <a:rPr lang="en-US" i="1" dirty="0"/>
              <a:t>non-unit clauses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63137"/>
            <a:ext cx="448975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5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648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Facts are properties </a:t>
            </a:r>
            <a:r>
              <a:rPr lang="en-US" dirty="0"/>
              <a:t>of objects, </a:t>
            </a:r>
            <a:r>
              <a:rPr lang="en-US" i="1" dirty="0"/>
              <a:t>or</a:t>
            </a:r>
            <a:r>
              <a:rPr lang="en-US" dirty="0"/>
              <a:t> relationships between </a:t>
            </a:r>
            <a:r>
              <a:rPr lang="en-US" dirty="0" smtClean="0"/>
              <a:t>objects;</a:t>
            </a:r>
            <a:endParaRPr lang="en-US" sz="1200" dirty="0"/>
          </a:p>
          <a:p>
            <a:r>
              <a:rPr lang="en-US" i="1" dirty="0" smtClean="0"/>
              <a:t>Notice </a:t>
            </a:r>
            <a:r>
              <a:rPr lang="en-US" i="1" dirty="0"/>
              <a:t>that:</a:t>
            </a:r>
            <a:endParaRPr lang="en-US" dirty="0"/>
          </a:p>
          <a:p>
            <a:pPr lvl="1"/>
            <a:r>
              <a:rPr lang="en-US" dirty="0"/>
              <a:t>names of properties/relationships begin with lower case letters.</a:t>
            </a:r>
          </a:p>
          <a:p>
            <a:pPr lvl="1"/>
            <a:r>
              <a:rPr lang="en-US" dirty="0"/>
              <a:t>the relationship name appears as the first term</a:t>
            </a:r>
          </a:p>
          <a:p>
            <a:pPr lvl="1"/>
            <a:r>
              <a:rPr lang="en-US" dirty="0"/>
              <a:t>objects appear as comma-separated arguments </a:t>
            </a:r>
            <a:r>
              <a:rPr lang="en-US" dirty="0" smtClean="0"/>
              <a:t>within parentheses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period "." must end a fact.</a:t>
            </a:r>
          </a:p>
          <a:p>
            <a:pPr lvl="1"/>
            <a:r>
              <a:rPr lang="en-US" dirty="0"/>
              <a:t>objects also begin with lower case letters. They also can begin with digits </a:t>
            </a:r>
            <a:r>
              <a:rPr lang="en-US" dirty="0" smtClean="0"/>
              <a:t>such as 9020, </a:t>
            </a:r>
            <a:r>
              <a:rPr lang="en-US" dirty="0"/>
              <a:t>and can be strings of characters enclosed in quotes </a:t>
            </a:r>
            <a:r>
              <a:rPr lang="en-US" dirty="0" smtClean="0"/>
              <a:t>such as</a:t>
            </a:r>
            <a:r>
              <a:rPr lang="en-US" dirty="0"/>
              <a:t> reads(</a:t>
            </a:r>
            <a:r>
              <a:rPr lang="en-US" dirty="0" err="1"/>
              <a:t>fred</a:t>
            </a:r>
            <a:r>
              <a:rPr lang="en-US" dirty="0"/>
              <a:t>, "War and Peace</a:t>
            </a:r>
            <a:r>
              <a:rPr lang="en-US" dirty="0" smtClean="0"/>
              <a:t>").</a:t>
            </a:r>
            <a:endParaRPr lang="en-US" dirty="0"/>
          </a:p>
          <a:p>
            <a:r>
              <a:rPr lang="en-US" dirty="0"/>
              <a:t>lectures(</a:t>
            </a:r>
            <a:r>
              <a:rPr lang="en-US" dirty="0" err="1"/>
              <a:t>turing</a:t>
            </a:r>
            <a:r>
              <a:rPr lang="en-US" dirty="0"/>
              <a:t>, 9020). is also called a </a:t>
            </a:r>
            <a:r>
              <a:rPr lang="en-US" i="1" dirty="0"/>
              <a:t>predicate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04800"/>
            <a:ext cx="8153400" cy="990600"/>
          </a:xfrm>
        </p:spPr>
        <p:txBody>
          <a:bodyPr/>
          <a:lstStyle/>
          <a:p>
            <a:r>
              <a:rPr lang="en-US" dirty="0" smtClean="0"/>
              <a:t>Facts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5048" cy="5334000"/>
          </a:xfrm>
        </p:spPr>
        <p:txBody>
          <a:bodyPr>
            <a:noAutofit/>
          </a:bodyPr>
          <a:lstStyle/>
          <a:p>
            <a:r>
              <a:rPr lang="en-US" sz="2200" dirty="0" smtClean="0"/>
              <a:t>% </a:t>
            </a:r>
            <a:r>
              <a:rPr lang="en-US" sz="2200" dirty="0"/>
              <a:t>lectures(X, Y): person X lectures in course </a:t>
            </a:r>
            <a:r>
              <a:rPr lang="en-US" sz="2200" dirty="0" smtClean="0"/>
              <a:t>Y</a:t>
            </a:r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turing</a:t>
            </a:r>
            <a:r>
              <a:rPr lang="en-US" sz="2200" dirty="0"/>
              <a:t>, 9020).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codd</a:t>
            </a:r>
            <a:r>
              <a:rPr lang="en-US" sz="2200" dirty="0"/>
              <a:t>, 9311).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backus</a:t>
            </a:r>
            <a:r>
              <a:rPr lang="en-US" sz="2200" dirty="0"/>
              <a:t>, 9021).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ritchie</a:t>
            </a:r>
            <a:r>
              <a:rPr lang="en-US" sz="2200" dirty="0"/>
              <a:t>, 9201).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minsky</a:t>
            </a:r>
            <a:r>
              <a:rPr lang="en-US" sz="2200" dirty="0"/>
              <a:t>, 9414).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lectures(</a:t>
            </a:r>
            <a:r>
              <a:rPr lang="en-US" sz="2200" dirty="0" err="1" smtClean="0"/>
              <a:t>codd</a:t>
            </a:r>
            <a:r>
              <a:rPr lang="en-US" sz="2200" dirty="0"/>
              <a:t>, 9314). </a:t>
            </a:r>
            <a:endParaRPr lang="en-US" sz="2200" dirty="0" smtClean="0"/>
          </a:p>
          <a:p>
            <a:r>
              <a:rPr lang="en-US" sz="2200" dirty="0" smtClean="0"/>
              <a:t>%</a:t>
            </a:r>
            <a:r>
              <a:rPr lang="en-US" sz="2200" dirty="0"/>
              <a:t>year(X, Y): person X is in year Y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year(</a:t>
            </a:r>
            <a:r>
              <a:rPr lang="en-US" sz="2200" dirty="0" err="1" smtClean="0"/>
              <a:t>fred</a:t>
            </a:r>
            <a:r>
              <a:rPr lang="en-US" sz="2200" dirty="0"/>
              <a:t>, 1).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year(jack</a:t>
            </a:r>
            <a:r>
              <a:rPr lang="en-US" sz="2200" dirty="0"/>
              <a:t>, 2).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year(</a:t>
            </a:r>
            <a:r>
              <a:rPr lang="en-US" sz="2200" dirty="0" err="1" smtClean="0"/>
              <a:t>jill</a:t>
            </a:r>
            <a:r>
              <a:rPr lang="en-US" sz="2200" dirty="0"/>
              <a:t>, 2). </a:t>
            </a:r>
            <a:endParaRPr lang="en-US" sz="2200" dirty="0" smtClean="0"/>
          </a:p>
          <a:p>
            <a:pPr marL="1051560" lvl="3" indent="0">
              <a:buNone/>
            </a:pPr>
            <a:r>
              <a:rPr lang="en-US" sz="2200" dirty="0" smtClean="0"/>
              <a:t>year(henry</a:t>
            </a:r>
            <a:r>
              <a:rPr lang="en-US" sz="2200" dirty="0"/>
              <a:t>, 4). </a:t>
            </a:r>
          </a:p>
        </p:txBody>
      </p:sp>
    </p:spTree>
    <p:extLst>
      <p:ext uri="{BB962C8B-B14F-4D97-AF65-F5344CB8AC3E}">
        <p14:creationId xmlns:p14="http://schemas.microsoft.com/office/powerpoint/2010/main" val="20232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% studies(X, Y): person X studies in </a:t>
            </a:r>
            <a:r>
              <a:rPr lang="en-US" sz="2400" dirty="0" smtClean="0"/>
              <a:t>course Y</a:t>
            </a:r>
          </a:p>
          <a:p>
            <a:pPr marL="594360" lvl="2" indent="0">
              <a:buNone/>
            </a:pPr>
            <a:r>
              <a:rPr lang="en-US" sz="2400" dirty="0" smtClean="0"/>
              <a:t>studies(</a:t>
            </a:r>
            <a:r>
              <a:rPr lang="en-US" sz="2400" dirty="0" err="1" smtClean="0"/>
              <a:t>fred</a:t>
            </a:r>
            <a:r>
              <a:rPr lang="en-US" sz="2400" dirty="0"/>
              <a:t>, 9020). </a:t>
            </a:r>
            <a:endParaRPr lang="en-US" sz="2400" dirty="0" smtClean="0"/>
          </a:p>
          <a:p>
            <a:pPr marL="594360" lvl="2" indent="0">
              <a:buNone/>
            </a:pPr>
            <a:r>
              <a:rPr lang="en-US" sz="2400" dirty="0" smtClean="0"/>
              <a:t>studies(jack</a:t>
            </a:r>
            <a:r>
              <a:rPr lang="en-US" sz="2400" dirty="0"/>
              <a:t>, 9311</a:t>
            </a:r>
            <a:r>
              <a:rPr lang="en-US" sz="2400" dirty="0" smtClean="0"/>
              <a:t>).</a:t>
            </a:r>
          </a:p>
          <a:p>
            <a:pPr marL="594360" lvl="2" indent="0">
              <a:buNone/>
            </a:pPr>
            <a:r>
              <a:rPr lang="en-US" sz="2400" dirty="0" smtClean="0"/>
              <a:t>studies(</a:t>
            </a:r>
            <a:r>
              <a:rPr lang="en-US" sz="2400" dirty="0" err="1" smtClean="0"/>
              <a:t>jill</a:t>
            </a:r>
            <a:r>
              <a:rPr lang="en-US" sz="2400" dirty="0"/>
              <a:t>, 9314). </a:t>
            </a:r>
            <a:endParaRPr lang="en-US" sz="2400" dirty="0" smtClean="0"/>
          </a:p>
          <a:p>
            <a:pPr marL="594360" lvl="2" indent="0">
              <a:buNone/>
            </a:pPr>
            <a:r>
              <a:rPr lang="en-US" sz="2400" dirty="0" smtClean="0"/>
              <a:t>studies(</a:t>
            </a:r>
            <a:r>
              <a:rPr lang="en-US" sz="2400" dirty="0" err="1" smtClean="0"/>
              <a:t>jill</a:t>
            </a:r>
            <a:r>
              <a:rPr lang="en-US" sz="2400" dirty="0"/>
              <a:t>, 9414). </a:t>
            </a:r>
            <a:endParaRPr lang="en-US" sz="2400" dirty="0" smtClean="0"/>
          </a:p>
          <a:p>
            <a:pPr marL="594360" lvl="2" indent="0">
              <a:buNone/>
            </a:pPr>
            <a:r>
              <a:rPr lang="en-US" sz="2400" dirty="0" smtClean="0"/>
              <a:t>studies(henry</a:t>
            </a:r>
            <a:r>
              <a:rPr lang="en-US" sz="2400" dirty="0"/>
              <a:t>, 9414). </a:t>
            </a:r>
            <a:endParaRPr lang="en-US" sz="2400" dirty="0" smtClean="0"/>
          </a:p>
          <a:p>
            <a:pPr marL="594360" lvl="2" indent="0">
              <a:buNone/>
            </a:pPr>
            <a:r>
              <a:rPr lang="en-US" sz="2400" dirty="0" smtClean="0"/>
              <a:t>studies(henry</a:t>
            </a:r>
            <a:r>
              <a:rPr lang="en-US" sz="2400" dirty="0"/>
              <a:t>, 9314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Together, these facts form Prolog's </a:t>
            </a:r>
            <a:r>
              <a:rPr lang="en-US" sz="2400" i="1" dirty="0"/>
              <a:t>database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414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we have a database of facts (and, soon, rules) we can ask questions about the stored information.</a:t>
            </a:r>
          </a:p>
          <a:p>
            <a:r>
              <a:rPr lang="en-US" i="1" dirty="0" smtClean="0"/>
              <a:t>Notice </a:t>
            </a:r>
            <a:r>
              <a:rPr lang="en-US" i="1" dirty="0"/>
              <a:t>that:</a:t>
            </a:r>
            <a:endParaRPr lang="en-US" dirty="0"/>
          </a:p>
          <a:p>
            <a:pPr lvl="1"/>
            <a:r>
              <a:rPr lang="en-US" dirty="0"/>
              <a:t>In SWI Prolog, queries are terminated by a full stop.</a:t>
            </a:r>
            <a:endParaRPr lang="en-US" sz="1200" dirty="0"/>
          </a:p>
          <a:p>
            <a:pPr lvl="1"/>
            <a:r>
              <a:rPr lang="en-US" dirty="0"/>
              <a:t>To answer this query, Prolog consults its database to see if this is a known fact.</a:t>
            </a:r>
            <a:endParaRPr lang="en-US" sz="1200" dirty="0"/>
          </a:p>
          <a:p>
            <a:pPr lvl="1"/>
            <a:r>
              <a:rPr lang="en-US" dirty="0"/>
              <a:t>In example dialogues with Prolog, the text in </a:t>
            </a:r>
            <a:r>
              <a:rPr lang="en-US" i="1" dirty="0"/>
              <a:t>green italics</a:t>
            </a:r>
            <a:r>
              <a:rPr lang="en-US" dirty="0"/>
              <a:t> is what the user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Prolog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277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Invented early seventies by Alain </a:t>
            </a:r>
            <a:r>
              <a:rPr lang="en-US" sz="2000" dirty="0" err="1"/>
              <a:t>Colmerauer</a:t>
            </a:r>
            <a:r>
              <a:rPr lang="en-US" sz="2000" dirty="0"/>
              <a:t> in France and Robert Kowalski in Britain.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Prolog = Programming in Logic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Prolog is a declarative programming language</a:t>
            </a:r>
            <a:br>
              <a:rPr lang="en-US" sz="2000" dirty="0"/>
            </a:br>
            <a:r>
              <a:rPr lang="en-US" sz="2000" dirty="0"/>
              <a:t>unlike most common programming languages.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a declarative language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/>
              <a:t>the programmer specifies a goal to be achieved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000" dirty="0"/>
              <a:t>the Prolog system works out how to achieve </a:t>
            </a:r>
            <a:r>
              <a:rPr lang="en-US" sz="2000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16909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Another example </a:t>
            </a:r>
            <a:r>
              <a:rPr lang="en-US" b="1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?- lectures(</a:t>
            </a:r>
            <a:r>
              <a:rPr lang="en-US" i="1" dirty="0" err="1" smtClean="0"/>
              <a:t>turing</a:t>
            </a:r>
            <a:r>
              <a:rPr lang="en-US" i="1" dirty="0"/>
              <a:t>, 9020).</a:t>
            </a:r>
            <a:r>
              <a:rPr lang="en-US" dirty="0"/>
              <a:t>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?- </a:t>
            </a:r>
            <a:r>
              <a:rPr lang="en-US" i="1" dirty="0"/>
              <a:t>lectures(</a:t>
            </a:r>
            <a:r>
              <a:rPr lang="en-US" i="1" dirty="0" err="1"/>
              <a:t>codd</a:t>
            </a:r>
            <a:r>
              <a:rPr lang="en-US" i="1" dirty="0"/>
              <a:t>, 9020).</a:t>
            </a:r>
            <a:r>
              <a:rPr lang="en-US" dirty="0"/>
              <a:t> false. </a:t>
            </a:r>
          </a:p>
          <a:p>
            <a:r>
              <a:rPr lang="en-US" dirty="0"/>
              <a:t>if answer is true., the query </a:t>
            </a:r>
            <a:r>
              <a:rPr lang="en-US" i="1" dirty="0"/>
              <a:t>succeeded</a:t>
            </a:r>
            <a:endParaRPr lang="en-US" dirty="0"/>
          </a:p>
          <a:p>
            <a:r>
              <a:rPr lang="en-US" dirty="0"/>
              <a:t>if answer is false., the query </a:t>
            </a:r>
            <a:r>
              <a:rPr lang="en-US" i="1" dirty="0"/>
              <a:t>failed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latest version of SWI Prolog, it no longer says "No." but says "false." instead.</a:t>
            </a:r>
          </a:p>
          <a:p>
            <a:r>
              <a:rPr lang="en-US" dirty="0"/>
              <a:t>The use of lower case for </a:t>
            </a:r>
            <a:r>
              <a:rPr lang="en-US" dirty="0" smtClean="0"/>
              <a:t>code</a:t>
            </a:r>
            <a:r>
              <a:rPr lang="en-US" dirty="0"/>
              <a:t> is critical.</a:t>
            </a:r>
          </a:p>
          <a:p>
            <a:r>
              <a:rPr lang="en-US" dirty="0"/>
              <a:t>Prolog is not being intelligent about this - it would not see a difference between this query </a:t>
            </a:r>
            <a:r>
              <a:rPr lang="en-US" dirty="0" smtClean="0"/>
              <a:t>and </a:t>
            </a:r>
          </a:p>
          <a:p>
            <a:pPr marL="0" indent="0">
              <a:buNone/>
            </a:pPr>
            <a:r>
              <a:rPr lang="en-US" dirty="0" smtClean="0"/>
              <a:t>lectures(</a:t>
            </a:r>
            <a:r>
              <a:rPr lang="en-US" dirty="0" err="1" smtClean="0"/>
              <a:t>fred</a:t>
            </a:r>
            <a:r>
              <a:rPr lang="en-US" dirty="0"/>
              <a:t>, 9020). or lectures(</a:t>
            </a:r>
            <a:r>
              <a:rPr lang="en-US" dirty="0" err="1"/>
              <a:t>xyzzy</a:t>
            </a:r>
            <a:r>
              <a:rPr lang="en-US" dirty="0"/>
              <a:t>, 9020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Though </a:t>
            </a:r>
            <a:r>
              <a:rPr lang="en-US" dirty="0"/>
              <a:t>a person inspecting the database can see that </a:t>
            </a:r>
            <a:r>
              <a:rPr lang="en-US" dirty="0" err="1"/>
              <a:t>fred</a:t>
            </a:r>
            <a:r>
              <a:rPr lang="en-US" dirty="0"/>
              <a:t> is a student, not a lecturer, and that </a:t>
            </a:r>
            <a:r>
              <a:rPr lang="en-US" dirty="0" err="1"/>
              <a:t>xyzzy</a:t>
            </a:r>
            <a:r>
              <a:rPr lang="en-US" dirty="0"/>
              <a:t> is neither student nor lecturer.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990600"/>
            <a:ext cx="3505200" cy="170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775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want to ask, "What course does Turing teach"?</a:t>
            </a:r>
          </a:p>
          <a:p>
            <a:r>
              <a:rPr lang="en-US" dirty="0"/>
              <a:t>This could be written as: Is there a course, X, that Turing teaches? </a:t>
            </a:r>
          </a:p>
          <a:p>
            <a:r>
              <a:rPr lang="en-US" dirty="0"/>
              <a:t>The variable X stands for an object that the questioner does not know about yet.</a:t>
            </a:r>
          </a:p>
          <a:p>
            <a:r>
              <a:rPr lang="en-US" dirty="0"/>
              <a:t>To answer the question, Prolog has to find out the value of X, if it exists.</a:t>
            </a:r>
          </a:p>
          <a:p>
            <a:r>
              <a:rPr lang="en-US" dirty="0"/>
              <a:t>As long as we do not know the value of a variable it is said to be </a:t>
            </a:r>
            <a:r>
              <a:rPr lang="en-US" i="1" dirty="0"/>
              <a:t>unbound</a:t>
            </a:r>
            <a:r>
              <a:rPr lang="en-US" dirty="0" smtClean="0"/>
              <a:t>. When </a:t>
            </a:r>
            <a:r>
              <a:rPr lang="en-US" dirty="0"/>
              <a:t>a value is found, the variable is said to </a:t>
            </a:r>
            <a:r>
              <a:rPr lang="en-US" i="1" dirty="0"/>
              <a:t>bound</a:t>
            </a:r>
            <a:r>
              <a:rPr lang="en-US" dirty="0"/>
              <a:t> to that value.</a:t>
            </a:r>
          </a:p>
          <a:p>
            <a:r>
              <a:rPr lang="en-US" dirty="0"/>
              <a:t>The name of a variable must begin with a capital letter or an underscore character, "_".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1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ask Prolog to find the course that Turing teaches, enter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?-</a:t>
            </a:r>
            <a:r>
              <a:rPr lang="en-US" dirty="0"/>
              <a:t> </a:t>
            </a:r>
            <a:r>
              <a:rPr lang="en-US" i="1" dirty="0"/>
              <a:t>lectures(</a:t>
            </a:r>
            <a:r>
              <a:rPr lang="en-US" i="1" dirty="0" err="1"/>
              <a:t>turing</a:t>
            </a:r>
            <a:r>
              <a:rPr lang="en-US" i="1" dirty="0"/>
              <a:t>, Course).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= 9020  ← output from Prolog</a:t>
            </a:r>
          </a:p>
          <a:p>
            <a:r>
              <a:rPr lang="en-US" dirty="0"/>
              <a:t>To ask which course(s) Prof. </a:t>
            </a:r>
            <a:r>
              <a:rPr lang="en-US" dirty="0" err="1"/>
              <a:t>Codd</a:t>
            </a:r>
            <a:r>
              <a:rPr lang="en-US" dirty="0"/>
              <a:t> teaches, we may ask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?-</a:t>
            </a:r>
            <a:r>
              <a:rPr lang="en-US" dirty="0"/>
              <a:t> </a:t>
            </a:r>
            <a:r>
              <a:rPr lang="en-US" i="1" dirty="0"/>
              <a:t>lectures(</a:t>
            </a:r>
            <a:r>
              <a:rPr lang="en-US" i="1" dirty="0" err="1"/>
              <a:t>codd</a:t>
            </a:r>
            <a:r>
              <a:rPr lang="en-US" i="1" dirty="0"/>
              <a:t> , Course).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Course = 9311 </a:t>
            </a:r>
            <a:r>
              <a:rPr lang="en-US" i="1" dirty="0"/>
              <a:t>;</a:t>
            </a:r>
            <a:r>
              <a:rPr lang="en-US" dirty="0"/>
              <a:t>  ← type ";" to get next solution</a:t>
            </a:r>
            <a:br>
              <a:rPr lang="en-US" dirty="0"/>
            </a:br>
            <a:r>
              <a:rPr lang="en-US" dirty="0"/>
              <a:t>Course = 9314</a:t>
            </a:r>
            <a:br>
              <a:rPr lang="en-US" dirty="0"/>
            </a:br>
            <a:r>
              <a:rPr lang="en-US" dirty="0"/>
              <a:t>?-</a:t>
            </a:r>
          </a:p>
          <a:p>
            <a:r>
              <a:rPr lang="en-US" dirty="0"/>
              <a:t>If Prolog can tell that there are no more solutions, it just gives you the ?- prompt for a new query, as here.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Prolog can't tell, it will let you type ; again, and then if there is no further solution, report false.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3841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5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/>
              <a:t>Conjunctions of Goals in </a:t>
            </a:r>
            <a:r>
              <a:rPr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15400" cy="5334000"/>
          </a:xfrm>
        </p:spPr>
        <p:txBody>
          <a:bodyPr>
            <a:noAutofit/>
          </a:bodyPr>
          <a:lstStyle/>
          <a:p>
            <a:r>
              <a:rPr lang="en-US" sz="2300" dirty="0"/>
              <a:t>How do we ask, "Does Turing teach Fred"?</a:t>
            </a:r>
          </a:p>
          <a:p>
            <a:r>
              <a:rPr lang="en-US" sz="2300" dirty="0"/>
              <a:t>This means finding out if Turing lectures in a course that Fred studies</a:t>
            </a:r>
            <a:r>
              <a:rPr lang="en-US" sz="2300" dirty="0" smtClean="0"/>
              <a:t>.</a:t>
            </a:r>
          </a:p>
          <a:p>
            <a:pPr marL="0" indent="0">
              <a:buNone/>
            </a:pPr>
            <a:r>
              <a:rPr lang="en-US" sz="2300" dirty="0" smtClean="0"/>
              <a:t> </a:t>
            </a:r>
            <a:r>
              <a:rPr lang="en-US" sz="2300" dirty="0"/>
              <a:t>?- </a:t>
            </a:r>
            <a:r>
              <a:rPr lang="en-US" sz="2300" i="1" dirty="0"/>
              <a:t>lectures(</a:t>
            </a:r>
            <a:r>
              <a:rPr lang="en-US" sz="2300" i="1" dirty="0" err="1"/>
              <a:t>turing</a:t>
            </a:r>
            <a:r>
              <a:rPr lang="en-US" sz="2300" i="1" dirty="0"/>
              <a:t>, Course), studies(</a:t>
            </a:r>
            <a:r>
              <a:rPr lang="en-US" sz="2300" i="1" dirty="0" err="1"/>
              <a:t>fred</a:t>
            </a:r>
            <a:r>
              <a:rPr lang="en-US" sz="2300" i="1" dirty="0"/>
              <a:t>, Course).</a:t>
            </a:r>
            <a:r>
              <a:rPr lang="en-US" sz="2300" dirty="0"/>
              <a:t> </a:t>
            </a:r>
          </a:p>
          <a:p>
            <a:pPr marL="0" indent="0">
              <a:buNone/>
            </a:pPr>
            <a:r>
              <a:rPr lang="en-US" sz="2300" dirty="0"/>
              <a:t>i.e. "Turing lectures in course, Course </a:t>
            </a:r>
            <a:r>
              <a:rPr lang="en-US" sz="2300" b="1" dirty="0"/>
              <a:t>and</a:t>
            </a:r>
            <a:r>
              <a:rPr lang="en-US" sz="2300" dirty="0"/>
              <a:t> Fred studies (the same) Course".</a:t>
            </a:r>
          </a:p>
          <a:p>
            <a:r>
              <a:rPr lang="en-US" sz="2300" dirty="0"/>
              <a:t>The question consists of two </a:t>
            </a:r>
            <a:r>
              <a:rPr lang="en-US" sz="2300" i="1" dirty="0" smtClean="0"/>
              <a:t>goals</a:t>
            </a:r>
            <a:r>
              <a:rPr lang="en-US" sz="2300" dirty="0" smtClean="0"/>
              <a:t>. To </a:t>
            </a:r>
            <a:r>
              <a:rPr lang="en-US" sz="2300" dirty="0"/>
              <a:t>answer this question, Prolog must find a single value for Course, that satisfies both goals.</a:t>
            </a:r>
          </a:p>
          <a:p>
            <a:r>
              <a:rPr lang="en-US" sz="2300" dirty="0"/>
              <a:t>Read the comma, ",", as </a:t>
            </a:r>
            <a:r>
              <a:rPr lang="en-US" sz="2300" b="1" dirty="0"/>
              <a:t>and</a:t>
            </a:r>
            <a:r>
              <a:rPr lang="en-US" sz="2300" dirty="0"/>
              <a:t>.</a:t>
            </a:r>
          </a:p>
          <a:p>
            <a:r>
              <a:rPr lang="en-US" sz="2300" dirty="0"/>
              <a:t>However, note that Prolog will evaluate the two goals left-to-right. In pure logic, P1 ∧ P2 is the same as P2 ∧ P1. In Prolog, there is the practical consideration of which goal should be evaluated first - the code might be more efficient one way or the other. In particular, in "P1, P2", </a:t>
            </a:r>
            <a:r>
              <a:rPr lang="en-US" sz="2300" b="1" i="1" dirty="0"/>
              <a:t>if P1 fails, then P2 does not need to be evaluated at all</a:t>
            </a:r>
            <a:r>
              <a:rPr lang="en-US" sz="2300" dirty="0"/>
              <a:t>. This is sometimes referred to as a "</a:t>
            </a:r>
            <a:r>
              <a:rPr lang="en-US" sz="2300" b="1" i="1" dirty="0"/>
              <a:t>conditional-and</a:t>
            </a:r>
            <a:r>
              <a:rPr lang="en-US" sz="2300" dirty="0"/>
              <a:t>".</a:t>
            </a:r>
          </a:p>
          <a:p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27" y="533400"/>
            <a:ext cx="8003873" cy="90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0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257800"/>
          </a:xfrm>
        </p:spPr>
        <p:txBody>
          <a:bodyPr>
            <a:normAutofit/>
          </a:bodyPr>
          <a:lstStyle/>
          <a:p>
            <a:r>
              <a:rPr lang="en-US" dirty="0"/>
              <a:t>Example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elephant(</a:t>
            </a:r>
            <a:r>
              <a:rPr lang="en-US" dirty="0" err="1" smtClean="0"/>
              <a:t>fred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elephant(</a:t>
            </a:r>
            <a:r>
              <a:rPr lang="en-US" dirty="0" err="1" smtClean="0"/>
              <a:t>mary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elephant(joe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animal(</a:t>
            </a:r>
            <a:r>
              <a:rPr lang="en-US" dirty="0" err="1" smtClean="0"/>
              <a:t>fred</a:t>
            </a:r>
            <a:r>
              <a:rPr lang="en-US" dirty="0"/>
              <a:t>) :- elephant(</a:t>
            </a:r>
            <a:r>
              <a:rPr lang="en-US" dirty="0" err="1"/>
              <a:t>fred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animal(</a:t>
            </a:r>
            <a:r>
              <a:rPr lang="en-US" dirty="0" err="1" smtClean="0"/>
              <a:t>mary</a:t>
            </a:r>
            <a:r>
              <a:rPr lang="en-US" dirty="0"/>
              <a:t>) :- elephant(</a:t>
            </a:r>
            <a:r>
              <a:rPr lang="en-US" dirty="0" err="1"/>
              <a:t>mary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animal(joe</a:t>
            </a:r>
            <a:r>
              <a:rPr lang="en-US" dirty="0"/>
              <a:t>) :- elephant(joe).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 </a:t>
            </a:r>
          </a:p>
          <a:p>
            <a:pPr marL="0" indent="0">
              <a:buNone/>
            </a:pPr>
            <a:r>
              <a:rPr lang="en-US" dirty="0" smtClean="0"/>
              <a:t>animal(</a:t>
            </a:r>
            <a:r>
              <a:rPr lang="en-US" dirty="0" err="1" smtClean="0"/>
              <a:t>fred</a:t>
            </a:r>
            <a:r>
              <a:rPr lang="en-US" dirty="0"/>
              <a:t>), animal(</a:t>
            </a:r>
            <a:r>
              <a:rPr lang="en-US" dirty="0" err="1"/>
              <a:t>mary</a:t>
            </a:r>
            <a:r>
              <a:rPr lang="en-US" dirty="0"/>
              <a:t>), animal(joe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00200"/>
            <a:ext cx="34480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6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00200"/>
            <a:ext cx="79152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Disjunctions of Goals in </a:t>
            </a:r>
            <a:r>
              <a:rPr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876800"/>
          </a:xfrm>
        </p:spPr>
        <p:txBody>
          <a:bodyPr>
            <a:normAutofit/>
          </a:bodyPr>
          <a:lstStyle/>
          <a:p>
            <a:r>
              <a:rPr lang="en-US" sz="2400" dirty="0"/>
              <a:t>It turns out explicit </a:t>
            </a:r>
            <a:r>
              <a:rPr lang="en-US" sz="2400" b="1" dirty="0" err="1"/>
              <a:t>or</a:t>
            </a:r>
            <a:r>
              <a:rPr lang="en-US" sz="2400" dirty="0" err="1"/>
              <a:t>s</a:t>
            </a:r>
            <a:r>
              <a:rPr lang="en-US" sz="2400" dirty="0"/>
              <a:t> aren't needed much in Prolog</a:t>
            </a:r>
          </a:p>
          <a:p>
            <a:r>
              <a:rPr lang="en-US" sz="2400" dirty="0"/>
              <a:t>There is a way to write </a:t>
            </a:r>
            <a:r>
              <a:rPr lang="en-US" sz="2400" b="1" dirty="0"/>
              <a:t>or</a:t>
            </a:r>
            <a:r>
              <a:rPr lang="en-US" sz="2400" dirty="0"/>
              <a:t>: </a:t>
            </a:r>
            <a:r>
              <a:rPr lang="en-US" sz="2400" dirty="0" smtClean="0"/>
              <a:t>(";")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head </a:t>
            </a:r>
            <a:r>
              <a:rPr lang="en-US" sz="2400" dirty="0"/>
              <a:t>:- body1 ; body2.</a:t>
            </a:r>
          </a:p>
          <a:p>
            <a:r>
              <a:rPr lang="en-US" sz="2400" dirty="0"/>
              <a:t>Avoid using ; if you can, at least until you have learned how to manage without it. While some uses of ; are harmless, others can make your code hard to follow.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37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447800"/>
            <a:ext cx="8153400" cy="57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7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86552"/>
            <a:ext cx="7648575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133600"/>
            <a:ext cx="42018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Backtracking in </a:t>
            </a:r>
            <a:r>
              <a:rPr lang="en-US" b="1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067800" cy="5105400"/>
          </a:xfrm>
        </p:spPr>
        <p:txBody>
          <a:bodyPr>
            <a:noAutofit/>
          </a:bodyPr>
          <a:lstStyle/>
          <a:p>
            <a:r>
              <a:rPr lang="en-US" sz="2200" dirty="0"/>
              <a:t>Who does </a:t>
            </a:r>
            <a:r>
              <a:rPr lang="en-US" sz="2200" dirty="0" err="1"/>
              <a:t>Codd</a:t>
            </a:r>
            <a:r>
              <a:rPr lang="en-US" sz="2200" dirty="0"/>
              <a:t> teach?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?- </a:t>
            </a:r>
            <a:r>
              <a:rPr lang="en-US" sz="2200" i="1" dirty="0"/>
              <a:t>lectures(</a:t>
            </a:r>
            <a:r>
              <a:rPr lang="en-US" sz="2200" i="1" dirty="0" err="1"/>
              <a:t>codd</a:t>
            </a:r>
            <a:r>
              <a:rPr lang="en-US" sz="2200" i="1" dirty="0"/>
              <a:t>, Course), studies(Student, Course).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Course </a:t>
            </a:r>
            <a:r>
              <a:rPr lang="en-US" sz="2200" dirty="0"/>
              <a:t>= 9311 Student = jack </a:t>
            </a:r>
            <a:r>
              <a:rPr lang="en-US" sz="2200" i="1" dirty="0"/>
              <a:t>;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Course </a:t>
            </a:r>
            <a:r>
              <a:rPr lang="en-US" sz="2200" dirty="0"/>
              <a:t>= 9314 Student = </a:t>
            </a:r>
            <a:r>
              <a:rPr lang="en-US" sz="2200" dirty="0" err="1"/>
              <a:t>jill</a:t>
            </a:r>
            <a:r>
              <a:rPr lang="en-US" sz="2200" dirty="0"/>
              <a:t> </a:t>
            </a:r>
            <a:r>
              <a:rPr lang="en-US" sz="2200" i="1" dirty="0"/>
              <a:t>;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Course </a:t>
            </a:r>
            <a:r>
              <a:rPr lang="en-US" sz="2200" dirty="0"/>
              <a:t>= 9314 Student = henry </a:t>
            </a:r>
            <a:r>
              <a:rPr lang="en-US" sz="2200" i="1" dirty="0"/>
              <a:t>;</a:t>
            </a:r>
            <a:r>
              <a:rPr lang="en-US" sz="2200" dirty="0"/>
              <a:t> </a:t>
            </a:r>
          </a:p>
          <a:p>
            <a:r>
              <a:rPr lang="en-US" sz="2200" dirty="0"/>
              <a:t>Prolog solves this problem by proceeding left to right and then </a:t>
            </a:r>
            <a:r>
              <a:rPr lang="en-US" sz="2200" i="1" dirty="0"/>
              <a:t>backtracking</a:t>
            </a:r>
            <a:r>
              <a:rPr lang="en-US" sz="2200" dirty="0"/>
              <a:t>.</a:t>
            </a:r>
          </a:p>
          <a:p>
            <a:r>
              <a:rPr lang="en-US" sz="2200" dirty="0"/>
              <a:t>When given the initial query, Prolog starts by trying to solve lectures(</a:t>
            </a:r>
            <a:r>
              <a:rPr lang="en-US" sz="2200" dirty="0" err="1"/>
              <a:t>codd</a:t>
            </a:r>
            <a:r>
              <a:rPr lang="en-US" sz="2200" dirty="0"/>
              <a:t>, Course) </a:t>
            </a:r>
          </a:p>
          <a:p>
            <a:r>
              <a:rPr lang="en-US" sz="2200" dirty="0"/>
              <a:t>There are six lectures clauses, but only two have </a:t>
            </a:r>
            <a:r>
              <a:rPr lang="en-US" sz="2200" dirty="0" err="1"/>
              <a:t>codd</a:t>
            </a:r>
            <a:r>
              <a:rPr lang="en-US" sz="2200" dirty="0"/>
              <a:t> as their first argument.</a:t>
            </a:r>
          </a:p>
          <a:p>
            <a:r>
              <a:rPr lang="en-US" sz="2200" dirty="0"/>
              <a:t>Prolog uses the first clause that refers to </a:t>
            </a:r>
            <a:r>
              <a:rPr lang="en-US" sz="2200" dirty="0" err="1"/>
              <a:t>codd</a:t>
            </a:r>
            <a:r>
              <a:rPr lang="en-US" sz="2200" dirty="0"/>
              <a:t>: lectures(</a:t>
            </a:r>
            <a:r>
              <a:rPr lang="en-US" sz="2200" dirty="0" err="1"/>
              <a:t>codd</a:t>
            </a:r>
            <a:r>
              <a:rPr lang="en-US" sz="2200" dirty="0"/>
              <a:t>, 9311).</a:t>
            </a:r>
          </a:p>
          <a:p>
            <a:r>
              <a:rPr lang="en-US" sz="2200" dirty="0"/>
              <a:t>With Course = 9311, it tries to satisfy the next goal, studies(Student, 9311).</a:t>
            </a:r>
          </a:p>
          <a:p>
            <a:r>
              <a:rPr lang="en-US" sz="2200" dirty="0"/>
              <a:t>It finds the fact studies(jack, 9311). and hence the first solution: (Course = 9311, Student = jack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464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0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traditional programming languages are said to be </a:t>
            </a:r>
            <a:r>
              <a:rPr lang="en-US" sz="2000" b="1" dirty="0"/>
              <a:t>procedural-</a:t>
            </a:r>
            <a:r>
              <a:rPr lang="en-US" sz="2000" dirty="0"/>
              <a:t>procedural programmer must specify in detail how to solve a problem:</a:t>
            </a:r>
          </a:p>
          <a:p>
            <a:pPr marL="640080" lvl="2" indent="0">
              <a:buNone/>
            </a:pPr>
            <a:r>
              <a:rPr lang="en-US" sz="2000" dirty="0"/>
              <a:t>mix ingredients;</a:t>
            </a:r>
            <a:br>
              <a:rPr lang="en-US" sz="2000" dirty="0"/>
            </a:br>
            <a:r>
              <a:rPr lang="en-US" sz="2000" dirty="0"/>
              <a:t>beat until smooth;</a:t>
            </a:r>
            <a:br>
              <a:rPr lang="en-US" sz="2000" dirty="0"/>
            </a:br>
            <a:r>
              <a:rPr lang="en-US" sz="2000" dirty="0"/>
              <a:t>bake for 20 minutes in a moderate oven;</a:t>
            </a:r>
            <a:br>
              <a:rPr lang="en-US" sz="2000" dirty="0"/>
            </a:br>
            <a:r>
              <a:rPr lang="en-US" sz="2000" dirty="0"/>
              <a:t>remove tin from oven;</a:t>
            </a:r>
            <a:br>
              <a:rPr lang="en-US" sz="2000" dirty="0"/>
            </a:br>
            <a:r>
              <a:rPr lang="en-US" sz="2000" dirty="0"/>
              <a:t>put on bench;</a:t>
            </a:r>
            <a:br>
              <a:rPr lang="en-US" sz="2000" dirty="0"/>
            </a:br>
            <a:r>
              <a:rPr lang="en-US" sz="2000" dirty="0"/>
              <a:t>close oven;</a:t>
            </a:r>
            <a:br>
              <a:rPr lang="en-US" sz="2000" dirty="0"/>
            </a:br>
            <a:r>
              <a:rPr lang="en-US" sz="2000" dirty="0"/>
              <a:t>turn off oven;</a:t>
            </a:r>
          </a:p>
          <a:p>
            <a:r>
              <a:rPr lang="en-US" sz="2000" dirty="0"/>
              <a:t>In purely declarative languages, the programmer only states what the problem is and leaves the rest to the language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6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Backtracking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the first solution is found, Prolog retraces its steps up the tree and looks for alternative solutions.</a:t>
            </a:r>
            <a:endParaRPr lang="en-US" sz="1200" dirty="0"/>
          </a:p>
          <a:p>
            <a:r>
              <a:rPr lang="en-US" dirty="0"/>
              <a:t>First it looks for other students studying 9311 (but finds none).</a:t>
            </a:r>
            <a:endParaRPr lang="en-US" sz="1200" dirty="0"/>
          </a:p>
          <a:p>
            <a:r>
              <a:rPr lang="en-US" dirty="0"/>
              <a:t>Then it</a:t>
            </a:r>
          </a:p>
          <a:p>
            <a:pPr lvl="1"/>
            <a:r>
              <a:rPr lang="en-US" dirty="0"/>
              <a:t>backs up</a:t>
            </a:r>
          </a:p>
          <a:p>
            <a:pPr lvl="1"/>
            <a:r>
              <a:rPr lang="en-US" dirty="0"/>
              <a:t>rebinds Course to 9314,</a:t>
            </a:r>
          </a:p>
          <a:p>
            <a:pPr lvl="1"/>
            <a:r>
              <a:rPr lang="en-US" dirty="0"/>
              <a:t>goes down the lectures(</a:t>
            </a:r>
            <a:r>
              <a:rPr lang="en-US" dirty="0" err="1"/>
              <a:t>codd</a:t>
            </a:r>
            <a:r>
              <a:rPr lang="en-US" dirty="0"/>
              <a:t>, 9314) branch</a:t>
            </a:r>
          </a:p>
          <a:p>
            <a:pPr lvl="1"/>
            <a:r>
              <a:rPr lang="en-US" dirty="0"/>
              <a:t>tries studies(Student, 9314),</a:t>
            </a:r>
          </a:p>
          <a:p>
            <a:pPr lvl="1"/>
            <a:r>
              <a:rPr lang="en-US" dirty="0"/>
              <a:t>finds the other two solutions:</a:t>
            </a:r>
            <a:br>
              <a:rPr lang="en-US" dirty="0"/>
            </a:br>
            <a:r>
              <a:rPr lang="en-US" dirty="0"/>
              <a:t>(Course = 9314, Student = </a:t>
            </a:r>
            <a:r>
              <a:rPr lang="en-US" dirty="0" err="1"/>
              <a:t>jill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(Course = 9314, Student = henry).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88361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2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prolog program to maintain family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of </a:t>
            </a:r>
            <a:r>
              <a:rPr lang="en-US" b="1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Some applications of Prolog are:</a:t>
            </a:r>
          </a:p>
          <a:p>
            <a:r>
              <a:rPr lang="en-US" dirty="0"/>
              <a:t>intelligent data base retrieval</a:t>
            </a:r>
          </a:p>
          <a:p>
            <a:r>
              <a:rPr lang="en-US" dirty="0"/>
              <a:t>natural language understanding</a:t>
            </a:r>
          </a:p>
          <a:p>
            <a:r>
              <a:rPr lang="en-US" dirty="0"/>
              <a:t>expert systems</a:t>
            </a:r>
          </a:p>
          <a:p>
            <a:r>
              <a:rPr lang="en-US" dirty="0"/>
              <a:t>specification language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robot planning</a:t>
            </a:r>
          </a:p>
          <a:p>
            <a:r>
              <a:rPr lang="en-US" dirty="0"/>
              <a:t>automated reasoning</a:t>
            </a:r>
          </a:p>
          <a:p>
            <a:r>
              <a:rPr lang="en-US" dirty="0"/>
              <a:t>problem solving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05400"/>
          </a:xfrm>
        </p:spPr>
        <p:txBody>
          <a:bodyPr>
            <a:normAutofit/>
          </a:bodyPr>
          <a:lstStyle/>
          <a:p>
            <a:r>
              <a:rPr lang="en-US" sz="2400" dirty="0"/>
              <a:t>Prolog programs specify </a:t>
            </a:r>
            <a:r>
              <a:rPr lang="en-US" sz="2400" b="1" i="1" dirty="0"/>
              <a:t>relationships</a:t>
            </a:r>
            <a:r>
              <a:rPr lang="en-US" sz="2400" dirty="0"/>
              <a:t> among objects and properties of objects.</a:t>
            </a:r>
          </a:p>
          <a:p>
            <a:r>
              <a:rPr lang="en-US" sz="2400" dirty="0"/>
              <a:t>When we say, "John owns the book", we are declaring the ownership relationship between two objects: John and the book.</a:t>
            </a:r>
          </a:p>
          <a:p>
            <a:r>
              <a:rPr lang="en-US" sz="2400" dirty="0"/>
              <a:t>When we ask, "Does John own the book?" we are trying to find out about a relationship.</a:t>
            </a:r>
          </a:p>
          <a:p>
            <a:r>
              <a:rPr lang="en-US" sz="2400" dirty="0"/>
              <a:t>Relationships can also </a:t>
            </a:r>
            <a:r>
              <a:rPr lang="en-US" sz="2400" dirty="0" smtClean="0"/>
              <a:t>have rules </a:t>
            </a:r>
            <a:r>
              <a:rPr lang="en-US" sz="2400" dirty="0"/>
              <a:t>such as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Two </a:t>
            </a:r>
            <a:r>
              <a:rPr lang="en-US" sz="2400" dirty="0"/>
              <a:t>people are sisters </a:t>
            </a:r>
            <a:r>
              <a:rPr lang="en-US" sz="2400" b="1" dirty="0" smtClean="0"/>
              <a:t>if </a:t>
            </a:r>
          </a:p>
          <a:p>
            <a:pPr marL="0" indent="0">
              <a:buNone/>
            </a:pPr>
            <a:r>
              <a:rPr lang="en-US" sz="2400" dirty="0" smtClean="0"/>
              <a:t>		they </a:t>
            </a:r>
            <a:r>
              <a:rPr lang="en-US" sz="2400" dirty="0"/>
              <a:t>are both female </a:t>
            </a:r>
            <a:r>
              <a:rPr lang="en-US" sz="2400" b="1" dirty="0" smtClean="0"/>
              <a:t>and 	</a:t>
            </a:r>
          </a:p>
          <a:p>
            <a:pPr marL="0" indent="0">
              <a:buNone/>
            </a:pPr>
            <a:r>
              <a:rPr lang="en-US" sz="2400" dirty="0" smtClean="0"/>
              <a:t>		they </a:t>
            </a:r>
            <a:r>
              <a:rPr lang="en-US" sz="2400" dirty="0"/>
              <a:t>have the same parents.</a:t>
            </a:r>
          </a:p>
          <a:p>
            <a:r>
              <a:rPr lang="en-US" sz="2400" dirty="0"/>
              <a:t>A rule allows us to find out about a relationship even if the relationship isn't explicitly stated as a fact.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0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81600"/>
          </a:xfrm>
        </p:spPr>
        <p:txBody>
          <a:bodyPr/>
          <a:lstStyle/>
          <a:p>
            <a:r>
              <a:rPr lang="en-US" b="1" dirty="0"/>
              <a:t>A little more on being sisters</a:t>
            </a:r>
          </a:p>
          <a:p>
            <a:r>
              <a:rPr lang="en-US" dirty="0"/>
              <a:t>As usual in programming, you need to be a bit careful how you phrase things:</a:t>
            </a:r>
          </a:p>
          <a:p>
            <a:r>
              <a:rPr lang="en-US" dirty="0"/>
              <a:t>The following would be better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and B are sisters </a:t>
            </a:r>
            <a:r>
              <a:rPr lang="en-US" b="1" dirty="0" smtClean="0"/>
              <a:t>if</a:t>
            </a:r>
          </a:p>
          <a:p>
            <a:pPr marL="320040" lvl="1" indent="0">
              <a:buNone/>
            </a:pPr>
            <a:r>
              <a:rPr lang="en-US" dirty="0" smtClean="0"/>
              <a:t>		A </a:t>
            </a:r>
            <a:r>
              <a:rPr lang="en-US" dirty="0"/>
              <a:t>and B are both female </a:t>
            </a:r>
            <a:r>
              <a:rPr lang="en-US" b="1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they </a:t>
            </a:r>
            <a:r>
              <a:rPr lang="en-US" dirty="0"/>
              <a:t>have the same father </a:t>
            </a:r>
            <a:r>
              <a:rPr lang="en-US" b="1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they </a:t>
            </a:r>
            <a:r>
              <a:rPr lang="en-US" dirty="0"/>
              <a:t>have the same mother </a:t>
            </a:r>
            <a:r>
              <a:rPr lang="en-US" b="1" dirty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A </a:t>
            </a:r>
            <a:r>
              <a:rPr lang="en-US" dirty="0"/>
              <a:t>is not the same as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7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Programming in </a:t>
            </a:r>
            <a:r>
              <a:rPr lang="en-US" b="1" dirty="0" smtClean="0"/>
              <a:t>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D</a:t>
            </a:r>
            <a:r>
              <a:rPr lang="en-US" dirty="0" smtClean="0"/>
              <a:t>eclare </a:t>
            </a:r>
            <a:r>
              <a:rPr lang="en-US" dirty="0"/>
              <a:t>facts describing explicit relationships between objects and properties objects </a:t>
            </a:r>
            <a:r>
              <a:rPr lang="en-US" dirty="0" smtClean="0"/>
              <a:t>(e.g</a:t>
            </a:r>
            <a:r>
              <a:rPr lang="en-US" dirty="0"/>
              <a:t>. Mary likes pizza, grass </a:t>
            </a:r>
            <a:r>
              <a:rPr lang="en-US" dirty="0" smtClean="0"/>
              <a:t>has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green, Fido </a:t>
            </a:r>
            <a:r>
              <a:rPr lang="en-US" dirty="0" smtClean="0"/>
              <a:t>is a dog</a:t>
            </a:r>
            <a:r>
              <a:rPr lang="en-US" dirty="0"/>
              <a:t>, </a:t>
            </a:r>
            <a:r>
              <a:rPr lang="en-US" dirty="0" err="1"/>
              <a:t>Mizuki</a:t>
            </a:r>
            <a:r>
              <a:rPr lang="en-US" dirty="0"/>
              <a:t> taught Paul Japanese )</a:t>
            </a:r>
          </a:p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rules defining implicit relationships between objects (e.g. the sister rule above) and/or rules defining implicit object properties (e.g. X is a parent if there is a Y such that Y is a child of X).</a:t>
            </a:r>
          </a:p>
          <a:p>
            <a:r>
              <a:rPr lang="en-US" dirty="0"/>
              <a:t>One then uses the system </a:t>
            </a:r>
            <a:r>
              <a:rPr lang="en-US" dirty="0" smtClean="0"/>
              <a:t>by: asking </a:t>
            </a:r>
            <a:r>
              <a:rPr lang="en-US" dirty="0"/>
              <a:t>questions above relationships between objects, and/or about object properties (e.g. does Mary like pizza? is Joe a parent?)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/>
              <a:t>Terms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/>
              <a:t>Predicates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/>
              <a:t>Facts and Rules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/>
              <a:t>Programs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 </a:t>
            </a:r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7343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600200"/>
            <a:ext cx="79152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45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486</TotalTime>
  <Words>760</Words>
  <Application>Microsoft Office PowerPoint</Application>
  <PresentationFormat>On-screen Show (4:3)</PresentationFormat>
  <Paragraphs>157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Tw Cen MT</vt:lpstr>
      <vt:lpstr>Wingdings</vt:lpstr>
      <vt:lpstr>Wingdings 2</vt:lpstr>
      <vt:lpstr>Median</vt:lpstr>
      <vt:lpstr>PROLOG-Introduction</vt:lpstr>
      <vt:lpstr>What is Prolog?</vt:lpstr>
      <vt:lpstr>PowerPoint Presentation</vt:lpstr>
      <vt:lpstr>Applications of Prolog</vt:lpstr>
      <vt:lpstr>Relations</vt:lpstr>
      <vt:lpstr>PowerPoint Presentation</vt:lpstr>
      <vt:lpstr>Programming in Prolog</vt:lpstr>
      <vt:lpstr>Syntax of Prolog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</vt:lpstr>
      <vt:lpstr>PowerPoint Presentation</vt:lpstr>
      <vt:lpstr>Facts</vt:lpstr>
      <vt:lpstr>Facts example</vt:lpstr>
      <vt:lpstr>PowerPoint Presentation</vt:lpstr>
      <vt:lpstr>Queries</vt:lpstr>
      <vt:lpstr>Another example query</vt:lpstr>
      <vt:lpstr>Variables</vt:lpstr>
      <vt:lpstr>PowerPoint Presentation</vt:lpstr>
      <vt:lpstr>Conjunctions of Goals in Queries</vt:lpstr>
      <vt:lpstr>PowerPoint Presentation</vt:lpstr>
      <vt:lpstr>PowerPoint Presentation</vt:lpstr>
      <vt:lpstr>Disjunctions of Goals in Queries</vt:lpstr>
      <vt:lpstr>PowerPoint Presentation</vt:lpstr>
      <vt:lpstr>PowerPoint Presentation</vt:lpstr>
      <vt:lpstr>Backtracking in Prolog</vt:lpstr>
      <vt:lpstr>Backtracking cont...</vt:lpstr>
      <vt:lpstr>proof tree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Windows User</dc:creator>
  <cp:lastModifiedBy>Windows User</cp:lastModifiedBy>
  <cp:revision>24</cp:revision>
  <dcterms:created xsi:type="dcterms:W3CDTF">2019-09-19T11:54:59Z</dcterms:created>
  <dcterms:modified xsi:type="dcterms:W3CDTF">2019-11-01T07:49:31Z</dcterms:modified>
</cp:coreProperties>
</file>