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988D25-30B5-4A67-82AB-83A78455CAC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D25-30B5-4A67-82AB-83A78455CAC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4988D25-30B5-4A67-82AB-83A78455CAC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D25-30B5-4A67-82AB-83A78455CAC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D25-30B5-4A67-82AB-83A78455CAC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4988D25-30B5-4A67-82AB-83A78455CAC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4988D25-30B5-4A67-82AB-83A78455CAC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D25-30B5-4A67-82AB-83A78455CAC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D25-30B5-4A67-82AB-83A78455CAC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D25-30B5-4A67-82AB-83A78455CAC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4988D25-30B5-4A67-82AB-83A78455CAC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988D25-30B5-4A67-82AB-83A78455CAC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CD0E08-0C13-4B9B-9427-452E655D8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Resolution in FOL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r>
              <a:rPr lang="en-US" sz="2800" b="1" dirty="0"/>
              <a:t>Eliminate existential instantiation quantifier by elimination.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 this step, we will eliminate existential quantifier ∃, and this process is known as </a:t>
            </a:r>
            <a:r>
              <a:rPr lang="en-US" sz="2800" b="1" dirty="0" err="1"/>
              <a:t>Skolemization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But </a:t>
            </a:r>
            <a:r>
              <a:rPr lang="en-US" sz="2800" dirty="0"/>
              <a:t>in this example problem since there is no existential quantifier so all the statements will remain same in this step.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25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991600" cy="5257800"/>
          </a:xfrm>
        </p:spPr>
        <p:txBody>
          <a:bodyPr>
            <a:noAutofit/>
          </a:bodyPr>
          <a:lstStyle/>
          <a:p>
            <a:r>
              <a:rPr lang="en-US" sz="2000" b="1" dirty="0"/>
              <a:t>Drop Universal quantifiers.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In this step we will drop all universal quantifier since all the statements are not implicitly quantified so we don't need it.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sz="1700" dirty="0"/>
              <a:t>¬ food(x) V likes(John, x)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sz="1700" dirty="0"/>
              <a:t>food(Apple)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sz="1700" dirty="0"/>
              <a:t>food(vegetables)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sz="1700" dirty="0"/>
              <a:t>¬ eats(y, z) V killed(y) V food(z)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sz="1700" dirty="0"/>
              <a:t>eats (Anil, Peanuts)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sz="1700" dirty="0"/>
              <a:t>alive(Anil)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sz="1700" dirty="0"/>
              <a:t>¬ eats(Anil, w) V eats(Harry, w)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sz="1700" dirty="0" smtClean="0"/>
              <a:t>killed(g</a:t>
            </a:r>
            <a:r>
              <a:rPr lang="en-US" sz="1700" dirty="0"/>
              <a:t>) V alive(g)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sz="1700" dirty="0" smtClean="0"/>
              <a:t>alive(k</a:t>
            </a:r>
            <a:r>
              <a:rPr lang="en-US" sz="1700" dirty="0"/>
              <a:t>) V ¬ killed(k)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sz="1700" dirty="0"/>
              <a:t>likes(John, Peanuts).</a:t>
            </a:r>
          </a:p>
          <a:p>
            <a:r>
              <a:rPr lang="en-US" sz="2000" b="1" dirty="0" smtClean="0"/>
              <a:t>Distribute </a:t>
            </a:r>
            <a:r>
              <a:rPr lang="en-US" sz="2000" b="1" dirty="0"/>
              <a:t>conjunction ∧ over disjunction ¬.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This step will not make any change in this problem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828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Step-3: Negate the statement to be </a:t>
            </a:r>
            <a:r>
              <a:rPr lang="en-US" b="1" dirty="0" smtClean="0"/>
              <a:t>proved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statement, we will apply negation to the conclusion statements, which will be written as ¬likes(John, Peanuts)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1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Step-4: Draw Resolution graph: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524000"/>
            <a:ext cx="396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Now in this step, we will solve the problem by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resolution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tree using substitution. For the above problem, it will be given as follows: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17348" y="5517393"/>
            <a:ext cx="4302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Hence the negation of the conclusion has been proved as a complete contradiction with the given set of statements.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705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67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 of Resolution graph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the first step of resolution graph, </a:t>
            </a:r>
            <a:r>
              <a:rPr lang="en-US" b="1" dirty="0"/>
              <a:t>¬likes(John, Peanuts) </a:t>
            </a:r>
            <a:r>
              <a:rPr lang="en-US" dirty="0"/>
              <a:t>, and </a:t>
            </a:r>
            <a:r>
              <a:rPr lang="en-US" b="1" dirty="0"/>
              <a:t>likes(John, x) </a:t>
            </a:r>
            <a:r>
              <a:rPr lang="en-US" dirty="0"/>
              <a:t>get resolved(canceled) by substitution of </a:t>
            </a:r>
            <a:r>
              <a:rPr lang="en-US" b="1" dirty="0"/>
              <a:t>{Peanuts/x}</a:t>
            </a:r>
            <a:r>
              <a:rPr lang="en-US" dirty="0"/>
              <a:t>, and we are left with </a:t>
            </a:r>
            <a:r>
              <a:rPr lang="en-US" b="1" dirty="0"/>
              <a:t>¬ food(Peanuts)</a:t>
            </a:r>
            <a:endParaRPr lang="en-US" dirty="0"/>
          </a:p>
          <a:p>
            <a:r>
              <a:rPr lang="en-US" dirty="0"/>
              <a:t>In the second step of the resolution graph, </a:t>
            </a:r>
            <a:r>
              <a:rPr lang="en-US" b="1" dirty="0"/>
              <a:t>¬ food(Peanuts) </a:t>
            </a:r>
            <a:r>
              <a:rPr lang="en-US" dirty="0"/>
              <a:t>, and </a:t>
            </a:r>
            <a:r>
              <a:rPr lang="en-US" b="1" dirty="0"/>
              <a:t>food(z) </a:t>
            </a:r>
            <a:r>
              <a:rPr lang="en-US" dirty="0"/>
              <a:t>get resolved (canceled) by substitution of </a:t>
            </a:r>
            <a:r>
              <a:rPr lang="en-US" b="1" dirty="0"/>
              <a:t>{ Peanuts/z}</a:t>
            </a:r>
            <a:r>
              <a:rPr lang="en-US" dirty="0"/>
              <a:t>, and we are left with </a:t>
            </a:r>
            <a:r>
              <a:rPr lang="en-US" b="1" dirty="0"/>
              <a:t>¬ eats(y, Peanuts) V killed(y) </a:t>
            </a:r>
            <a:r>
              <a:rPr lang="en-US" dirty="0"/>
              <a:t>.</a:t>
            </a:r>
          </a:p>
          <a:p>
            <a:r>
              <a:rPr lang="en-US" dirty="0"/>
              <a:t>In the third step of the resolution graph, </a:t>
            </a:r>
            <a:r>
              <a:rPr lang="en-US" b="1" dirty="0"/>
              <a:t>¬ eats(y, Peanuts) </a:t>
            </a:r>
            <a:r>
              <a:rPr lang="en-US" dirty="0"/>
              <a:t>and </a:t>
            </a:r>
            <a:r>
              <a:rPr lang="en-US" b="1" dirty="0"/>
              <a:t>eats (Anil, Peanuts) </a:t>
            </a:r>
            <a:r>
              <a:rPr lang="en-US" dirty="0"/>
              <a:t>get resolved by substitution </a:t>
            </a:r>
            <a:r>
              <a:rPr lang="en-US" b="1" dirty="0"/>
              <a:t>{Anil/y}</a:t>
            </a:r>
            <a:r>
              <a:rPr lang="en-US" dirty="0"/>
              <a:t>, and we are left with </a:t>
            </a:r>
            <a:r>
              <a:rPr lang="en-US" b="1" dirty="0"/>
              <a:t>Killed(Anil) </a:t>
            </a:r>
            <a:r>
              <a:rPr lang="en-US" dirty="0"/>
              <a:t>.</a:t>
            </a:r>
          </a:p>
          <a:p>
            <a:r>
              <a:rPr lang="en-US" dirty="0"/>
              <a:t>In the fourth step of the resolution graph, </a:t>
            </a:r>
            <a:r>
              <a:rPr lang="en-US" b="1" dirty="0"/>
              <a:t>Killed(Anil) </a:t>
            </a:r>
            <a:r>
              <a:rPr lang="en-US" dirty="0"/>
              <a:t>and </a:t>
            </a:r>
            <a:r>
              <a:rPr lang="en-US" b="1" dirty="0"/>
              <a:t>¬ killed(k) </a:t>
            </a:r>
            <a:r>
              <a:rPr lang="en-US" dirty="0"/>
              <a:t>get resolve by substitution </a:t>
            </a:r>
            <a:r>
              <a:rPr lang="en-US" b="1" dirty="0"/>
              <a:t>{Anil/k}</a:t>
            </a:r>
            <a:r>
              <a:rPr lang="en-US" dirty="0"/>
              <a:t>, and we are left with </a:t>
            </a:r>
            <a:r>
              <a:rPr lang="en-US" b="1" dirty="0"/>
              <a:t>¬ alive(Anil) </a:t>
            </a:r>
            <a:r>
              <a:rPr lang="en-US" dirty="0"/>
              <a:t>.</a:t>
            </a:r>
          </a:p>
          <a:p>
            <a:r>
              <a:rPr lang="en-US" dirty="0"/>
              <a:t>In the last step of the resolution graph </a:t>
            </a:r>
            <a:r>
              <a:rPr lang="en-US" b="1" dirty="0"/>
              <a:t>¬ alive(Anil) </a:t>
            </a:r>
            <a:r>
              <a:rPr lang="en-US" dirty="0"/>
              <a:t>and </a:t>
            </a:r>
            <a:r>
              <a:rPr lang="en-US" b="1" dirty="0"/>
              <a:t>alive(Anil) </a:t>
            </a:r>
            <a:r>
              <a:rPr lang="en-US" dirty="0"/>
              <a:t>get resolved.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Resolution </a:t>
            </a:r>
            <a:r>
              <a:rPr lang="en-US" dirty="0"/>
              <a:t>is used, if there are various statements are given, and we need to prove a conclusion of those statements. </a:t>
            </a:r>
            <a:endParaRPr lang="en-US" dirty="0" smtClean="0"/>
          </a:p>
          <a:p>
            <a:r>
              <a:rPr lang="en-US" dirty="0" smtClean="0"/>
              <a:t>Unification </a:t>
            </a:r>
            <a:r>
              <a:rPr lang="en-US" dirty="0"/>
              <a:t>is a key concept in proofs by resolutions. </a:t>
            </a:r>
            <a:endParaRPr lang="en-US" dirty="0" smtClean="0"/>
          </a:p>
          <a:p>
            <a:r>
              <a:rPr lang="en-US" dirty="0" smtClean="0"/>
              <a:t>Resolution </a:t>
            </a:r>
            <a:r>
              <a:rPr lang="en-US" dirty="0"/>
              <a:t>is a single inference rule which can efficiently operate on the </a:t>
            </a:r>
            <a:r>
              <a:rPr lang="en-US" b="1" dirty="0"/>
              <a:t>conjunctive normal form or clausal form</a:t>
            </a:r>
            <a:r>
              <a:rPr lang="en-US" dirty="0"/>
              <a:t>.</a:t>
            </a:r>
          </a:p>
          <a:p>
            <a:r>
              <a:rPr lang="en-US" b="1" dirty="0"/>
              <a:t>Clause</a:t>
            </a:r>
            <a:r>
              <a:rPr lang="en-US" dirty="0"/>
              <a:t>: Disjunction of literals (an atomic sentence) is called a </a:t>
            </a:r>
            <a:r>
              <a:rPr lang="en-US" b="1" dirty="0"/>
              <a:t>clause</a:t>
            </a:r>
            <a:r>
              <a:rPr lang="en-US" dirty="0"/>
              <a:t>. It is also known as a unit clause.</a:t>
            </a:r>
          </a:p>
          <a:p>
            <a:r>
              <a:rPr lang="en-US" b="1" dirty="0"/>
              <a:t>Conjunctive Normal Form</a:t>
            </a:r>
            <a:r>
              <a:rPr lang="en-US" dirty="0"/>
              <a:t>: A sentence represented as a conjunction of clauses is said to be </a:t>
            </a:r>
            <a:r>
              <a:rPr lang="en-US" b="1" dirty="0"/>
              <a:t>conjunctive normal form</a:t>
            </a:r>
            <a:r>
              <a:rPr lang="en-US" dirty="0"/>
              <a:t> or </a:t>
            </a:r>
            <a:r>
              <a:rPr lang="en-US" b="1" dirty="0"/>
              <a:t>CNF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48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resolution inference rule: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resolution rule for first-order logic is simply a lifted version of the propositional rule. Resolution can resolve two clauses if they contain complementary literals, which are assumed to be standardized apart so that they share no variables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Where </a:t>
            </a:r>
            <a:r>
              <a:rPr lang="en-US" b="1" dirty="0"/>
              <a:t>l</a:t>
            </a:r>
            <a:r>
              <a:rPr lang="en-US" b="1" baseline="-25000" dirty="0"/>
              <a:t>i</a:t>
            </a:r>
            <a:r>
              <a:rPr lang="en-US" dirty="0"/>
              <a:t> and </a:t>
            </a:r>
            <a:r>
              <a:rPr lang="en-US" b="1" dirty="0" err="1"/>
              <a:t>m</a:t>
            </a:r>
            <a:r>
              <a:rPr lang="en-US" b="1" baseline="-25000" dirty="0" err="1"/>
              <a:t>j</a:t>
            </a:r>
            <a:r>
              <a:rPr lang="en-US" dirty="0"/>
              <a:t> are complementary literals.</a:t>
            </a:r>
          </a:p>
          <a:p>
            <a:r>
              <a:rPr lang="en-US" dirty="0"/>
              <a:t>This rule is also called the </a:t>
            </a:r>
            <a:r>
              <a:rPr lang="en-US" b="1" dirty="0"/>
              <a:t>binary resolution rule</a:t>
            </a:r>
            <a:r>
              <a:rPr lang="en-US" dirty="0"/>
              <a:t> because it only resolves exactly two literals.</a:t>
            </a:r>
          </a:p>
          <a:p>
            <a:r>
              <a:rPr lang="en-US" dirty="0"/>
              <a:t>Example</a:t>
            </a:r>
            <a:r>
              <a:rPr lang="en-US" dirty="0" smtClean="0"/>
              <a:t>: We </a:t>
            </a:r>
            <a:r>
              <a:rPr lang="en-US" dirty="0"/>
              <a:t>can resolve two clauses which are given below:</a:t>
            </a:r>
          </a:p>
          <a:p>
            <a:pPr marL="0" indent="0">
              <a:buNone/>
            </a:pPr>
            <a:r>
              <a:rPr lang="en-US" b="1" dirty="0"/>
              <a:t>[Animal (g(x</a:t>
            </a:r>
            <a:r>
              <a:rPr lang="en-US" b="1" dirty="0" smtClean="0"/>
              <a:t>),x) </a:t>
            </a:r>
            <a:r>
              <a:rPr lang="en-US" b="1" dirty="0"/>
              <a:t>V Loves (f(x), x)]       and       [￢ Loves(a, b) V ￢Kills(a, b)]</a:t>
            </a:r>
            <a:endParaRPr lang="en-US" dirty="0"/>
          </a:p>
          <a:p>
            <a:r>
              <a:rPr lang="en-US" dirty="0"/>
              <a:t>Where two complimentary literals are: </a:t>
            </a:r>
            <a:r>
              <a:rPr lang="en-US" b="1" dirty="0"/>
              <a:t>Loves (f(x), x) and ￢ Loves (a, b)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These literals can be unified with unifier </a:t>
            </a:r>
            <a:r>
              <a:rPr lang="en-US" b="1" dirty="0"/>
              <a:t>θ= [a/f(x), and b/x] </a:t>
            </a:r>
            <a:r>
              <a:rPr lang="en-US" dirty="0"/>
              <a:t>, and it will generate a </a:t>
            </a:r>
            <a:r>
              <a:rPr lang="en-US" dirty="0" err="1"/>
              <a:t>resolvent</a:t>
            </a:r>
            <a:r>
              <a:rPr lang="en-US" dirty="0"/>
              <a:t> clause</a:t>
            </a:r>
            <a:r>
              <a:rPr lang="en-US" dirty="0" smtClean="0"/>
              <a:t>: </a:t>
            </a:r>
            <a:r>
              <a:rPr lang="en-US" b="1" dirty="0" smtClean="0"/>
              <a:t>[</a:t>
            </a:r>
            <a:r>
              <a:rPr lang="en-US" b="1" dirty="0"/>
              <a:t>Animal (g(x) V ￢ Kills(f(x), x</a:t>
            </a:r>
            <a:r>
              <a:rPr lang="en-US" b="1" dirty="0" smtClean="0"/>
              <a:t>)].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19400"/>
            <a:ext cx="7315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Steps for Resolution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Conversion </a:t>
            </a:r>
            <a:r>
              <a:rPr lang="en-US" dirty="0"/>
              <a:t>of facts into first-order logic.</a:t>
            </a:r>
          </a:p>
          <a:p>
            <a:pPr lvl="1"/>
            <a:r>
              <a:rPr lang="en-US" dirty="0"/>
              <a:t>Convert FOL statements into CNF</a:t>
            </a:r>
          </a:p>
          <a:p>
            <a:pPr lvl="1"/>
            <a:r>
              <a:rPr lang="en-US" dirty="0"/>
              <a:t>Negate the statement which needs to prove (proof by contradiction)</a:t>
            </a:r>
          </a:p>
          <a:p>
            <a:pPr lvl="1"/>
            <a:r>
              <a:rPr lang="en-US" dirty="0"/>
              <a:t>Draw resolution graph (unification).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9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51054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b="1" dirty="0"/>
              <a:t>John likes all kind of food.</a:t>
            </a:r>
            <a:endParaRPr lang="en-US" dirty="0"/>
          </a:p>
          <a:p>
            <a:pPr lvl="1"/>
            <a:r>
              <a:rPr lang="en-US" b="1" dirty="0"/>
              <a:t>Apple and vegetable are food</a:t>
            </a:r>
            <a:endParaRPr lang="en-US" dirty="0"/>
          </a:p>
          <a:p>
            <a:pPr lvl="1"/>
            <a:r>
              <a:rPr lang="en-US" b="1" dirty="0"/>
              <a:t>Anything anyone eats and not killed is food.</a:t>
            </a:r>
            <a:endParaRPr lang="en-US" dirty="0"/>
          </a:p>
          <a:p>
            <a:pPr lvl="1"/>
            <a:r>
              <a:rPr lang="en-US" b="1" dirty="0"/>
              <a:t>Anil eats peanuts and still alive</a:t>
            </a:r>
            <a:endParaRPr lang="en-US" dirty="0"/>
          </a:p>
          <a:p>
            <a:pPr lvl="1"/>
            <a:r>
              <a:rPr lang="en-US" b="1" dirty="0"/>
              <a:t>Harry eats everything that Anil eats</a:t>
            </a:r>
            <a:r>
              <a:rPr lang="en-US" b="1" dirty="0" smtClean="0"/>
              <a:t>.</a:t>
            </a:r>
          </a:p>
          <a:p>
            <a:pPr marL="36576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Prove by resolution that</a:t>
            </a:r>
            <a:r>
              <a:rPr lang="en-US" b="1" dirty="0" smtClean="0"/>
              <a:t>:  John </a:t>
            </a:r>
            <a:r>
              <a:rPr lang="en-US" b="1" dirty="0"/>
              <a:t>likes peanuts.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4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Step-1: Conversion of Facts into FOL</a:t>
            </a:r>
            <a:endParaRPr lang="en-US" dirty="0"/>
          </a:p>
        </p:txBody>
      </p:sp>
      <p:pic>
        <p:nvPicPr>
          <p:cNvPr id="2052" name="Picture 4" descr="Resolution in FOL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553003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4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Step-2: Conversion of FOL into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5257800"/>
          </a:xfrm>
        </p:spPr>
        <p:txBody>
          <a:bodyPr>
            <a:normAutofit/>
          </a:bodyPr>
          <a:lstStyle/>
          <a:p>
            <a:r>
              <a:rPr lang="en-US" b="1" dirty="0"/>
              <a:t>Eliminate all implication (→) and </a:t>
            </a:r>
            <a:r>
              <a:rPr lang="en-US" b="1" dirty="0" smtClean="0"/>
              <a:t>rewrite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 smtClean="0"/>
              <a:t>∀</a:t>
            </a:r>
            <a:r>
              <a:rPr lang="en-US" dirty="0"/>
              <a:t>x ¬ food(x) V likes(John, x)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food(Apple) </a:t>
            </a:r>
            <a:r>
              <a:rPr lang="el-GR" dirty="0"/>
              <a:t>Λ </a:t>
            </a:r>
            <a:r>
              <a:rPr lang="en-US" dirty="0"/>
              <a:t>food(vegetables)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∀x ∀y ¬ [eats(x, y) </a:t>
            </a:r>
            <a:r>
              <a:rPr lang="el-GR" dirty="0"/>
              <a:t>Λ ¬ </a:t>
            </a:r>
            <a:r>
              <a:rPr lang="en-US" dirty="0"/>
              <a:t>killed(x)] V food(y)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eats (Anil, Peanuts) </a:t>
            </a:r>
            <a:r>
              <a:rPr lang="el-GR" dirty="0"/>
              <a:t>Λ </a:t>
            </a:r>
            <a:r>
              <a:rPr lang="en-US" dirty="0"/>
              <a:t>alive(Anil)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∀x ¬ eats(Anil, x) V eats(Harry, x)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∀x¬ [¬ killed(x) ] V alive(x)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∀x ¬ alive(x) V ¬ killed(x)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likes(John, Peanuts).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Move negation (¬)inwards and </a:t>
            </a:r>
            <a:r>
              <a:rPr lang="en-US" b="1" dirty="0" smtClean="0"/>
              <a:t>rewrite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 smtClean="0"/>
              <a:t>∀</a:t>
            </a:r>
            <a:r>
              <a:rPr lang="en-US" dirty="0"/>
              <a:t>x ¬ food(x) V likes(John, x)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food(Apple) </a:t>
            </a:r>
            <a:r>
              <a:rPr lang="el-GR" dirty="0"/>
              <a:t>Λ </a:t>
            </a:r>
            <a:r>
              <a:rPr lang="en-US" dirty="0"/>
              <a:t>food(vegetables)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∀x ∀y ¬ eats(x, y) V killed(x) V food(y)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eats (Anil, Peanuts) </a:t>
            </a:r>
            <a:r>
              <a:rPr lang="el-GR" dirty="0"/>
              <a:t>Λ </a:t>
            </a:r>
            <a:r>
              <a:rPr lang="en-US" dirty="0"/>
              <a:t>alive(Anil)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∀x ¬ eats(Anil, x) V eats(Harry, x)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∀x </a:t>
            </a:r>
            <a:r>
              <a:rPr lang="en-US" dirty="0" smtClean="0"/>
              <a:t>killed(x</a:t>
            </a:r>
            <a:r>
              <a:rPr lang="en-US" dirty="0"/>
              <a:t>) </a:t>
            </a:r>
            <a:r>
              <a:rPr lang="en-US" dirty="0" smtClean="0"/>
              <a:t> </a:t>
            </a:r>
            <a:r>
              <a:rPr lang="en-US" dirty="0"/>
              <a:t>V alive(x)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∀x ¬ alive(x) V ¬ killed(x)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US" dirty="0"/>
              <a:t>likes(John, Peanuts).</a:t>
            </a:r>
          </a:p>
        </p:txBody>
      </p:sp>
    </p:spTree>
    <p:extLst>
      <p:ext uri="{BB962C8B-B14F-4D97-AF65-F5344CB8AC3E}">
        <p14:creationId xmlns:p14="http://schemas.microsoft.com/office/powerpoint/2010/main" val="135037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Rename variables or standardize </a:t>
            </a:r>
            <a:r>
              <a:rPr lang="en-US" b="1" dirty="0" smtClean="0"/>
              <a:t>variables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∀</a:t>
            </a:r>
            <a:r>
              <a:rPr lang="en-US" dirty="0"/>
              <a:t>x ¬ food(x) V likes(John, x)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food(Apple) </a:t>
            </a:r>
            <a:r>
              <a:rPr lang="el-GR" dirty="0"/>
              <a:t>Λ </a:t>
            </a:r>
            <a:r>
              <a:rPr lang="en-US" dirty="0"/>
              <a:t>food(vegetables)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∀y ∀z ¬ eats(y, z) V killed(y) V food(z)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eats (Anil, Peanuts) </a:t>
            </a:r>
            <a:r>
              <a:rPr lang="el-GR" dirty="0"/>
              <a:t>Λ </a:t>
            </a:r>
            <a:r>
              <a:rPr lang="en-US" dirty="0"/>
              <a:t>alive(Anil)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∀w¬ eats(Anil, w) V eats(Harry, w)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∀g </a:t>
            </a:r>
            <a:r>
              <a:rPr lang="en-US" dirty="0" smtClean="0"/>
              <a:t>killed(g) </a:t>
            </a:r>
            <a:r>
              <a:rPr lang="en-US" dirty="0"/>
              <a:t>V alive(g)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∀k ¬ alive(k) V ¬ killed(k)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likes(John, Peanuts).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5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897</TotalTime>
  <Words>526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Resolution in FOL</vt:lpstr>
      <vt:lpstr>Resolution </vt:lpstr>
      <vt:lpstr>The resolution inference rule: </vt:lpstr>
      <vt:lpstr>PowerPoint Presentation</vt:lpstr>
      <vt:lpstr>PowerPoint Presentation</vt:lpstr>
      <vt:lpstr>Step-1: Conversion of Facts into FOL</vt:lpstr>
      <vt:lpstr>Step-2: Conversion of FOL into CNF</vt:lpstr>
      <vt:lpstr>PowerPoint Presentation</vt:lpstr>
      <vt:lpstr>PowerPoint Presentation</vt:lpstr>
      <vt:lpstr>PowerPoint Presentation</vt:lpstr>
      <vt:lpstr>PowerPoint Presentation</vt:lpstr>
      <vt:lpstr>Step-3: Negate the statement to be proved</vt:lpstr>
      <vt:lpstr>Step-4: Draw Resolution graph:</vt:lpstr>
      <vt:lpstr>Explanation of Resolution graph: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</dc:title>
  <dc:creator>Windows User</dc:creator>
  <cp:lastModifiedBy>Windows User</cp:lastModifiedBy>
  <cp:revision>42</cp:revision>
  <dcterms:created xsi:type="dcterms:W3CDTF">2019-09-09T07:37:37Z</dcterms:created>
  <dcterms:modified xsi:type="dcterms:W3CDTF">2019-10-22T12:30:43Z</dcterms:modified>
</cp:coreProperties>
</file>