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5" r:id="rId6"/>
    <p:sldId id="264" r:id="rId7"/>
    <p:sldId id="260" r:id="rId8"/>
    <p:sldId id="266" r:id="rId9"/>
    <p:sldId id="267" r:id="rId10"/>
    <p:sldId id="269" r:id="rId11"/>
    <p:sldId id="263" r:id="rId12"/>
    <p:sldId id="268" r:id="rId13"/>
    <p:sldId id="281" r:id="rId14"/>
    <p:sldId id="261"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A7EE05-D2EC-4921-85FC-807386C8F4B6}" type="datetimeFigureOut">
              <a:rPr lang="en-US" smtClean="0"/>
              <a:t>10/22/2019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C2FAAB-8FC8-4B46-BCC5-D6DE2AA92C9A}" type="slidenum">
              <a:rPr lang="en-US" smtClean="0"/>
              <a:t>‹#›</a:t>
            </a:fld>
            <a:endParaRPr lang="en-US"/>
          </a:p>
        </p:txBody>
      </p:sp>
    </p:spTree>
    <p:extLst>
      <p:ext uri="{BB962C8B-B14F-4D97-AF65-F5344CB8AC3E}">
        <p14:creationId xmlns:p14="http://schemas.microsoft.com/office/powerpoint/2010/main" val="305951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 Language Integrated Production System</a:t>
            </a:r>
            <a:endParaRPr lang="en-US" dirty="0"/>
          </a:p>
        </p:txBody>
      </p:sp>
      <p:sp>
        <p:nvSpPr>
          <p:cNvPr id="4" name="Slide Number Placeholder 3"/>
          <p:cNvSpPr>
            <a:spLocks noGrp="1"/>
          </p:cNvSpPr>
          <p:nvPr>
            <p:ph type="sldNum" sz="quarter" idx="10"/>
          </p:nvPr>
        </p:nvSpPr>
        <p:spPr/>
        <p:txBody>
          <a:bodyPr/>
          <a:lstStyle/>
          <a:p>
            <a:fld id="{ADC2FAAB-8FC8-4B46-BCC5-D6DE2AA92C9A}" type="slidenum">
              <a:rPr lang="en-US" smtClean="0"/>
              <a:t>14</a:t>
            </a:fld>
            <a:endParaRPr lang="en-US"/>
          </a:p>
        </p:txBody>
      </p:sp>
    </p:spTree>
    <p:extLst>
      <p:ext uri="{BB962C8B-B14F-4D97-AF65-F5344CB8AC3E}">
        <p14:creationId xmlns:p14="http://schemas.microsoft.com/office/powerpoint/2010/main" val="71120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4988D25-30B5-4A67-82AB-83A78455CAC4}" type="datetimeFigureOut">
              <a:rPr lang="en-US" smtClean="0"/>
              <a:t>10/22/2019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8CD0E08-0C13-4B9B-9427-452E655D8EF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88D25-30B5-4A67-82AB-83A78455CAC4}"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D0E08-0C13-4B9B-9427-452E655D8E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4988D25-30B5-4A67-82AB-83A78455CAC4}" type="datetimeFigureOut">
              <a:rPr lang="en-US" smtClean="0"/>
              <a:t>10/22/2019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8CD0E08-0C13-4B9B-9427-452E655D8EF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988D25-30B5-4A67-82AB-83A78455CAC4}"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8CD0E08-0C13-4B9B-9427-452E655D8EF7}"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4988D25-30B5-4A67-82AB-83A78455CAC4}" type="datetimeFigureOut">
              <a:rPr lang="en-US" smtClean="0"/>
              <a:t>10/22/2019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8CD0E08-0C13-4B9B-9427-452E655D8EF7}"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4988D25-30B5-4A67-82AB-83A78455CAC4}" type="datetimeFigureOut">
              <a:rPr lang="en-US" smtClean="0"/>
              <a:t>10/22/2019</a:t>
            </a:fld>
            <a:endParaRPr lang="en-US"/>
          </a:p>
        </p:txBody>
      </p:sp>
      <p:sp>
        <p:nvSpPr>
          <p:cNvPr id="10" name="Slide Number Placeholder 9"/>
          <p:cNvSpPr>
            <a:spLocks noGrp="1"/>
          </p:cNvSpPr>
          <p:nvPr>
            <p:ph type="sldNum" sz="quarter" idx="16"/>
          </p:nvPr>
        </p:nvSpPr>
        <p:spPr/>
        <p:txBody>
          <a:bodyPr rtlCol="0"/>
          <a:lstStyle/>
          <a:p>
            <a:fld id="{98CD0E08-0C13-4B9B-9427-452E655D8EF7}"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4988D25-30B5-4A67-82AB-83A78455CAC4}" type="datetimeFigureOut">
              <a:rPr lang="en-US" smtClean="0"/>
              <a:t>10/22/2019</a:t>
            </a:fld>
            <a:endParaRPr lang="en-US"/>
          </a:p>
        </p:txBody>
      </p:sp>
      <p:sp>
        <p:nvSpPr>
          <p:cNvPr id="12" name="Slide Number Placeholder 11"/>
          <p:cNvSpPr>
            <a:spLocks noGrp="1"/>
          </p:cNvSpPr>
          <p:nvPr>
            <p:ph type="sldNum" sz="quarter" idx="16"/>
          </p:nvPr>
        </p:nvSpPr>
        <p:spPr/>
        <p:txBody>
          <a:bodyPr rtlCol="0"/>
          <a:lstStyle/>
          <a:p>
            <a:fld id="{98CD0E08-0C13-4B9B-9427-452E655D8EF7}"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988D25-30B5-4A67-82AB-83A78455CAC4}" type="datetimeFigureOut">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8CD0E08-0C13-4B9B-9427-452E655D8E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88D25-30B5-4A67-82AB-83A78455CAC4}"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8CD0E08-0C13-4B9B-9427-452E655D8E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988D25-30B5-4A67-82AB-83A78455CAC4}"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8CD0E08-0C13-4B9B-9427-452E655D8EF7}"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4988D25-30B5-4A67-82AB-83A78455CAC4}" type="datetimeFigureOut">
              <a:rPr lang="en-US" smtClean="0"/>
              <a:t>10/22/2019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8CD0E08-0C13-4B9B-9427-452E655D8EF7}"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4988D25-30B5-4A67-82AB-83A78455CAC4}" type="datetimeFigureOut">
              <a:rPr lang="en-US" smtClean="0"/>
              <a:t>10/22/2019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8CD0E08-0C13-4B9B-9427-452E655D8E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Unification</a:t>
            </a:r>
            <a:br>
              <a:rPr lang="en-US" dirty="0" smtClean="0"/>
            </a:br>
            <a:r>
              <a:rPr lang="en-US" dirty="0" smtClean="0"/>
              <a:t>Forward chaining &amp; backward chaining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6219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600200"/>
            <a:ext cx="8385048" cy="5181600"/>
          </a:xfrm>
        </p:spPr>
        <p:txBody>
          <a:bodyPr>
            <a:normAutofit/>
          </a:bodyPr>
          <a:lstStyle/>
          <a:p>
            <a:r>
              <a:rPr lang="en-US" b="1" dirty="0"/>
              <a:t>UNIFY{p(b, X, f(g(Z))) and p(Z, f(Y), f(Y))}</a:t>
            </a:r>
            <a:endParaRPr lang="en-US" dirty="0"/>
          </a:p>
          <a:p>
            <a:pPr marL="320040" lvl="1" indent="0">
              <a:buNone/>
            </a:pPr>
            <a:r>
              <a:rPr lang="en-US" sz="2400" i="1" dirty="0"/>
              <a:t>Here, </a:t>
            </a:r>
            <a:r>
              <a:rPr lang="el-GR" sz="2400" i="1" dirty="0"/>
              <a:t>Ψ</a:t>
            </a:r>
            <a:r>
              <a:rPr lang="el-GR" sz="2400" i="1" baseline="-25000" dirty="0"/>
              <a:t>1</a:t>
            </a:r>
            <a:r>
              <a:rPr lang="el-GR" sz="2400" i="1" dirty="0"/>
              <a:t> = </a:t>
            </a:r>
            <a:r>
              <a:rPr lang="en-US" sz="2400" i="1" dirty="0"/>
              <a:t>p(b, X, f(g(Z))) , and </a:t>
            </a:r>
            <a:r>
              <a:rPr lang="el-GR" sz="2400" i="1" dirty="0"/>
              <a:t>Ψ</a:t>
            </a:r>
            <a:r>
              <a:rPr lang="el-GR" sz="2400" i="1" baseline="-25000" dirty="0"/>
              <a:t>2</a:t>
            </a:r>
            <a:r>
              <a:rPr lang="el-GR" sz="2400" i="1" dirty="0"/>
              <a:t> = </a:t>
            </a:r>
            <a:r>
              <a:rPr lang="en-US" sz="2400" i="1" dirty="0"/>
              <a:t>p(Z, f(Y), f(Y))</a:t>
            </a:r>
            <a:br>
              <a:rPr lang="en-US" sz="2400" i="1" dirty="0"/>
            </a:br>
            <a:r>
              <a:rPr lang="en-US" sz="2400" i="1" dirty="0"/>
              <a:t>S</a:t>
            </a:r>
            <a:r>
              <a:rPr lang="en-US" sz="2400" i="1" baseline="-25000" dirty="0"/>
              <a:t>0</a:t>
            </a:r>
            <a:r>
              <a:rPr lang="en-US" sz="2400" i="1" dirty="0"/>
              <a:t> =&gt; { p(b, X, f(g(Z))); p(Z, f(Y), f(Y))}</a:t>
            </a:r>
            <a:br>
              <a:rPr lang="en-US" sz="2400" i="1" dirty="0"/>
            </a:br>
            <a:r>
              <a:rPr lang="en-US" sz="2400" i="1" dirty="0"/>
              <a:t>SUBST </a:t>
            </a:r>
            <a:r>
              <a:rPr lang="el-GR" sz="2400" i="1" dirty="0"/>
              <a:t>θ</a:t>
            </a:r>
            <a:r>
              <a:rPr lang="el-GR" sz="2400" i="1" dirty="0" smtClean="0"/>
              <a:t>={</a:t>
            </a:r>
            <a:r>
              <a:rPr lang="en-US" sz="2400" i="1" dirty="0" smtClean="0"/>
              <a:t>Z/B}</a:t>
            </a:r>
            <a:endParaRPr lang="en-US" sz="2400" i="1" dirty="0"/>
          </a:p>
          <a:p>
            <a:pPr marL="320040" lvl="1" indent="0">
              <a:buNone/>
            </a:pPr>
            <a:r>
              <a:rPr lang="en-US" sz="2400" i="1" dirty="0"/>
              <a:t>S</a:t>
            </a:r>
            <a:r>
              <a:rPr lang="en-US" sz="2400" i="1" baseline="-25000" dirty="0"/>
              <a:t>1</a:t>
            </a:r>
            <a:r>
              <a:rPr lang="en-US" sz="2400" i="1" dirty="0"/>
              <a:t> =&gt; { p(b, X, f(g(b))); p(b, f(Y), f(Y))}</a:t>
            </a:r>
            <a:br>
              <a:rPr lang="en-US" sz="2400" i="1" dirty="0"/>
            </a:br>
            <a:r>
              <a:rPr lang="en-US" sz="2400" i="1" dirty="0"/>
              <a:t>SUBST </a:t>
            </a:r>
            <a:r>
              <a:rPr lang="el-GR" sz="2400" i="1" dirty="0"/>
              <a:t>θ</a:t>
            </a:r>
            <a:r>
              <a:rPr lang="el-GR" sz="2400" i="1" dirty="0" smtClean="0"/>
              <a:t>={</a:t>
            </a:r>
            <a:r>
              <a:rPr lang="en-US" sz="2400" i="1" dirty="0"/>
              <a:t>X</a:t>
            </a:r>
            <a:r>
              <a:rPr lang="en-US" sz="2400" i="1" dirty="0" smtClean="0"/>
              <a:t>/f(Y)}</a:t>
            </a:r>
            <a:endParaRPr lang="en-US" sz="2400" i="1" dirty="0"/>
          </a:p>
          <a:p>
            <a:pPr marL="320040" lvl="1" indent="0">
              <a:buNone/>
            </a:pPr>
            <a:r>
              <a:rPr lang="en-US" sz="2400" i="1" dirty="0"/>
              <a:t>S</a:t>
            </a:r>
            <a:r>
              <a:rPr lang="en-US" sz="2400" i="1" baseline="-25000" dirty="0"/>
              <a:t>2</a:t>
            </a:r>
            <a:r>
              <a:rPr lang="en-US" sz="2400" i="1" dirty="0"/>
              <a:t> =&gt; { p(b, f(Y), f(g(b))); p(b, f(Y), f(Y))}</a:t>
            </a:r>
            <a:br>
              <a:rPr lang="en-US" sz="2400" i="1" dirty="0"/>
            </a:br>
            <a:r>
              <a:rPr lang="en-US" sz="2400" i="1" dirty="0"/>
              <a:t>SUBST </a:t>
            </a:r>
            <a:r>
              <a:rPr lang="el-GR" sz="2400" i="1" dirty="0"/>
              <a:t>θ= </a:t>
            </a:r>
            <a:r>
              <a:rPr lang="el-GR" sz="2400" i="1" dirty="0" smtClean="0"/>
              <a:t>{</a:t>
            </a:r>
            <a:r>
              <a:rPr lang="en-US" sz="2400" i="1" dirty="0" smtClean="0"/>
              <a:t>Y/g(b)}</a:t>
            </a:r>
            <a:endParaRPr lang="en-US" sz="2400" i="1" dirty="0"/>
          </a:p>
          <a:p>
            <a:pPr marL="320040" lvl="1" indent="0">
              <a:buNone/>
            </a:pPr>
            <a:r>
              <a:rPr lang="en-US" sz="2400" i="1" dirty="0"/>
              <a:t>S</a:t>
            </a:r>
            <a:r>
              <a:rPr lang="en-US" sz="2400" i="1" baseline="-25000" dirty="0"/>
              <a:t>2</a:t>
            </a:r>
            <a:r>
              <a:rPr lang="en-US" sz="2400" i="1" dirty="0"/>
              <a:t> =&gt; { p(b, f(g(b)), f(g(b)); p(b, f(g(b)), f(g(b))} </a:t>
            </a:r>
            <a:endParaRPr lang="en-US" sz="2400" i="1" dirty="0" smtClean="0"/>
          </a:p>
          <a:p>
            <a:pPr marL="320040" lvl="1" indent="0">
              <a:buNone/>
            </a:pPr>
            <a:r>
              <a:rPr lang="en-US" b="1" dirty="0" smtClean="0"/>
              <a:t>Unified </a:t>
            </a:r>
            <a:r>
              <a:rPr lang="en-US" b="1" dirty="0"/>
              <a:t>Successfully.</a:t>
            </a:r>
            <a:br>
              <a:rPr lang="en-US" b="1" dirty="0"/>
            </a:br>
            <a:r>
              <a:rPr lang="en-US" b="1" dirty="0"/>
              <a:t>And Unifier = { b/Z, f(Y) /X , g(b) /Y}</a:t>
            </a:r>
            <a:r>
              <a:rPr lang="en-US" dirty="0"/>
              <a:t>.</a:t>
            </a:r>
          </a:p>
          <a:p>
            <a:endParaRPr lang="en-US" dirty="0"/>
          </a:p>
        </p:txBody>
      </p:sp>
    </p:spTree>
    <p:extLst>
      <p:ext uri="{BB962C8B-B14F-4D97-AF65-F5344CB8AC3E}">
        <p14:creationId xmlns:p14="http://schemas.microsoft.com/office/powerpoint/2010/main" val="125650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600200"/>
            <a:ext cx="8613648" cy="5257800"/>
          </a:xfrm>
        </p:spPr>
        <p:txBody>
          <a:bodyPr>
            <a:normAutofit fontScale="92500" lnSpcReduction="10000"/>
          </a:bodyPr>
          <a:lstStyle/>
          <a:p>
            <a:r>
              <a:rPr lang="en-US" b="1" dirty="0" smtClean="0"/>
              <a:t>UNIFFY {p (X, X), and p (Z, f(Z))}</a:t>
            </a:r>
            <a:endParaRPr lang="en-US" dirty="0" smtClean="0"/>
          </a:p>
          <a:p>
            <a:pPr marL="0" indent="0">
              <a:buNone/>
            </a:pPr>
            <a:r>
              <a:rPr lang="en-US" sz="2600" i="1" dirty="0" smtClean="0"/>
              <a:t>Here</a:t>
            </a:r>
            <a:r>
              <a:rPr lang="en-US" sz="2600" i="1" dirty="0"/>
              <a:t>, </a:t>
            </a:r>
            <a:r>
              <a:rPr lang="el-GR" sz="2600" i="1" dirty="0"/>
              <a:t>Ψ</a:t>
            </a:r>
            <a:r>
              <a:rPr lang="el-GR" sz="2600" i="1" baseline="-25000" dirty="0"/>
              <a:t>1</a:t>
            </a:r>
            <a:r>
              <a:rPr lang="el-GR" sz="2600" i="1" dirty="0"/>
              <a:t> = {</a:t>
            </a:r>
            <a:r>
              <a:rPr lang="en-US" sz="2600" i="1" dirty="0"/>
              <a:t>p (X, X), and </a:t>
            </a:r>
            <a:r>
              <a:rPr lang="el-GR" sz="2600" i="1" dirty="0"/>
              <a:t>Ψ</a:t>
            </a:r>
            <a:r>
              <a:rPr lang="el-GR" sz="2600" i="1" baseline="-25000" dirty="0"/>
              <a:t>2</a:t>
            </a:r>
            <a:r>
              <a:rPr lang="el-GR" sz="2600" i="1" dirty="0"/>
              <a:t> = </a:t>
            </a:r>
            <a:r>
              <a:rPr lang="en-US" sz="2600" i="1" dirty="0"/>
              <a:t>p (Z, f(Z))</a:t>
            </a:r>
            <a:br>
              <a:rPr lang="en-US" sz="2600" i="1" dirty="0"/>
            </a:br>
            <a:r>
              <a:rPr lang="en-US" sz="2600" i="1" dirty="0"/>
              <a:t>S</a:t>
            </a:r>
            <a:r>
              <a:rPr lang="en-US" sz="2600" i="1" baseline="-25000" dirty="0"/>
              <a:t>0</a:t>
            </a:r>
            <a:r>
              <a:rPr lang="en-US" sz="2600" i="1" dirty="0"/>
              <a:t> =&gt; {p (X, X), p (Z, f(Z))}</a:t>
            </a:r>
            <a:br>
              <a:rPr lang="en-US" sz="2600" i="1" dirty="0"/>
            </a:br>
            <a:r>
              <a:rPr lang="en-US" sz="2600" i="1" dirty="0"/>
              <a:t>SUBST </a:t>
            </a:r>
            <a:r>
              <a:rPr lang="el-GR" sz="2600" i="1" dirty="0"/>
              <a:t>θ= </a:t>
            </a:r>
            <a:r>
              <a:rPr lang="el-GR" sz="2600" i="1" dirty="0" smtClean="0"/>
              <a:t>{</a:t>
            </a:r>
            <a:r>
              <a:rPr lang="en-US" sz="2600" i="1" dirty="0" smtClean="0"/>
              <a:t>Z/X}</a:t>
            </a:r>
            <a:r>
              <a:rPr lang="en-US" sz="2600" i="1" dirty="0"/>
              <a:t/>
            </a:r>
            <a:br>
              <a:rPr lang="en-US" sz="2600" i="1" dirty="0"/>
            </a:br>
            <a:r>
              <a:rPr lang="en-US" sz="2600" i="1" dirty="0"/>
              <a:t>              S1 =&gt; {p (Z, Z), p (Z, f(Z))}</a:t>
            </a:r>
            <a:br>
              <a:rPr lang="en-US" sz="2600" i="1" dirty="0"/>
            </a:br>
            <a:r>
              <a:rPr lang="en-US" sz="2600" i="1" dirty="0"/>
              <a:t>SUBST </a:t>
            </a:r>
            <a:r>
              <a:rPr lang="el-GR" sz="2600" i="1" dirty="0"/>
              <a:t>θ= </a:t>
            </a:r>
            <a:r>
              <a:rPr lang="el-GR" sz="2600" i="1" dirty="0" smtClean="0"/>
              <a:t>{</a:t>
            </a:r>
            <a:r>
              <a:rPr lang="en-US" sz="2600" i="1" dirty="0" smtClean="0"/>
              <a:t>Z/f(Z)},</a:t>
            </a:r>
            <a:r>
              <a:rPr lang="en-US" sz="2600" i="1" dirty="0"/>
              <a:t> </a:t>
            </a:r>
            <a:r>
              <a:rPr lang="en-US" sz="2600" b="1" i="1" dirty="0"/>
              <a:t>Unification Failed</a:t>
            </a:r>
            <a:r>
              <a:rPr lang="en-US" sz="2600" i="1" dirty="0"/>
              <a:t>.</a:t>
            </a:r>
          </a:p>
          <a:p>
            <a:pPr marL="0" indent="0">
              <a:buNone/>
            </a:pPr>
            <a:r>
              <a:rPr lang="en-US" b="1" dirty="0"/>
              <a:t>Hence, unification is not possible for these expressions.</a:t>
            </a:r>
            <a:endParaRPr lang="en-US" dirty="0"/>
          </a:p>
          <a:p>
            <a:r>
              <a:rPr lang="en-US" b="1" dirty="0" smtClean="0"/>
              <a:t>UNIFY(prime </a:t>
            </a:r>
            <a:r>
              <a:rPr lang="en-US" b="1" dirty="0"/>
              <a:t>(11), prime(y))</a:t>
            </a:r>
            <a:endParaRPr lang="en-US" dirty="0"/>
          </a:p>
          <a:p>
            <a:pPr marL="0" indent="0">
              <a:buNone/>
            </a:pPr>
            <a:r>
              <a:rPr lang="en-US" sz="2600" i="1" dirty="0"/>
              <a:t>Here, </a:t>
            </a:r>
            <a:r>
              <a:rPr lang="el-GR" sz="2600" i="1" dirty="0"/>
              <a:t>Ψ</a:t>
            </a:r>
            <a:r>
              <a:rPr lang="el-GR" sz="2600" i="1" baseline="-25000" dirty="0"/>
              <a:t>1</a:t>
            </a:r>
            <a:r>
              <a:rPr lang="el-GR" sz="2600" i="1" dirty="0"/>
              <a:t> = {</a:t>
            </a:r>
            <a:r>
              <a:rPr lang="en-US" sz="2600" i="1" dirty="0"/>
              <a:t>prime(11) , and </a:t>
            </a:r>
            <a:r>
              <a:rPr lang="el-GR" sz="2600" i="1" dirty="0"/>
              <a:t>Ψ</a:t>
            </a:r>
            <a:r>
              <a:rPr lang="el-GR" sz="2600" i="1" baseline="-25000" dirty="0"/>
              <a:t>2</a:t>
            </a:r>
            <a:r>
              <a:rPr lang="el-GR" sz="2600" i="1" dirty="0"/>
              <a:t> = </a:t>
            </a:r>
            <a:r>
              <a:rPr lang="en-US" sz="2600" i="1" dirty="0"/>
              <a:t>prime(y)}</a:t>
            </a:r>
            <a:br>
              <a:rPr lang="en-US" sz="2600" i="1" dirty="0"/>
            </a:br>
            <a:r>
              <a:rPr lang="en-US" sz="2600" i="1" dirty="0"/>
              <a:t>S</a:t>
            </a:r>
            <a:r>
              <a:rPr lang="en-US" sz="2600" i="1" baseline="-25000" dirty="0"/>
              <a:t>0</a:t>
            </a:r>
            <a:r>
              <a:rPr lang="en-US" sz="2600" i="1" dirty="0"/>
              <a:t> =&gt; {prime(11) , prime(y)}</a:t>
            </a:r>
            <a:br>
              <a:rPr lang="en-US" sz="2600" i="1" dirty="0"/>
            </a:br>
            <a:r>
              <a:rPr lang="en-US" sz="2600" i="1" dirty="0"/>
              <a:t>SUBST </a:t>
            </a:r>
            <a:r>
              <a:rPr lang="el-GR" sz="2600" i="1" dirty="0"/>
              <a:t>θ= </a:t>
            </a:r>
            <a:r>
              <a:rPr lang="el-GR" sz="2600" i="1" dirty="0" smtClean="0"/>
              <a:t>{</a:t>
            </a:r>
            <a:r>
              <a:rPr lang="en-US" sz="2600" i="1" dirty="0" smtClean="0"/>
              <a:t>Y/</a:t>
            </a:r>
            <a:r>
              <a:rPr lang="el-GR" sz="2600" i="1" dirty="0" smtClean="0"/>
              <a:t>11</a:t>
            </a:r>
            <a:r>
              <a:rPr lang="en-US" sz="2600" i="1" dirty="0" smtClean="0"/>
              <a:t>}</a:t>
            </a:r>
            <a:endParaRPr lang="en-US" sz="2600" i="1" dirty="0"/>
          </a:p>
          <a:p>
            <a:pPr marL="0" indent="0">
              <a:buNone/>
            </a:pPr>
            <a:r>
              <a:rPr lang="en-US" sz="2600" i="1" dirty="0"/>
              <a:t>S</a:t>
            </a:r>
            <a:r>
              <a:rPr lang="en-US" sz="2600" i="1" baseline="-25000" dirty="0"/>
              <a:t>1</a:t>
            </a:r>
            <a:r>
              <a:rPr lang="en-US" sz="2600" i="1" dirty="0"/>
              <a:t> =&gt; {prime(11) , prime(11)} , Successfully unified.</a:t>
            </a:r>
            <a:br>
              <a:rPr lang="en-US" sz="2600" i="1" dirty="0"/>
            </a:br>
            <a:r>
              <a:rPr lang="en-US" sz="2600" i="1" dirty="0"/>
              <a:t>              Unifier: </a:t>
            </a:r>
            <a:r>
              <a:rPr lang="en-US" sz="2600" i="1" dirty="0" smtClean="0"/>
              <a:t>{Y/11}.</a:t>
            </a:r>
            <a:endParaRPr lang="en-US" sz="2600" i="1" dirty="0"/>
          </a:p>
          <a:p>
            <a:endParaRPr lang="en-US" dirty="0"/>
          </a:p>
          <a:p>
            <a:endParaRPr lang="en-US" dirty="0"/>
          </a:p>
        </p:txBody>
      </p:sp>
    </p:spTree>
    <p:extLst>
      <p:ext uri="{BB962C8B-B14F-4D97-AF65-F5344CB8AC3E}">
        <p14:creationId xmlns:p14="http://schemas.microsoft.com/office/powerpoint/2010/main" val="271596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447800"/>
            <a:ext cx="8991600" cy="5410200"/>
          </a:xfrm>
        </p:spPr>
        <p:txBody>
          <a:bodyPr>
            <a:noAutofit/>
          </a:bodyPr>
          <a:lstStyle/>
          <a:p>
            <a:r>
              <a:rPr lang="en-US" sz="2300" b="1" dirty="0" smtClean="0"/>
              <a:t>UNIFY </a:t>
            </a:r>
            <a:r>
              <a:rPr lang="en-US" sz="2300" b="1" dirty="0"/>
              <a:t>Q(a, g(x, a), f(y)), Q(a, g(f(b), a), x)}</a:t>
            </a:r>
            <a:endParaRPr lang="en-US" sz="2300" dirty="0"/>
          </a:p>
          <a:p>
            <a:pPr marL="0" indent="0">
              <a:buNone/>
            </a:pPr>
            <a:r>
              <a:rPr lang="en-US" sz="2300" i="1" dirty="0"/>
              <a:t>Here, </a:t>
            </a:r>
            <a:r>
              <a:rPr lang="el-GR" sz="2300" i="1" dirty="0"/>
              <a:t>Ψ</a:t>
            </a:r>
            <a:r>
              <a:rPr lang="el-GR" sz="2300" i="1" baseline="-25000" dirty="0"/>
              <a:t>1</a:t>
            </a:r>
            <a:r>
              <a:rPr lang="el-GR" sz="2300" i="1" dirty="0"/>
              <a:t> = </a:t>
            </a:r>
            <a:r>
              <a:rPr lang="en-US" sz="2300" i="1" dirty="0"/>
              <a:t>Q(a, g(x, a), f(y)), and </a:t>
            </a:r>
            <a:r>
              <a:rPr lang="el-GR" sz="2300" i="1" dirty="0"/>
              <a:t>Ψ</a:t>
            </a:r>
            <a:r>
              <a:rPr lang="el-GR" sz="2300" i="1" baseline="-25000" dirty="0"/>
              <a:t>2</a:t>
            </a:r>
            <a:r>
              <a:rPr lang="el-GR" sz="2300" i="1" dirty="0"/>
              <a:t> = </a:t>
            </a:r>
            <a:r>
              <a:rPr lang="en-US" sz="2300" i="1" dirty="0"/>
              <a:t>Q(a, g(f(b), a), x)</a:t>
            </a:r>
            <a:br>
              <a:rPr lang="en-US" sz="2300" i="1" dirty="0"/>
            </a:br>
            <a:r>
              <a:rPr lang="en-US" sz="2300" i="1" dirty="0"/>
              <a:t>S</a:t>
            </a:r>
            <a:r>
              <a:rPr lang="en-US" sz="2300" i="1" baseline="-25000" dirty="0"/>
              <a:t>0</a:t>
            </a:r>
            <a:r>
              <a:rPr lang="en-US" sz="2300" i="1" dirty="0"/>
              <a:t> =&gt; {Q(a, g(x, a), f(y)); Q(a, g(f(b), a), x)}</a:t>
            </a:r>
            <a:br>
              <a:rPr lang="en-US" sz="2300" i="1" dirty="0"/>
            </a:br>
            <a:r>
              <a:rPr lang="en-US" sz="2300" i="1" dirty="0"/>
              <a:t>SUBST </a:t>
            </a:r>
            <a:r>
              <a:rPr lang="el-GR" sz="2300" i="1" dirty="0"/>
              <a:t>θ= </a:t>
            </a:r>
            <a:r>
              <a:rPr lang="el-GR" sz="2300" i="1" dirty="0" smtClean="0"/>
              <a:t>{</a:t>
            </a:r>
            <a:r>
              <a:rPr lang="en-US" sz="2300" i="1" dirty="0"/>
              <a:t>x</a:t>
            </a:r>
            <a:r>
              <a:rPr lang="en-US" sz="2300" i="1" dirty="0" smtClean="0"/>
              <a:t>/f(b)}</a:t>
            </a:r>
            <a:r>
              <a:rPr lang="en-US" sz="2300" i="1" dirty="0"/>
              <a:t/>
            </a:r>
            <a:br>
              <a:rPr lang="en-US" sz="2300" i="1" dirty="0"/>
            </a:br>
            <a:r>
              <a:rPr lang="en-US" sz="2300" i="1" dirty="0"/>
              <a:t>S</a:t>
            </a:r>
            <a:r>
              <a:rPr lang="en-US" sz="2300" i="1" baseline="-25000" dirty="0"/>
              <a:t>1</a:t>
            </a:r>
            <a:r>
              <a:rPr lang="en-US" sz="2300" i="1" dirty="0"/>
              <a:t> =&gt; {Q(a, g(f(b), a), f(y)); Q(a, g(f(b), a), f(b))}</a:t>
            </a:r>
          </a:p>
          <a:p>
            <a:pPr marL="0" indent="0">
              <a:buNone/>
            </a:pPr>
            <a:r>
              <a:rPr lang="en-US" sz="2300" i="1" dirty="0"/>
              <a:t>SUBST </a:t>
            </a:r>
            <a:r>
              <a:rPr lang="el-GR" sz="2300" i="1" dirty="0"/>
              <a:t>θ= </a:t>
            </a:r>
            <a:r>
              <a:rPr lang="el-GR" sz="2300" i="1" dirty="0" smtClean="0"/>
              <a:t>{</a:t>
            </a:r>
            <a:r>
              <a:rPr lang="en-US" sz="2300" i="1" dirty="0" smtClean="0"/>
              <a:t>y/b}</a:t>
            </a:r>
            <a:r>
              <a:rPr lang="en-US" sz="2300" i="1" dirty="0"/>
              <a:t/>
            </a:r>
            <a:br>
              <a:rPr lang="en-US" sz="2300" i="1" dirty="0"/>
            </a:br>
            <a:r>
              <a:rPr lang="en-US" sz="2300" i="1" dirty="0"/>
              <a:t>S</a:t>
            </a:r>
            <a:r>
              <a:rPr lang="en-US" sz="2300" i="1" baseline="-25000" dirty="0"/>
              <a:t>1</a:t>
            </a:r>
            <a:r>
              <a:rPr lang="en-US" sz="2300" i="1" dirty="0"/>
              <a:t> =&gt; {Q(a, g(f(b), a), f(b)); Q(a, g(f(b), a), f(b))}, </a:t>
            </a:r>
            <a:r>
              <a:rPr lang="en-US" sz="2300" b="1" i="1" dirty="0"/>
              <a:t>Successfully Unified.</a:t>
            </a:r>
            <a:endParaRPr lang="en-US" sz="2300" i="1" dirty="0"/>
          </a:p>
          <a:p>
            <a:pPr marL="0" indent="0">
              <a:buNone/>
            </a:pPr>
            <a:r>
              <a:rPr lang="en-US" sz="2300" b="1" i="1" dirty="0"/>
              <a:t>Unifier: [a/a, </a:t>
            </a:r>
            <a:r>
              <a:rPr lang="en-US" sz="2300" b="1" i="1" dirty="0" smtClean="0"/>
              <a:t>x/f(b), y/b].</a:t>
            </a:r>
            <a:endParaRPr lang="en-US" sz="2300" b="1" i="1" dirty="0" smtClean="0"/>
          </a:p>
          <a:p>
            <a:r>
              <a:rPr lang="en-US" sz="2300" b="1" dirty="0" smtClean="0"/>
              <a:t>6</a:t>
            </a:r>
            <a:r>
              <a:rPr lang="en-US" sz="2300" b="1" dirty="0"/>
              <a:t>. UNIFY(knows(Richard, x), knows(Richard, John))</a:t>
            </a:r>
            <a:endParaRPr lang="en-US" sz="2300" dirty="0"/>
          </a:p>
          <a:p>
            <a:pPr marL="0" indent="0">
              <a:buNone/>
            </a:pPr>
            <a:r>
              <a:rPr lang="en-US" sz="2300" i="1" dirty="0"/>
              <a:t>Here, </a:t>
            </a:r>
            <a:r>
              <a:rPr lang="el-GR" sz="2300" i="1" dirty="0"/>
              <a:t>Ψ</a:t>
            </a:r>
            <a:r>
              <a:rPr lang="el-GR" sz="2300" i="1" baseline="-25000" dirty="0"/>
              <a:t>1</a:t>
            </a:r>
            <a:r>
              <a:rPr lang="el-GR" sz="2300" i="1" dirty="0"/>
              <a:t> = </a:t>
            </a:r>
            <a:r>
              <a:rPr lang="en-US" sz="2300" i="1" dirty="0"/>
              <a:t>knows(Richard, x), and </a:t>
            </a:r>
            <a:r>
              <a:rPr lang="el-GR" sz="2300" i="1" dirty="0"/>
              <a:t>Ψ</a:t>
            </a:r>
            <a:r>
              <a:rPr lang="el-GR" sz="2300" i="1" baseline="-25000" dirty="0"/>
              <a:t>2</a:t>
            </a:r>
            <a:r>
              <a:rPr lang="el-GR" sz="2300" i="1" dirty="0"/>
              <a:t> = </a:t>
            </a:r>
            <a:r>
              <a:rPr lang="en-US" sz="2300" i="1" dirty="0"/>
              <a:t>knows(Richard, John)</a:t>
            </a:r>
            <a:br>
              <a:rPr lang="en-US" sz="2300" i="1" dirty="0"/>
            </a:br>
            <a:r>
              <a:rPr lang="en-US" sz="2300" i="1" dirty="0"/>
              <a:t>S</a:t>
            </a:r>
            <a:r>
              <a:rPr lang="en-US" sz="2300" i="1" baseline="-25000" dirty="0"/>
              <a:t>0</a:t>
            </a:r>
            <a:r>
              <a:rPr lang="en-US" sz="2300" i="1" dirty="0"/>
              <a:t> =&gt; { knows(Richard, x); knows(Richard, John)}</a:t>
            </a:r>
            <a:br>
              <a:rPr lang="en-US" sz="2300" i="1" dirty="0"/>
            </a:br>
            <a:r>
              <a:rPr lang="en-US" sz="2300" i="1" dirty="0"/>
              <a:t>SUBST </a:t>
            </a:r>
            <a:r>
              <a:rPr lang="el-GR" sz="2300" i="1" dirty="0"/>
              <a:t>θ= </a:t>
            </a:r>
            <a:r>
              <a:rPr lang="el-GR" sz="2300" i="1" dirty="0" smtClean="0"/>
              <a:t>{</a:t>
            </a:r>
            <a:r>
              <a:rPr lang="en-US" sz="2300" i="1" dirty="0" smtClean="0"/>
              <a:t>x/John}</a:t>
            </a:r>
            <a:r>
              <a:rPr lang="en-US" sz="2300" i="1" dirty="0"/>
              <a:t/>
            </a:r>
            <a:br>
              <a:rPr lang="en-US" sz="2300" i="1" dirty="0"/>
            </a:br>
            <a:r>
              <a:rPr lang="en-US" sz="2300" i="1" dirty="0"/>
              <a:t>S</a:t>
            </a:r>
            <a:r>
              <a:rPr lang="en-US" sz="2300" i="1" baseline="-25000" dirty="0"/>
              <a:t>1</a:t>
            </a:r>
            <a:r>
              <a:rPr lang="en-US" sz="2300" i="1" dirty="0"/>
              <a:t> =&gt; { knows(Richard, John); knows(Richard, John)}, </a:t>
            </a:r>
            <a:r>
              <a:rPr lang="en-US" sz="2300" b="1" i="1" dirty="0"/>
              <a:t>Successfully Unified.</a:t>
            </a:r>
            <a:r>
              <a:rPr lang="en-US" sz="2300" i="1" dirty="0"/>
              <a:t/>
            </a:r>
            <a:br>
              <a:rPr lang="en-US" sz="2300" i="1" dirty="0"/>
            </a:br>
            <a:r>
              <a:rPr lang="en-US" sz="2300" b="1" i="1" dirty="0"/>
              <a:t>Unifier: </a:t>
            </a:r>
            <a:r>
              <a:rPr lang="en-US" sz="2300" b="1" i="1" dirty="0" smtClean="0"/>
              <a:t>{x/John}.</a:t>
            </a:r>
            <a:endParaRPr lang="en-US" sz="2300" i="1" dirty="0"/>
          </a:p>
        </p:txBody>
      </p:sp>
    </p:spTree>
    <p:extLst>
      <p:ext uri="{BB962C8B-B14F-4D97-AF65-F5344CB8AC3E}">
        <p14:creationId xmlns:p14="http://schemas.microsoft.com/office/powerpoint/2010/main" val="96644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CHAINING</a:t>
            </a:r>
          </a:p>
        </p:txBody>
      </p:sp>
      <p:sp>
        <p:nvSpPr>
          <p:cNvPr id="3" name="Content Placeholder 2"/>
          <p:cNvSpPr>
            <a:spLocks noGrp="1"/>
          </p:cNvSpPr>
          <p:nvPr>
            <p:ph sz="quarter" idx="1"/>
          </p:nvPr>
        </p:nvSpPr>
        <p:spPr>
          <a:xfrm>
            <a:off x="304800" y="1600200"/>
            <a:ext cx="8461248" cy="5257800"/>
          </a:xfrm>
        </p:spPr>
        <p:txBody>
          <a:bodyPr>
            <a:normAutofit/>
          </a:bodyPr>
          <a:lstStyle/>
          <a:p>
            <a:r>
              <a:rPr lang="en-US" dirty="0"/>
              <a:t>Forward chaining is also known as a forward deduction or forward reasoning method when using an inference engine. Forward chaining is a form of reasoning which start with atomic sentences in the knowledge base and applies inference </a:t>
            </a:r>
            <a:r>
              <a:rPr lang="en-US" dirty="0" smtClean="0"/>
              <a:t>rules </a:t>
            </a:r>
            <a:r>
              <a:rPr lang="en-US" dirty="0"/>
              <a:t>in the forward direction to extract more data until a goal is reached.</a:t>
            </a:r>
          </a:p>
          <a:p>
            <a:r>
              <a:rPr lang="en-US" dirty="0"/>
              <a:t>The Forward-chaining algorithm starts from known facts, triggers all rules whose premises are satisfied, and add their conclusion to the known facts. This process repeats until the problem is solved.</a:t>
            </a:r>
          </a:p>
          <a:p>
            <a:endParaRPr lang="en-US" dirty="0"/>
          </a:p>
        </p:txBody>
      </p:sp>
    </p:spTree>
    <p:extLst>
      <p:ext uri="{BB962C8B-B14F-4D97-AF65-F5344CB8AC3E}">
        <p14:creationId xmlns:p14="http://schemas.microsoft.com/office/powerpoint/2010/main" val="288578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76200" y="1371600"/>
            <a:ext cx="8991600" cy="5486400"/>
          </a:xfrm>
        </p:spPr>
        <p:txBody>
          <a:bodyPr>
            <a:noAutofit/>
          </a:bodyPr>
          <a:lstStyle/>
          <a:p>
            <a:r>
              <a:rPr lang="en-US" sz="2400" b="1" dirty="0"/>
              <a:t>Properties of Forward-Chaining:</a:t>
            </a:r>
            <a:endParaRPr lang="en-US" sz="2400" dirty="0"/>
          </a:p>
          <a:p>
            <a:pPr lvl="1"/>
            <a:r>
              <a:rPr lang="en-US" sz="2400" dirty="0"/>
              <a:t>It is a down-up approach, as it moves from bottom to top.</a:t>
            </a:r>
          </a:p>
          <a:p>
            <a:pPr lvl="1"/>
            <a:r>
              <a:rPr lang="en-US" sz="2400" dirty="0"/>
              <a:t>It is a process of making a conclusion based on known facts or data, by starting from the initial state and reaches the goal state.</a:t>
            </a:r>
          </a:p>
          <a:p>
            <a:pPr lvl="1"/>
            <a:r>
              <a:rPr lang="en-US" sz="2400" dirty="0"/>
              <a:t>Forward-chaining approach is also called as data-driven as we reach to the goal using available data.</a:t>
            </a:r>
          </a:p>
          <a:p>
            <a:pPr lvl="1"/>
            <a:r>
              <a:rPr lang="en-US" sz="2400" dirty="0"/>
              <a:t>Forward -chaining approach is commonly used in the expert system, such as CLIPS, business, and production rule systems</a:t>
            </a:r>
            <a:r>
              <a:rPr lang="en-US" sz="2400" dirty="0" smtClean="0"/>
              <a:t>.</a:t>
            </a:r>
            <a:endParaRPr lang="en-US" sz="2400" dirty="0"/>
          </a:p>
          <a:p>
            <a:r>
              <a:rPr lang="en-US" sz="2400" b="1" dirty="0" smtClean="0"/>
              <a:t>Example</a:t>
            </a:r>
            <a:r>
              <a:rPr lang="en-US" sz="2400" b="1" i="1" dirty="0" smtClean="0"/>
              <a:t>: </a:t>
            </a:r>
            <a:r>
              <a:rPr lang="en-US" sz="2400" dirty="0"/>
              <a:t>"</a:t>
            </a:r>
            <a:r>
              <a:rPr lang="en-US" sz="2400" b="1" i="1" dirty="0"/>
              <a:t>The law says that it is a crime for an American to sell weapons to hostile nations. The country </a:t>
            </a:r>
            <a:r>
              <a:rPr lang="en-US" sz="2400" b="1" i="1" dirty="0" smtClean="0"/>
              <a:t>A, </a:t>
            </a:r>
            <a:r>
              <a:rPr lang="en-US" sz="2400" b="1" i="1" dirty="0"/>
              <a:t>an enemy of America, has some missiles, and all of its missiles were sold to it by </a:t>
            </a:r>
            <a:r>
              <a:rPr lang="en-US" sz="2400" b="1" i="1" dirty="0" smtClean="0"/>
              <a:t>Robert, </a:t>
            </a:r>
            <a:r>
              <a:rPr lang="en-US" sz="2400" b="1" i="1" dirty="0"/>
              <a:t>who is American</a:t>
            </a:r>
            <a:r>
              <a:rPr lang="en-US" sz="2400" dirty="0"/>
              <a:t>.“         Prove that "</a:t>
            </a:r>
            <a:r>
              <a:rPr lang="en-US" sz="2400" b="1" i="1" dirty="0"/>
              <a:t>Robert is criminal."</a:t>
            </a:r>
          </a:p>
        </p:txBody>
      </p:sp>
    </p:spTree>
    <p:extLst>
      <p:ext uri="{BB962C8B-B14F-4D97-AF65-F5344CB8AC3E}">
        <p14:creationId xmlns:p14="http://schemas.microsoft.com/office/powerpoint/2010/main" val="40435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Facts Conversion into FOL:</a:t>
            </a:r>
            <a:br>
              <a:rPr lang="en-US" dirty="0"/>
            </a:br>
            <a:endParaRPr lang="en-US" dirty="0"/>
          </a:p>
        </p:txBody>
      </p:sp>
      <p:sp>
        <p:nvSpPr>
          <p:cNvPr id="3" name="Content Placeholder 2"/>
          <p:cNvSpPr>
            <a:spLocks noGrp="1"/>
          </p:cNvSpPr>
          <p:nvPr>
            <p:ph sz="quarter" idx="1"/>
          </p:nvPr>
        </p:nvSpPr>
        <p:spPr>
          <a:xfrm>
            <a:off x="152400" y="1524000"/>
            <a:ext cx="8991600" cy="5410200"/>
          </a:xfrm>
        </p:spPr>
        <p:txBody>
          <a:bodyPr>
            <a:normAutofit fontScale="70000" lnSpcReduction="20000"/>
          </a:bodyPr>
          <a:lstStyle/>
          <a:p>
            <a:r>
              <a:rPr lang="en-US" dirty="0" smtClean="0"/>
              <a:t>It </a:t>
            </a:r>
            <a:r>
              <a:rPr lang="en-US" dirty="0"/>
              <a:t>is a crime for an American to sell weapons to hostile nations. (Let's say p, q, and r are variables)</a:t>
            </a:r>
            <a:br>
              <a:rPr lang="en-US" dirty="0"/>
            </a:br>
            <a:r>
              <a:rPr lang="en-US" b="1" dirty="0"/>
              <a:t>American (p) ∧ weapon(q) ∧ sells (p, q, r) ∧ hostile(r) → Criminal(p)       ...(1)</a:t>
            </a:r>
            <a:endParaRPr lang="en-US" dirty="0"/>
          </a:p>
          <a:p>
            <a:r>
              <a:rPr lang="en-US" dirty="0"/>
              <a:t>Country A has some missiles. </a:t>
            </a:r>
            <a:r>
              <a:rPr lang="en-US" b="1" dirty="0" smtClean="0"/>
              <a:t>Owns(A</a:t>
            </a:r>
            <a:r>
              <a:rPr lang="en-US" b="1" dirty="0"/>
              <a:t>, p) ∧ Missile(p)</a:t>
            </a:r>
            <a:r>
              <a:rPr lang="en-US" dirty="0"/>
              <a:t>. It can be written in two definite clauses by using Existential Instantiation, introducing new Constant T1.</a:t>
            </a:r>
            <a:br>
              <a:rPr lang="en-US" dirty="0"/>
            </a:br>
            <a:r>
              <a:rPr lang="en-US" b="1" dirty="0"/>
              <a:t>Owns(A, T1)             ......(2</a:t>
            </a:r>
            <a:r>
              <a:rPr lang="en-US" b="1" dirty="0" smtClean="0"/>
              <a:t>) </a:t>
            </a:r>
            <a:r>
              <a:rPr lang="en-US" dirty="0"/>
              <a:t/>
            </a:r>
            <a:br>
              <a:rPr lang="en-US" dirty="0"/>
            </a:br>
            <a:r>
              <a:rPr lang="en-US" b="1" dirty="0"/>
              <a:t>Missile(T1)             .......(3)</a:t>
            </a:r>
            <a:endParaRPr lang="en-US" dirty="0"/>
          </a:p>
          <a:p>
            <a:r>
              <a:rPr lang="en-US" dirty="0"/>
              <a:t>All of the missiles were sold to country A by Robert.</a:t>
            </a:r>
            <a:br>
              <a:rPr lang="en-US" dirty="0"/>
            </a:br>
            <a:r>
              <a:rPr lang="en-US" b="1" dirty="0" smtClean="0"/>
              <a:t>Missile(p</a:t>
            </a:r>
            <a:r>
              <a:rPr lang="en-US" b="1" dirty="0"/>
              <a:t>) ∧ Owns (A, p) → Sells (Robert, p, A)       ......(4)</a:t>
            </a:r>
            <a:endParaRPr lang="en-US" dirty="0"/>
          </a:p>
          <a:p>
            <a:r>
              <a:rPr lang="en-US" dirty="0"/>
              <a:t>Missiles are weapons.</a:t>
            </a:r>
            <a:br>
              <a:rPr lang="en-US" dirty="0"/>
            </a:br>
            <a:r>
              <a:rPr lang="en-US" b="1" dirty="0"/>
              <a:t>Missile(p) → Weapons (p)             .......(5)</a:t>
            </a:r>
            <a:endParaRPr lang="en-US" dirty="0"/>
          </a:p>
          <a:p>
            <a:r>
              <a:rPr lang="en-US" dirty="0"/>
              <a:t>Enemy of America is known as hostile.</a:t>
            </a:r>
            <a:br>
              <a:rPr lang="en-US" dirty="0"/>
            </a:br>
            <a:r>
              <a:rPr lang="en-US" b="1" dirty="0"/>
              <a:t>Enemy(p, America) →Hostile(p)             ........(6)</a:t>
            </a:r>
            <a:endParaRPr lang="en-US" dirty="0"/>
          </a:p>
          <a:p>
            <a:r>
              <a:rPr lang="en-US" dirty="0"/>
              <a:t>Country A is an enemy of America.</a:t>
            </a:r>
            <a:br>
              <a:rPr lang="en-US" dirty="0"/>
            </a:br>
            <a:r>
              <a:rPr lang="en-US" b="1" dirty="0"/>
              <a:t>Enemy (A, America)             .........(7)</a:t>
            </a:r>
            <a:endParaRPr lang="en-US" dirty="0"/>
          </a:p>
          <a:p>
            <a:r>
              <a:rPr lang="en-US" dirty="0"/>
              <a:t>Robert is American</a:t>
            </a:r>
            <a:br>
              <a:rPr lang="en-US" dirty="0"/>
            </a:br>
            <a:r>
              <a:rPr lang="en-US" b="1" dirty="0"/>
              <a:t>American(Robert).             ..........(8)</a:t>
            </a:r>
            <a:endParaRPr lang="en-US" dirty="0"/>
          </a:p>
        </p:txBody>
      </p:sp>
    </p:spTree>
    <p:extLst>
      <p:ext uri="{BB962C8B-B14F-4D97-AF65-F5344CB8AC3E}">
        <p14:creationId xmlns:p14="http://schemas.microsoft.com/office/powerpoint/2010/main" val="199656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Forward chaining proof</a:t>
            </a:r>
            <a:r>
              <a:rPr lang="en-US" dirty="0" smtClean="0"/>
              <a:t>:</a:t>
            </a:r>
            <a:endParaRPr lang="en-US" dirty="0"/>
          </a:p>
        </p:txBody>
      </p:sp>
      <p:sp>
        <p:nvSpPr>
          <p:cNvPr id="3" name="Content Placeholder 2"/>
          <p:cNvSpPr>
            <a:spLocks noGrp="1"/>
          </p:cNvSpPr>
          <p:nvPr>
            <p:ph sz="quarter" idx="1"/>
          </p:nvPr>
        </p:nvSpPr>
        <p:spPr>
          <a:xfrm>
            <a:off x="76200" y="1600200"/>
            <a:ext cx="8689848" cy="5257800"/>
          </a:xfrm>
        </p:spPr>
        <p:txBody>
          <a:bodyPr/>
          <a:lstStyle/>
          <a:p>
            <a:r>
              <a:rPr lang="en-US" b="1" dirty="0" smtClean="0"/>
              <a:t>Step-1:</a:t>
            </a:r>
            <a:r>
              <a:rPr lang="en-US" dirty="0" smtClean="0"/>
              <a:t>In </a:t>
            </a:r>
            <a:r>
              <a:rPr lang="en-US" dirty="0"/>
              <a:t>the first step we will start with the known facts and will choose the sentences which do not have implications, such as: </a:t>
            </a:r>
            <a:r>
              <a:rPr lang="en-US" b="1" dirty="0"/>
              <a:t>American(Robert), Enemy(A, America), Owns(A, T1), and Missile(T1)</a:t>
            </a:r>
            <a:r>
              <a:rPr lang="en-US" dirty="0"/>
              <a:t>. All these facts will be represented as below</a:t>
            </a:r>
            <a:r>
              <a:rPr lang="en-US" dirty="0" smtClean="0"/>
              <a:t>.</a:t>
            </a:r>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612648" y="4495800"/>
            <a:ext cx="8502650" cy="990600"/>
          </a:xfrm>
          <a:prstGeom prst="rect">
            <a:avLst/>
          </a:prstGeom>
        </p:spPr>
      </p:pic>
    </p:spTree>
    <p:extLst>
      <p:ext uri="{BB962C8B-B14F-4D97-AF65-F5344CB8AC3E}">
        <p14:creationId xmlns:p14="http://schemas.microsoft.com/office/powerpoint/2010/main" val="206993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447800"/>
            <a:ext cx="8613648" cy="5257800"/>
          </a:xfrm>
        </p:spPr>
        <p:txBody>
          <a:bodyPr>
            <a:normAutofit/>
          </a:bodyPr>
          <a:lstStyle/>
          <a:p>
            <a:pPr marL="0" indent="0">
              <a:buNone/>
            </a:pPr>
            <a:r>
              <a:rPr lang="en-US" sz="2400" b="1" dirty="0" smtClean="0"/>
              <a:t>Step-2: </a:t>
            </a:r>
            <a:r>
              <a:rPr lang="en-US" sz="2400" dirty="0" smtClean="0"/>
              <a:t>At </a:t>
            </a:r>
            <a:r>
              <a:rPr lang="en-US" sz="2400" dirty="0"/>
              <a:t>the second step, we will see those facts which infer from available facts and with satisfied premises.</a:t>
            </a:r>
          </a:p>
          <a:p>
            <a:r>
              <a:rPr lang="en-US" sz="2400" dirty="0"/>
              <a:t>Rule-(1) does not satisfy premises, so it will not be added in the first iteration.</a:t>
            </a:r>
          </a:p>
          <a:p>
            <a:r>
              <a:rPr lang="en-US" sz="2400" dirty="0"/>
              <a:t>Rule-(2) and (3) are already added.</a:t>
            </a:r>
          </a:p>
          <a:p>
            <a:r>
              <a:rPr lang="en-US" sz="2400" dirty="0"/>
              <a:t>Rule-(4) satisfy with the substitution {p/T1}, </a:t>
            </a:r>
            <a:r>
              <a:rPr lang="en-US" sz="2400" b="1" dirty="0"/>
              <a:t>so Sells (Robert, T1, A)</a:t>
            </a:r>
            <a:r>
              <a:rPr lang="en-US" sz="2400" dirty="0"/>
              <a:t> is added, which infers from the conjunction of Rule (2) and (3).</a:t>
            </a:r>
          </a:p>
          <a:p>
            <a:r>
              <a:rPr lang="en-US" sz="2400" dirty="0"/>
              <a:t>Rule-(6) is satisfied with the substitution(p/A), so Hostile(A) is added and which infers from Rule-(7).</a:t>
            </a:r>
          </a:p>
          <a:p>
            <a:endParaRPr lang="en-US" sz="2400" dirty="0"/>
          </a:p>
        </p:txBody>
      </p:sp>
      <p:pic>
        <p:nvPicPr>
          <p:cNvPr id="4" name="Picture 3"/>
          <p:cNvPicPr>
            <a:picLocks noChangeAspect="1"/>
          </p:cNvPicPr>
          <p:nvPr/>
        </p:nvPicPr>
        <p:blipFill>
          <a:blip r:embed="rId2"/>
          <a:stretch>
            <a:fillRect/>
          </a:stretch>
        </p:blipFill>
        <p:spPr>
          <a:xfrm>
            <a:off x="2057400" y="5425838"/>
            <a:ext cx="4991100" cy="1428750"/>
          </a:xfrm>
          <a:prstGeom prst="rect">
            <a:avLst/>
          </a:prstGeom>
        </p:spPr>
      </p:pic>
    </p:spTree>
    <p:extLst>
      <p:ext uri="{BB962C8B-B14F-4D97-AF65-F5344CB8AC3E}">
        <p14:creationId xmlns:p14="http://schemas.microsoft.com/office/powerpoint/2010/main" val="60393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600200"/>
            <a:ext cx="8461248" cy="5257800"/>
          </a:xfrm>
        </p:spPr>
        <p:txBody>
          <a:bodyPr>
            <a:normAutofit/>
          </a:bodyPr>
          <a:lstStyle/>
          <a:p>
            <a:pPr marL="0" indent="0">
              <a:buNone/>
            </a:pPr>
            <a:r>
              <a:rPr lang="en-US" sz="2400" b="1" dirty="0"/>
              <a:t>Step-3</a:t>
            </a:r>
            <a:r>
              <a:rPr lang="en-US" sz="2400" b="1" dirty="0" smtClean="0"/>
              <a:t>: </a:t>
            </a:r>
            <a:r>
              <a:rPr lang="en-US" sz="2400" dirty="0" smtClean="0"/>
              <a:t>At </a:t>
            </a:r>
            <a:r>
              <a:rPr lang="en-US" sz="2400" dirty="0"/>
              <a:t>step-3, as we can check Rule-(1) is satisfied with the substitution </a:t>
            </a:r>
            <a:r>
              <a:rPr lang="en-US" sz="2400" b="1" dirty="0"/>
              <a:t>{p/Robert, q/T1, r/A}, so we can add Criminal(Robert)</a:t>
            </a:r>
            <a:r>
              <a:rPr lang="en-US" sz="2400" dirty="0"/>
              <a:t> which infers all the available facts. And hence we reached our goal statement.</a:t>
            </a:r>
          </a:p>
          <a:p>
            <a:endParaRPr lang="en-US" sz="2400" dirty="0"/>
          </a:p>
        </p:txBody>
      </p:sp>
      <p:pic>
        <p:nvPicPr>
          <p:cNvPr id="4" name="Picture 3"/>
          <p:cNvPicPr>
            <a:picLocks noChangeAspect="1"/>
          </p:cNvPicPr>
          <p:nvPr/>
        </p:nvPicPr>
        <p:blipFill>
          <a:blip r:embed="rId2"/>
          <a:stretch>
            <a:fillRect/>
          </a:stretch>
        </p:blipFill>
        <p:spPr>
          <a:xfrm>
            <a:off x="1828800" y="3581400"/>
            <a:ext cx="5038725" cy="2867025"/>
          </a:xfrm>
          <a:prstGeom prst="rect">
            <a:avLst/>
          </a:prstGeom>
        </p:spPr>
      </p:pic>
    </p:spTree>
    <p:extLst>
      <p:ext uri="{BB962C8B-B14F-4D97-AF65-F5344CB8AC3E}">
        <p14:creationId xmlns:p14="http://schemas.microsoft.com/office/powerpoint/2010/main" val="377025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Backward Chaining</a:t>
            </a:r>
            <a:r>
              <a:rPr lang="en-US" dirty="0" smtClean="0"/>
              <a:t>:</a:t>
            </a:r>
            <a:endParaRPr lang="en-US" dirty="0"/>
          </a:p>
        </p:txBody>
      </p:sp>
      <p:sp>
        <p:nvSpPr>
          <p:cNvPr id="3" name="Content Placeholder 2"/>
          <p:cNvSpPr>
            <a:spLocks noGrp="1"/>
          </p:cNvSpPr>
          <p:nvPr>
            <p:ph sz="quarter" idx="1"/>
          </p:nvPr>
        </p:nvSpPr>
        <p:spPr>
          <a:xfrm>
            <a:off x="152400" y="1447800"/>
            <a:ext cx="8991600" cy="5410200"/>
          </a:xfrm>
        </p:spPr>
        <p:txBody>
          <a:bodyPr>
            <a:noAutofit/>
          </a:bodyPr>
          <a:lstStyle/>
          <a:p>
            <a:r>
              <a:rPr lang="en-US" sz="2200" dirty="0"/>
              <a:t>Backward-chaining is also known as a backward deduction or backward reasoning method when using an inference engine. A backward chaining algorithm is a form of reasoning, which starts with the goal and works backward, chaining through rules to find known facts that support the goal.</a:t>
            </a:r>
          </a:p>
          <a:p>
            <a:r>
              <a:rPr lang="en-US" sz="2200" b="1" dirty="0"/>
              <a:t>Properties of backward chaining:</a:t>
            </a:r>
            <a:endParaRPr lang="en-US" sz="2200" dirty="0"/>
          </a:p>
          <a:p>
            <a:pPr lvl="1"/>
            <a:r>
              <a:rPr lang="en-US" sz="2200" dirty="0"/>
              <a:t>It is known as a top-down approach.</a:t>
            </a:r>
          </a:p>
          <a:p>
            <a:pPr lvl="1"/>
            <a:r>
              <a:rPr lang="en-US" sz="2200" dirty="0" smtClean="0"/>
              <a:t>In </a:t>
            </a:r>
            <a:r>
              <a:rPr lang="en-US" sz="2200" dirty="0"/>
              <a:t>backward chaining, the goal is broken into sub-goal or sub-goals to prove the facts true.</a:t>
            </a:r>
          </a:p>
          <a:p>
            <a:pPr lvl="1"/>
            <a:r>
              <a:rPr lang="en-US" sz="2200" dirty="0"/>
              <a:t>It is called a goal-driven approach, as a list of goals decides which rules are selected and used.</a:t>
            </a:r>
          </a:p>
          <a:p>
            <a:pPr lvl="1"/>
            <a:r>
              <a:rPr lang="en-US" sz="2200" dirty="0"/>
              <a:t>Backward -chaining algorithm is used in game theory, automated theorem proving tools, inference engines, proof assistants, and various AI applications</a:t>
            </a:r>
            <a:r>
              <a:rPr lang="en-US" sz="2200" dirty="0" smtClean="0"/>
              <a:t>.</a:t>
            </a:r>
            <a:endParaRPr lang="en-US" sz="2200" dirty="0"/>
          </a:p>
        </p:txBody>
      </p:sp>
    </p:spTree>
    <p:extLst>
      <p:ext uri="{BB962C8B-B14F-4D97-AF65-F5344CB8AC3E}">
        <p14:creationId xmlns:p14="http://schemas.microsoft.com/office/powerpoint/2010/main" val="59788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PROPOSITIONAL VS. FIRST-ORDER INFERENCE</a:t>
            </a:r>
          </a:p>
        </p:txBody>
      </p:sp>
      <p:sp>
        <p:nvSpPr>
          <p:cNvPr id="3" name="Content Placeholder 2"/>
          <p:cNvSpPr>
            <a:spLocks noGrp="1"/>
          </p:cNvSpPr>
          <p:nvPr>
            <p:ph sz="quarter" idx="1"/>
          </p:nvPr>
        </p:nvSpPr>
        <p:spPr>
          <a:xfrm>
            <a:off x="76200" y="1600200"/>
            <a:ext cx="9067800" cy="5257800"/>
          </a:xfrm>
        </p:spPr>
        <p:txBody>
          <a:bodyPr>
            <a:normAutofit fontScale="70000" lnSpcReduction="20000"/>
          </a:bodyPr>
          <a:lstStyle/>
          <a:p>
            <a:pPr marL="0" indent="0">
              <a:buNone/>
            </a:pPr>
            <a:r>
              <a:rPr lang="en-US" b="1" dirty="0"/>
              <a:t>Inference rules for quantifiers</a:t>
            </a:r>
            <a:endParaRPr lang="en-US" dirty="0"/>
          </a:p>
          <a:p>
            <a:r>
              <a:rPr lang="en-US" dirty="0" smtClean="0"/>
              <a:t>Suppose axiom </a:t>
            </a:r>
            <a:r>
              <a:rPr lang="en-US" dirty="0"/>
              <a:t>stating that all greedy kings are evil</a:t>
            </a:r>
            <a:r>
              <a:rPr lang="en-US" dirty="0" smtClean="0"/>
              <a:t>: </a:t>
            </a:r>
          </a:p>
          <a:p>
            <a:pPr marL="0" indent="0" algn="ctr">
              <a:buNone/>
            </a:pPr>
            <a:r>
              <a:rPr lang="en-US" dirty="0" smtClean="0"/>
              <a:t>∀ </a:t>
            </a:r>
            <a:r>
              <a:rPr lang="en-US" dirty="0"/>
              <a:t>x King(x) ∧ Greedy(x) ⇒ Evil(x) </a:t>
            </a:r>
            <a:r>
              <a:rPr lang="en-US" dirty="0" smtClean="0"/>
              <a:t>.</a:t>
            </a:r>
          </a:p>
          <a:p>
            <a:r>
              <a:rPr lang="en-US" dirty="0"/>
              <a:t>Then it seems quite permissible to infer any of the following sentences:</a:t>
            </a:r>
          </a:p>
          <a:p>
            <a:pPr lvl="1"/>
            <a:r>
              <a:rPr lang="en-US" dirty="0"/>
              <a:t>King(John) ∧ Greedy(John) ⇒ Evil(John)</a:t>
            </a:r>
          </a:p>
          <a:p>
            <a:pPr lvl="1"/>
            <a:r>
              <a:rPr lang="en-US" dirty="0"/>
              <a:t>King(Richard ) ∧ Greedy(Richard) ⇒ Evil(Richard)</a:t>
            </a:r>
          </a:p>
          <a:p>
            <a:pPr lvl="1"/>
            <a:r>
              <a:rPr lang="en-US" dirty="0"/>
              <a:t>King(Father (John)) ∧ Greedy(Father (John)) ⇒ Evil(Father (John)) .</a:t>
            </a:r>
          </a:p>
          <a:p>
            <a:pPr lvl="1"/>
            <a:r>
              <a:rPr lang="en-US" dirty="0"/>
              <a:t>...</a:t>
            </a:r>
          </a:p>
          <a:p>
            <a:r>
              <a:rPr lang="en-US" dirty="0"/>
              <a:t>The rule of </a:t>
            </a:r>
            <a:r>
              <a:rPr lang="en-US" b="1" dirty="0"/>
              <a:t>Universal Instantiation </a:t>
            </a:r>
            <a:r>
              <a:rPr lang="en-US" dirty="0" smtClean="0"/>
              <a:t>(</a:t>
            </a:r>
            <a:r>
              <a:rPr lang="en-US" b="1" dirty="0"/>
              <a:t>UI </a:t>
            </a:r>
            <a:r>
              <a:rPr lang="en-US" dirty="0"/>
              <a:t>for short) says that we can infer any sentence </a:t>
            </a:r>
            <a:r>
              <a:rPr lang="en-US" dirty="0" smtClean="0"/>
              <a:t>obtained </a:t>
            </a:r>
            <a:r>
              <a:rPr lang="en-US" dirty="0"/>
              <a:t>by substituting a </a:t>
            </a:r>
            <a:r>
              <a:rPr lang="en-US" b="1" dirty="0"/>
              <a:t>ground term </a:t>
            </a:r>
            <a:r>
              <a:rPr lang="en-US" dirty="0"/>
              <a:t>(</a:t>
            </a:r>
            <a:r>
              <a:rPr lang="en-US" b="1" i="1" dirty="0"/>
              <a:t>a term without variables</a:t>
            </a:r>
            <a:r>
              <a:rPr lang="en-US" dirty="0"/>
              <a:t>) for the </a:t>
            </a:r>
            <a:r>
              <a:rPr lang="en-US" b="1" i="1" dirty="0"/>
              <a:t>variable</a:t>
            </a:r>
            <a:r>
              <a:rPr lang="en-US" dirty="0" smtClean="0"/>
              <a:t>.</a:t>
            </a:r>
          </a:p>
          <a:p>
            <a:r>
              <a:rPr lang="en-US" dirty="0"/>
              <a:t>To </a:t>
            </a:r>
            <a:r>
              <a:rPr lang="en-US" dirty="0" smtClean="0"/>
              <a:t>write out </a:t>
            </a:r>
            <a:r>
              <a:rPr lang="en-US" dirty="0"/>
              <a:t>the inference rule formally, we use the notion of </a:t>
            </a:r>
            <a:r>
              <a:rPr lang="en-US" b="1" dirty="0" smtClean="0"/>
              <a:t>substitutions. </a:t>
            </a:r>
            <a:r>
              <a:rPr lang="en-US" dirty="0" smtClean="0"/>
              <a:t>Let </a:t>
            </a:r>
            <a:r>
              <a:rPr lang="en-US" dirty="0"/>
              <a:t>SUBST(θ,α) denote the result of applying the substitution θ to the sentence α. Then </a:t>
            </a:r>
            <a:r>
              <a:rPr lang="en-US" dirty="0" smtClean="0"/>
              <a:t>the rule </a:t>
            </a:r>
            <a:r>
              <a:rPr lang="en-US" dirty="0"/>
              <a:t>is </a:t>
            </a:r>
            <a:r>
              <a:rPr lang="en-US" dirty="0" smtClean="0"/>
              <a:t>written</a:t>
            </a:r>
          </a:p>
          <a:p>
            <a:endParaRPr lang="en-US" dirty="0"/>
          </a:p>
          <a:p>
            <a:pPr marL="0" indent="0">
              <a:buNone/>
            </a:pPr>
            <a:r>
              <a:rPr lang="en-US" dirty="0" smtClean="0"/>
              <a:t>for </a:t>
            </a:r>
            <a:r>
              <a:rPr lang="en-US" dirty="0"/>
              <a:t>any variable </a:t>
            </a:r>
            <a:r>
              <a:rPr lang="en-US" i="1" dirty="0"/>
              <a:t>v</a:t>
            </a:r>
            <a:r>
              <a:rPr lang="en-US" dirty="0"/>
              <a:t> and ground term g. For example, the three sentences given earlier </a:t>
            </a:r>
            <a:r>
              <a:rPr lang="en-US" dirty="0" smtClean="0"/>
              <a:t>are obtained </a:t>
            </a:r>
            <a:r>
              <a:rPr lang="en-US" dirty="0"/>
              <a:t>with the substitutions {x/John}, {x/Richard }, and {x/Father (John)}.</a:t>
            </a:r>
          </a:p>
        </p:txBody>
      </p:sp>
      <p:pic>
        <p:nvPicPr>
          <p:cNvPr id="4" name="Picture 3"/>
          <p:cNvPicPr>
            <a:picLocks noChangeAspect="1"/>
          </p:cNvPicPr>
          <p:nvPr/>
        </p:nvPicPr>
        <p:blipFill>
          <a:blip r:embed="rId2"/>
          <a:stretch>
            <a:fillRect/>
          </a:stretch>
        </p:blipFill>
        <p:spPr>
          <a:xfrm>
            <a:off x="3352800" y="5257800"/>
            <a:ext cx="1930400" cy="609600"/>
          </a:xfrm>
          <a:prstGeom prst="rect">
            <a:avLst/>
          </a:prstGeom>
        </p:spPr>
      </p:pic>
    </p:spTree>
    <p:extLst>
      <p:ext uri="{BB962C8B-B14F-4D97-AF65-F5344CB8AC3E}">
        <p14:creationId xmlns:p14="http://schemas.microsoft.com/office/powerpoint/2010/main" val="724614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54842" y="1600200"/>
            <a:ext cx="8789158" cy="5237328"/>
          </a:xfrm>
        </p:spPr>
        <p:txBody>
          <a:bodyPr>
            <a:normAutofit/>
          </a:bodyPr>
          <a:lstStyle/>
          <a:p>
            <a:r>
              <a:rPr lang="en-US" sz="2800" dirty="0"/>
              <a:t>In backward-chaining, </a:t>
            </a:r>
            <a:r>
              <a:rPr lang="en-US" sz="2800" dirty="0" smtClean="0"/>
              <a:t>rewrite </a:t>
            </a:r>
            <a:r>
              <a:rPr lang="en-US" sz="2800" dirty="0"/>
              <a:t>all the rules.</a:t>
            </a:r>
          </a:p>
          <a:p>
            <a:pPr marL="0" indent="0">
              <a:buNone/>
            </a:pPr>
            <a:r>
              <a:rPr lang="en-US" sz="2200" b="1" dirty="0"/>
              <a:t>American (p) ∧ weapon(q) ∧ sells (p, q, r) ∧ hostile(r) → Criminal(p) ...(1)</a:t>
            </a:r>
            <a:r>
              <a:rPr lang="en-US" sz="2200" dirty="0"/>
              <a:t/>
            </a:r>
            <a:br>
              <a:rPr lang="en-US" sz="2200" dirty="0"/>
            </a:br>
            <a:r>
              <a:rPr lang="en-US" sz="2200" b="1" dirty="0"/>
              <a:t>Owns(A, T1)                 ........(2)</a:t>
            </a:r>
            <a:endParaRPr lang="en-US" sz="2200" dirty="0"/>
          </a:p>
          <a:p>
            <a:pPr marL="0" indent="0">
              <a:buNone/>
            </a:pPr>
            <a:r>
              <a:rPr lang="en-US" sz="2200" b="1" dirty="0"/>
              <a:t>Missile(T1</a:t>
            </a:r>
            <a:r>
              <a:rPr lang="en-US" sz="2200" b="1" dirty="0" smtClean="0"/>
              <a:t>)		……….(3)</a:t>
            </a:r>
            <a:endParaRPr lang="en-US" sz="2200" dirty="0"/>
          </a:p>
          <a:p>
            <a:pPr marL="0" indent="0">
              <a:buNone/>
            </a:pPr>
            <a:r>
              <a:rPr lang="en-US" sz="2200" b="1" dirty="0" smtClean="0"/>
              <a:t>Missiles(p</a:t>
            </a:r>
            <a:r>
              <a:rPr lang="en-US" sz="2200" b="1" dirty="0"/>
              <a:t>) ∧ Owns (A, p) → Sells (Robert, p, A)           ......(4)</a:t>
            </a:r>
            <a:endParaRPr lang="en-US" sz="2200" dirty="0"/>
          </a:p>
          <a:p>
            <a:pPr marL="0" indent="0">
              <a:buNone/>
            </a:pPr>
            <a:r>
              <a:rPr lang="en-US" sz="2200" b="1" dirty="0"/>
              <a:t>Missile(p) → Weapons (p)                 .......(5)</a:t>
            </a:r>
            <a:endParaRPr lang="en-US" sz="2200" dirty="0"/>
          </a:p>
          <a:p>
            <a:pPr marL="0" indent="0">
              <a:buNone/>
            </a:pPr>
            <a:r>
              <a:rPr lang="en-US" sz="2200" b="1" dirty="0"/>
              <a:t>Enemy(p, America) →Hostile(p)                 ........(6)</a:t>
            </a:r>
            <a:endParaRPr lang="en-US" sz="2200" dirty="0"/>
          </a:p>
          <a:p>
            <a:pPr marL="0" indent="0">
              <a:buNone/>
            </a:pPr>
            <a:r>
              <a:rPr lang="en-US" sz="2200" b="1" dirty="0"/>
              <a:t>Enemy (A, America)                 .........(7)</a:t>
            </a:r>
            <a:endParaRPr lang="en-US" sz="2200" dirty="0"/>
          </a:p>
          <a:p>
            <a:pPr marL="0" indent="0">
              <a:buNone/>
            </a:pPr>
            <a:r>
              <a:rPr lang="en-US" sz="2200" b="1" dirty="0"/>
              <a:t>American(Robert).                 ..........(8)</a:t>
            </a:r>
            <a:endParaRPr lang="en-US" sz="2200" dirty="0"/>
          </a:p>
          <a:p>
            <a:endParaRPr lang="en-US" sz="2200" dirty="0"/>
          </a:p>
        </p:txBody>
      </p:sp>
    </p:spTree>
    <p:extLst>
      <p:ext uri="{BB962C8B-B14F-4D97-AF65-F5344CB8AC3E}">
        <p14:creationId xmlns:p14="http://schemas.microsoft.com/office/powerpoint/2010/main" val="252591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Backward-Chaining proof:</a:t>
            </a:r>
          </a:p>
        </p:txBody>
      </p:sp>
      <p:sp>
        <p:nvSpPr>
          <p:cNvPr id="3" name="Content Placeholder 2"/>
          <p:cNvSpPr>
            <a:spLocks noGrp="1"/>
          </p:cNvSpPr>
          <p:nvPr>
            <p:ph sz="quarter" idx="1"/>
          </p:nvPr>
        </p:nvSpPr>
        <p:spPr/>
        <p:txBody>
          <a:bodyPr>
            <a:normAutofit fontScale="92500"/>
          </a:bodyPr>
          <a:lstStyle/>
          <a:p>
            <a:r>
              <a:rPr lang="en-US" dirty="0"/>
              <a:t>In Backward chaining, we will start with our goal predicate, which is </a:t>
            </a:r>
            <a:r>
              <a:rPr lang="en-US" b="1" dirty="0"/>
              <a:t>Criminal(Robert)</a:t>
            </a:r>
            <a:r>
              <a:rPr lang="en-US" dirty="0"/>
              <a:t>, and then infer further rules.</a:t>
            </a:r>
          </a:p>
          <a:p>
            <a:r>
              <a:rPr lang="en-US" b="1" dirty="0"/>
              <a:t>Step-1:</a:t>
            </a:r>
            <a:endParaRPr lang="en-US" dirty="0"/>
          </a:p>
          <a:p>
            <a:r>
              <a:rPr lang="en-US" dirty="0"/>
              <a:t>At the first step, we will take the goal fact. And from the goal fact, we will infer other facts, and at last, we will prove those facts true. So our goal fact is "Robert is Criminal," so following is the predicate of it.</a:t>
            </a:r>
          </a:p>
          <a:p>
            <a:pPr marL="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193923" y="5489812"/>
            <a:ext cx="1860911" cy="758588"/>
          </a:xfrm>
          <a:prstGeom prst="rect">
            <a:avLst/>
          </a:prstGeom>
        </p:spPr>
      </p:pic>
    </p:spTree>
    <p:extLst>
      <p:ext uri="{BB962C8B-B14F-4D97-AF65-F5344CB8AC3E}">
        <p14:creationId xmlns:p14="http://schemas.microsoft.com/office/powerpoint/2010/main" val="218723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447800"/>
            <a:ext cx="8153400" cy="4648200"/>
          </a:xfrm>
        </p:spPr>
        <p:txBody>
          <a:bodyPr>
            <a:normAutofit/>
          </a:bodyPr>
          <a:lstStyle/>
          <a:p>
            <a:r>
              <a:rPr lang="en-US" sz="2400" dirty="0"/>
              <a:t>At the second step, we will infer other facts form goal fact which satisfies the rules. So as we can see in Rule-1, the goal predicate Criminal (Robert) is present with substitution {Robert/P}. So we will add all the conjunctive facts below the first level and will replace p with Robert.</a:t>
            </a:r>
          </a:p>
          <a:p>
            <a:r>
              <a:rPr lang="en-US" sz="2400" b="1" dirty="0"/>
              <a:t>Here we can see American (Robert) is a fact, so it is proved here.</a:t>
            </a:r>
            <a:endParaRPr lang="en-US" sz="2400" dirty="0"/>
          </a:p>
          <a:p>
            <a:endParaRPr lang="en-US" sz="2400" dirty="0"/>
          </a:p>
        </p:txBody>
      </p:sp>
      <p:pic>
        <p:nvPicPr>
          <p:cNvPr id="4" name="Picture 3"/>
          <p:cNvPicPr>
            <a:picLocks noChangeAspect="1"/>
          </p:cNvPicPr>
          <p:nvPr/>
        </p:nvPicPr>
        <p:blipFill>
          <a:blip r:embed="rId2"/>
          <a:stretch>
            <a:fillRect/>
          </a:stretch>
        </p:blipFill>
        <p:spPr>
          <a:xfrm>
            <a:off x="2286000" y="3962400"/>
            <a:ext cx="5248275" cy="2762250"/>
          </a:xfrm>
          <a:prstGeom prst="rect">
            <a:avLst/>
          </a:prstGeom>
        </p:spPr>
      </p:pic>
    </p:spTree>
    <p:extLst>
      <p:ext uri="{BB962C8B-B14F-4D97-AF65-F5344CB8AC3E}">
        <p14:creationId xmlns:p14="http://schemas.microsoft.com/office/powerpoint/2010/main" val="514778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400" b="1" dirty="0"/>
              <a:t>Step-3:</a:t>
            </a:r>
            <a:r>
              <a:rPr lang="en-US" sz="2400" dirty="0"/>
              <a:t>t At step-3, we will extract further fact Missile(q) which infer from Weapon(q), as it satisfies Rule-(5). Weapon (q) is also true with the substitution of a constant T1 at q.</a:t>
            </a:r>
          </a:p>
        </p:txBody>
      </p:sp>
      <p:pic>
        <p:nvPicPr>
          <p:cNvPr id="4" name="Picture 3"/>
          <p:cNvPicPr>
            <a:picLocks noChangeAspect="1"/>
          </p:cNvPicPr>
          <p:nvPr/>
        </p:nvPicPr>
        <p:blipFill>
          <a:blip r:embed="rId2"/>
          <a:stretch>
            <a:fillRect/>
          </a:stretch>
        </p:blipFill>
        <p:spPr>
          <a:xfrm>
            <a:off x="2179510" y="2972511"/>
            <a:ext cx="5019675" cy="3514725"/>
          </a:xfrm>
          <a:prstGeom prst="rect">
            <a:avLst/>
          </a:prstGeom>
        </p:spPr>
      </p:pic>
    </p:spTree>
    <p:extLst>
      <p:ext uri="{BB962C8B-B14F-4D97-AF65-F5344CB8AC3E}">
        <p14:creationId xmlns:p14="http://schemas.microsoft.com/office/powerpoint/2010/main" val="1604653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400" b="1" dirty="0"/>
              <a:t>Step-4</a:t>
            </a:r>
            <a:r>
              <a:rPr lang="en-US" sz="2400" b="1" dirty="0" smtClean="0"/>
              <a:t>: </a:t>
            </a:r>
            <a:r>
              <a:rPr lang="en-US" sz="2400" dirty="0" smtClean="0"/>
              <a:t>At </a:t>
            </a:r>
            <a:r>
              <a:rPr lang="en-US" sz="2400" dirty="0"/>
              <a:t>step-4, we can infer facts Missile(T1) and Owns(A, T1) form Sells(Robert, T1, r) which satisfies the </a:t>
            </a:r>
            <a:r>
              <a:rPr lang="en-US" sz="2400" b="1" dirty="0"/>
              <a:t>Rule- 4</a:t>
            </a:r>
            <a:r>
              <a:rPr lang="en-US" sz="2400" dirty="0"/>
              <a:t>, with the substitution of A in place of r. So these two statements are proved here.</a:t>
            </a:r>
          </a:p>
          <a:p>
            <a:endParaRPr lang="en-US" sz="2400" dirty="0"/>
          </a:p>
        </p:txBody>
      </p:sp>
      <p:pic>
        <p:nvPicPr>
          <p:cNvPr id="4" name="Picture 3"/>
          <p:cNvPicPr>
            <a:picLocks noChangeAspect="1"/>
          </p:cNvPicPr>
          <p:nvPr/>
        </p:nvPicPr>
        <p:blipFill>
          <a:blip r:embed="rId2"/>
          <a:stretch>
            <a:fillRect/>
          </a:stretch>
        </p:blipFill>
        <p:spPr>
          <a:xfrm>
            <a:off x="2590800" y="3176943"/>
            <a:ext cx="5114925" cy="3648075"/>
          </a:xfrm>
          <a:prstGeom prst="rect">
            <a:avLst/>
          </a:prstGeom>
        </p:spPr>
      </p:pic>
    </p:spTree>
    <p:extLst>
      <p:ext uri="{BB962C8B-B14F-4D97-AF65-F5344CB8AC3E}">
        <p14:creationId xmlns:p14="http://schemas.microsoft.com/office/powerpoint/2010/main" val="368251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US" sz="2400" b="1" dirty="0" smtClean="0"/>
              <a:t>Step-5: </a:t>
            </a:r>
            <a:r>
              <a:rPr lang="en-US" sz="2400" dirty="0" smtClean="0"/>
              <a:t>At </a:t>
            </a:r>
            <a:r>
              <a:rPr lang="en-US" sz="2400" dirty="0"/>
              <a:t>step-5, we can infer the fact </a:t>
            </a:r>
            <a:r>
              <a:rPr lang="en-US" sz="2400" b="1" dirty="0"/>
              <a:t>Enemy(A, America)</a:t>
            </a:r>
            <a:r>
              <a:rPr lang="en-US" sz="2400" dirty="0"/>
              <a:t> from </a:t>
            </a:r>
            <a:r>
              <a:rPr lang="en-US" sz="2400" b="1" dirty="0"/>
              <a:t>Hostile(A)</a:t>
            </a:r>
            <a:r>
              <a:rPr lang="en-US" sz="2400" dirty="0"/>
              <a:t> which satisfies Rule- 6. And hence all the statements are proved true using backward chaining.</a:t>
            </a:r>
          </a:p>
          <a:p>
            <a:endParaRPr lang="en-US" sz="2400" dirty="0"/>
          </a:p>
        </p:txBody>
      </p:sp>
      <p:pic>
        <p:nvPicPr>
          <p:cNvPr id="4" name="Picture 3"/>
          <p:cNvPicPr>
            <a:picLocks noChangeAspect="1"/>
          </p:cNvPicPr>
          <p:nvPr/>
        </p:nvPicPr>
        <p:blipFill>
          <a:blip r:embed="rId2"/>
          <a:stretch>
            <a:fillRect/>
          </a:stretch>
        </p:blipFill>
        <p:spPr>
          <a:xfrm>
            <a:off x="1798510" y="2771775"/>
            <a:ext cx="5781675" cy="3705225"/>
          </a:xfrm>
          <a:prstGeom prst="rect">
            <a:avLst/>
          </a:prstGeom>
        </p:spPr>
      </p:pic>
    </p:spTree>
    <p:extLst>
      <p:ext uri="{BB962C8B-B14F-4D97-AF65-F5344CB8AC3E}">
        <p14:creationId xmlns:p14="http://schemas.microsoft.com/office/powerpoint/2010/main" val="409859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447800"/>
            <a:ext cx="8991600" cy="5410200"/>
          </a:xfrm>
        </p:spPr>
        <p:txBody>
          <a:bodyPr>
            <a:normAutofit fontScale="77500" lnSpcReduction="20000"/>
          </a:bodyPr>
          <a:lstStyle/>
          <a:p>
            <a:r>
              <a:rPr lang="en-US" dirty="0"/>
              <a:t>In the rule for </a:t>
            </a:r>
            <a:r>
              <a:rPr lang="en-US" b="1" dirty="0"/>
              <a:t>Existential Instantiation</a:t>
            </a:r>
            <a:r>
              <a:rPr lang="en-US" dirty="0"/>
              <a:t>, the variable is replaced by a single </a:t>
            </a:r>
            <a:r>
              <a:rPr lang="en-US" b="1" i="1" dirty="0"/>
              <a:t>new </a:t>
            </a:r>
            <a:r>
              <a:rPr lang="en-US" b="1" i="1" dirty="0" smtClean="0"/>
              <a:t>constant </a:t>
            </a:r>
            <a:r>
              <a:rPr lang="en-US" b="1" i="1" dirty="0"/>
              <a:t>symbol</a:t>
            </a:r>
            <a:r>
              <a:rPr lang="en-US" dirty="0" smtClean="0"/>
              <a:t>. </a:t>
            </a:r>
            <a:r>
              <a:rPr lang="en-US" dirty="0"/>
              <a:t>The formal statement is as follows: for any sentence α, variable v, and </a:t>
            </a:r>
            <a:r>
              <a:rPr lang="en-US" dirty="0" smtClean="0"/>
              <a:t>constant symbol </a:t>
            </a:r>
            <a:r>
              <a:rPr lang="en-US" dirty="0"/>
              <a:t>k that does not appear elsewhere in the knowledge base,</a:t>
            </a:r>
            <a:r>
              <a:rPr lang="en-US" dirty="0" smtClean="0"/>
              <a:t> </a:t>
            </a:r>
          </a:p>
          <a:p>
            <a:endParaRPr lang="en-US" dirty="0"/>
          </a:p>
          <a:p>
            <a:r>
              <a:rPr lang="en-US" dirty="0" smtClean="0"/>
              <a:t>For </a:t>
            </a:r>
            <a:r>
              <a:rPr lang="en-US" dirty="0"/>
              <a:t>example, from the sentence</a:t>
            </a:r>
          </a:p>
          <a:p>
            <a:pPr marL="0" indent="0" algn="ctr">
              <a:buNone/>
            </a:pPr>
            <a:r>
              <a:rPr lang="en-US" dirty="0"/>
              <a:t>∃ x Crown(x) ∧ </a:t>
            </a:r>
            <a:r>
              <a:rPr lang="en-US" dirty="0" err="1"/>
              <a:t>OnHead</a:t>
            </a:r>
            <a:r>
              <a:rPr lang="en-US" dirty="0"/>
              <a:t>(x, John)</a:t>
            </a:r>
          </a:p>
          <a:p>
            <a:pPr marL="0" indent="0">
              <a:buNone/>
            </a:pPr>
            <a:r>
              <a:rPr lang="en-US" dirty="0"/>
              <a:t>we can infer the sentence</a:t>
            </a:r>
          </a:p>
          <a:p>
            <a:pPr marL="0" indent="0" algn="ctr">
              <a:buNone/>
            </a:pPr>
            <a:r>
              <a:rPr lang="en-US" dirty="0"/>
              <a:t>Crown(C1) ∧ </a:t>
            </a:r>
            <a:r>
              <a:rPr lang="en-US" dirty="0" err="1"/>
              <a:t>OnHead</a:t>
            </a:r>
            <a:r>
              <a:rPr lang="en-US" dirty="0"/>
              <a:t>(C1, John)</a:t>
            </a:r>
          </a:p>
          <a:p>
            <a:pPr marL="0" indent="0">
              <a:buNone/>
            </a:pPr>
            <a:r>
              <a:rPr lang="en-US" dirty="0"/>
              <a:t>as long as C1 does not appear elsewhere in the knowledge base. </a:t>
            </a:r>
            <a:endParaRPr lang="en-US" dirty="0" smtClean="0"/>
          </a:p>
          <a:p>
            <a:r>
              <a:rPr lang="en-US" dirty="0" smtClean="0"/>
              <a:t>Basically</a:t>
            </a:r>
            <a:r>
              <a:rPr lang="en-US" dirty="0"/>
              <a:t>, the </a:t>
            </a:r>
            <a:r>
              <a:rPr lang="en-US" dirty="0" smtClean="0"/>
              <a:t>existential sentence </a:t>
            </a:r>
            <a:r>
              <a:rPr lang="en-US" dirty="0"/>
              <a:t>says there is some object satisfying a condition, and applying the existential </a:t>
            </a:r>
            <a:r>
              <a:rPr lang="en-US" dirty="0" smtClean="0"/>
              <a:t>instantiation rule </a:t>
            </a:r>
            <a:r>
              <a:rPr lang="en-US" dirty="0"/>
              <a:t>just gives a name to that object</a:t>
            </a:r>
            <a:r>
              <a:rPr lang="en-US" dirty="0" smtClean="0"/>
              <a:t>.</a:t>
            </a:r>
          </a:p>
          <a:p>
            <a:r>
              <a:rPr lang="en-US" b="1" i="1" dirty="0" smtClean="0"/>
              <a:t>Whereas </a:t>
            </a:r>
            <a:r>
              <a:rPr lang="en-US" b="1" i="1" dirty="0"/>
              <a:t>Universal Instantiation can be applied many times to produce many </a:t>
            </a:r>
            <a:r>
              <a:rPr lang="en-US" b="1" i="1" dirty="0" smtClean="0"/>
              <a:t>different consequences</a:t>
            </a:r>
            <a:r>
              <a:rPr lang="en-US" b="1" i="1" dirty="0"/>
              <a:t>, Existential Instantiation can be applied once, and then the existentially </a:t>
            </a:r>
            <a:r>
              <a:rPr lang="en-US" b="1" i="1" dirty="0" smtClean="0"/>
              <a:t>quantified sentence </a:t>
            </a:r>
            <a:r>
              <a:rPr lang="en-US" b="1" i="1" dirty="0"/>
              <a:t>can be discarded</a:t>
            </a:r>
          </a:p>
        </p:txBody>
      </p:sp>
      <p:pic>
        <p:nvPicPr>
          <p:cNvPr id="4" name="Picture 3"/>
          <p:cNvPicPr>
            <a:picLocks noChangeAspect="1"/>
          </p:cNvPicPr>
          <p:nvPr/>
        </p:nvPicPr>
        <p:blipFill>
          <a:blip r:embed="rId2"/>
          <a:stretch>
            <a:fillRect/>
          </a:stretch>
        </p:blipFill>
        <p:spPr>
          <a:xfrm>
            <a:off x="3429000" y="2286000"/>
            <a:ext cx="2122098" cy="685800"/>
          </a:xfrm>
          <a:prstGeom prst="rect">
            <a:avLst/>
          </a:prstGeom>
        </p:spPr>
      </p:pic>
    </p:spTree>
    <p:extLst>
      <p:ext uri="{BB962C8B-B14F-4D97-AF65-F5344CB8AC3E}">
        <p14:creationId xmlns:p14="http://schemas.microsoft.com/office/powerpoint/2010/main" val="161052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Unification</a:t>
            </a:r>
            <a:endParaRPr lang="en-US" dirty="0"/>
          </a:p>
        </p:txBody>
      </p:sp>
      <p:sp>
        <p:nvSpPr>
          <p:cNvPr id="3" name="Content Placeholder 2"/>
          <p:cNvSpPr>
            <a:spLocks noGrp="1"/>
          </p:cNvSpPr>
          <p:nvPr>
            <p:ph sz="quarter" idx="1"/>
          </p:nvPr>
        </p:nvSpPr>
        <p:spPr>
          <a:xfrm>
            <a:off x="-76200" y="1524000"/>
            <a:ext cx="9220200" cy="5334000"/>
          </a:xfrm>
        </p:spPr>
        <p:txBody>
          <a:bodyPr>
            <a:normAutofit fontScale="92500" lnSpcReduction="20000"/>
          </a:bodyPr>
          <a:lstStyle/>
          <a:p>
            <a:r>
              <a:rPr lang="en-US" b="1" dirty="0" smtClean="0"/>
              <a:t>Unification  is a process that </a:t>
            </a:r>
            <a:r>
              <a:rPr lang="en-US" dirty="0" smtClean="0"/>
              <a:t>require </a:t>
            </a:r>
            <a:r>
              <a:rPr lang="en-US" dirty="0"/>
              <a:t>finding substitutions that make different logical </a:t>
            </a:r>
            <a:r>
              <a:rPr lang="en-US" dirty="0" smtClean="0"/>
              <a:t>expressions look </a:t>
            </a:r>
            <a:r>
              <a:rPr lang="en-US" dirty="0"/>
              <a:t>identical. </a:t>
            </a:r>
            <a:r>
              <a:rPr lang="en-US" dirty="0" smtClean="0"/>
              <a:t>The </a:t>
            </a:r>
            <a:r>
              <a:rPr lang="en-US" dirty="0"/>
              <a:t>UNIFY algorithm takes two sentences and returns a </a:t>
            </a:r>
            <a:r>
              <a:rPr lang="en-US" b="1" dirty="0"/>
              <a:t>unifier </a:t>
            </a:r>
            <a:r>
              <a:rPr lang="en-US" dirty="0" smtClean="0"/>
              <a:t>for them </a:t>
            </a:r>
            <a:r>
              <a:rPr lang="en-US" dirty="0"/>
              <a:t>if one </a:t>
            </a:r>
            <a:r>
              <a:rPr lang="en-US" dirty="0" smtClean="0"/>
              <a:t>exists</a:t>
            </a:r>
          </a:p>
          <a:p>
            <a:r>
              <a:rPr lang="en-US" dirty="0" smtClean="0"/>
              <a:t>Unification </a:t>
            </a:r>
            <a:r>
              <a:rPr lang="en-US" dirty="0"/>
              <a:t>is a process of making two different logical atomic expressions identical by finding a substitution. </a:t>
            </a:r>
            <a:endParaRPr lang="en-US" dirty="0" smtClean="0"/>
          </a:p>
          <a:p>
            <a:r>
              <a:rPr lang="en-US" dirty="0" smtClean="0"/>
              <a:t>Unification </a:t>
            </a:r>
            <a:r>
              <a:rPr lang="en-US" dirty="0"/>
              <a:t>depends on the substitution process.</a:t>
            </a:r>
          </a:p>
          <a:p>
            <a:r>
              <a:rPr lang="en-US" dirty="0" smtClean="0"/>
              <a:t>Let </a:t>
            </a:r>
            <a:r>
              <a:rPr lang="en-US" dirty="0"/>
              <a:t>Ψ</a:t>
            </a:r>
            <a:r>
              <a:rPr lang="en-US" baseline="-25000" dirty="0"/>
              <a:t>1</a:t>
            </a:r>
            <a:r>
              <a:rPr lang="en-US" dirty="0"/>
              <a:t> and Ψ</a:t>
            </a:r>
            <a:r>
              <a:rPr lang="en-US" baseline="-25000" dirty="0"/>
              <a:t>2</a:t>
            </a:r>
            <a:r>
              <a:rPr lang="en-US" dirty="0"/>
              <a:t> be two atomic sentences and 𝜎 be a unifier such that, </a:t>
            </a:r>
            <a:r>
              <a:rPr lang="en-US" b="1" dirty="0"/>
              <a:t>Ψ</a:t>
            </a:r>
            <a:r>
              <a:rPr lang="en-US" b="1" baseline="-25000" dirty="0"/>
              <a:t>1</a:t>
            </a:r>
            <a:r>
              <a:rPr lang="en-US" b="1" dirty="0"/>
              <a:t>𝜎 = Ψ</a:t>
            </a:r>
            <a:r>
              <a:rPr lang="en-US" b="1" baseline="-25000" dirty="0"/>
              <a:t>2</a:t>
            </a:r>
            <a:r>
              <a:rPr lang="en-US" b="1" dirty="0"/>
              <a:t>𝜎</a:t>
            </a:r>
            <a:r>
              <a:rPr lang="en-US" dirty="0"/>
              <a:t>, then it can be expressed as </a:t>
            </a:r>
            <a:r>
              <a:rPr lang="en-US" b="1" dirty="0"/>
              <a:t>UNIFY(Ψ</a:t>
            </a:r>
            <a:r>
              <a:rPr lang="en-US" b="1" baseline="-25000" dirty="0"/>
              <a:t>1</a:t>
            </a:r>
            <a:r>
              <a:rPr lang="en-US" b="1" dirty="0"/>
              <a:t>, Ψ</a:t>
            </a:r>
            <a:r>
              <a:rPr lang="en-US" b="1" baseline="-25000" dirty="0"/>
              <a:t>2</a:t>
            </a:r>
            <a:r>
              <a:rPr lang="en-US" b="1" dirty="0"/>
              <a:t>)</a:t>
            </a:r>
            <a:r>
              <a:rPr lang="en-US" dirty="0"/>
              <a:t>.</a:t>
            </a:r>
          </a:p>
          <a:p>
            <a:r>
              <a:rPr lang="en-US" b="1" dirty="0"/>
              <a:t>Example: </a:t>
            </a:r>
            <a:r>
              <a:rPr lang="en-US" b="1" dirty="0" smtClean="0"/>
              <a:t>Unify{King(x</a:t>
            </a:r>
            <a:r>
              <a:rPr lang="en-US" b="1" dirty="0"/>
              <a:t>), King(John)}</a:t>
            </a:r>
            <a:endParaRPr lang="en-US" dirty="0"/>
          </a:p>
          <a:p>
            <a:pPr marL="0" indent="0" algn="ctr">
              <a:buNone/>
            </a:pPr>
            <a:r>
              <a:rPr lang="en-US" dirty="0"/>
              <a:t>Let Ψ</a:t>
            </a:r>
            <a:r>
              <a:rPr lang="en-US" baseline="-25000" dirty="0"/>
              <a:t>1</a:t>
            </a:r>
            <a:r>
              <a:rPr lang="en-US" dirty="0"/>
              <a:t> = King(x), Ψ</a:t>
            </a:r>
            <a:r>
              <a:rPr lang="en-US" baseline="-25000" dirty="0"/>
              <a:t>2</a:t>
            </a:r>
            <a:r>
              <a:rPr lang="en-US" dirty="0"/>
              <a:t> = King(John</a:t>
            </a:r>
            <a:r>
              <a:rPr lang="en-US" dirty="0" smtClean="0"/>
              <a:t>),</a:t>
            </a:r>
          </a:p>
          <a:p>
            <a:r>
              <a:rPr lang="en-US" b="1" dirty="0"/>
              <a:t>Substitution θ = </a:t>
            </a:r>
            <a:r>
              <a:rPr lang="en-US" b="1" dirty="0"/>
              <a:t>{</a:t>
            </a:r>
            <a:r>
              <a:rPr lang="en-US" b="1" dirty="0" smtClean="0"/>
              <a:t>x/John</a:t>
            </a:r>
            <a:r>
              <a:rPr lang="en-US" b="1" dirty="0"/>
              <a:t>}</a:t>
            </a:r>
            <a:r>
              <a:rPr lang="en-US" dirty="0"/>
              <a:t> is a unifier for these atoms and applying this substitution, and both expressions will be identical.</a:t>
            </a:r>
          </a:p>
          <a:p>
            <a:endParaRPr lang="en-US" dirty="0"/>
          </a:p>
          <a:p>
            <a:pPr marL="0" indent="0" algn="ctr">
              <a:buNone/>
            </a:pPr>
            <a:endParaRPr lang="en-US" dirty="0" smtClean="0"/>
          </a:p>
          <a:p>
            <a:pPr marL="0" indent="0" algn="ctr">
              <a:buNone/>
            </a:pPr>
            <a:endParaRPr lang="en-US" dirty="0" smtClean="0"/>
          </a:p>
        </p:txBody>
      </p:sp>
    </p:spTree>
    <p:extLst>
      <p:ext uri="{BB962C8B-B14F-4D97-AF65-F5344CB8AC3E}">
        <p14:creationId xmlns:p14="http://schemas.microsoft.com/office/powerpoint/2010/main" val="191012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8308848" cy="5105400"/>
          </a:xfrm>
        </p:spPr>
        <p:txBody>
          <a:bodyPr>
            <a:normAutofit fontScale="92500"/>
          </a:bodyPr>
          <a:lstStyle/>
          <a:p>
            <a:r>
              <a:rPr lang="en-US" dirty="0"/>
              <a:t>Let's say there are two different expressions, </a:t>
            </a:r>
            <a:r>
              <a:rPr lang="en-US" b="1" dirty="0"/>
              <a:t>P(x, y), and P(a, f(z))</a:t>
            </a:r>
            <a:r>
              <a:rPr lang="en-US" dirty="0"/>
              <a:t>.</a:t>
            </a:r>
          </a:p>
          <a:p>
            <a:r>
              <a:rPr lang="en-US" dirty="0"/>
              <a:t>In this example, we need to make both above statements identical to each other. For this, we will perform the substitution</a:t>
            </a:r>
            <a:r>
              <a:rPr lang="en-US" dirty="0" smtClean="0"/>
              <a:t>.</a:t>
            </a:r>
          </a:p>
          <a:p>
            <a:pPr marL="0" indent="0">
              <a:buNone/>
            </a:pPr>
            <a:r>
              <a:rPr lang="en-US" dirty="0"/>
              <a:t>	  P(x, </a:t>
            </a:r>
            <a:r>
              <a:rPr lang="en-US" dirty="0" smtClean="0"/>
              <a:t>y) and</a:t>
            </a:r>
            <a:r>
              <a:rPr lang="en-US" dirty="0"/>
              <a:t>      P(a, </a:t>
            </a:r>
            <a:r>
              <a:rPr lang="en-US" dirty="0" smtClean="0"/>
              <a:t>f(z))</a:t>
            </a:r>
            <a:endParaRPr lang="en-US" dirty="0"/>
          </a:p>
          <a:p>
            <a:r>
              <a:rPr lang="en-US" dirty="0"/>
              <a:t>Substitute x with a, and y with f(z) in the first expression, and it will be represented as </a:t>
            </a:r>
            <a:r>
              <a:rPr lang="en-US" b="1" dirty="0" smtClean="0"/>
              <a:t>x/a</a:t>
            </a:r>
            <a:r>
              <a:rPr lang="en-US" dirty="0"/>
              <a:t> and </a:t>
            </a:r>
            <a:r>
              <a:rPr lang="en-US" b="1" dirty="0" smtClean="0"/>
              <a:t>y/f(z</a:t>
            </a:r>
            <a:r>
              <a:rPr lang="en-US" dirty="0" smtClean="0"/>
              <a:t>).</a:t>
            </a:r>
            <a:endParaRPr lang="en-US" dirty="0"/>
          </a:p>
          <a:p>
            <a:r>
              <a:rPr lang="en-US" dirty="0"/>
              <a:t>With both the substitutions, the first expression will be identical to the second expression and the substitution set will be: </a:t>
            </a:r>
            <a:r>
              <a:rPr lang="en-US" b="1" dirty="0" smtClean="0"/>
              <a:t>[x/a, y/f(z)]</a:t>
            </a:r>
            <a:r>
              <a:rPr lang="en-US" dirty="0" smtClean="0"/>
              <a:t>.</a:t>
            </a:r>
            <a:endParaRPr lang="en-US" dirty="0"/>
          </a:p>
          <a:p>
            <a:endParaRPr lang="en-US" dirty="0"/>
          </a:p>
        </p:txBody>
      </p:sp>
    </p:spTree>
    <p:extLst>
      <p:ext uri="{BB962C8B-B14F-4D97-AF65-F5344CB8AC3E}">
        <p14:creationId xmlns:p14="http://schemas.microsoft.com/office/powerpoint/2010/main" val="207256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8302752" cy="5029200"/>
          </a:xfrm>
        </p:spPr>
        <p:txBody>
          <a:bodyPr>
            <a:normAutofit/>
          </a:bodyPr>
          <a:lstStyle/>
          <a:p>
            <a:r>
              <a:rPr lang="en-US" dirty="0"/>
              <a:t>Suppose we have a query </a:t>
            </a:r>
            <a:r>
              <a:rPr lang="en-US" b="1" i="1" dirty="0" err="1"/>
              <a:t>AskVars</a:t>
            </a:r>
            <a:r>
              <a:rPr lang="en-US" b="1" i="1" dirty="0"/>
              <a:t>(Knows(John, x)): </a:t>
            </a:r>
            <a:r>
              <a:rPr lang="en-US" dirty="0"/>
              <a:t>whom does John know? Answers to this query can be found by finding all sentences in the knowledge base that unify with Knows(John, x). Here are the results of unification with four different sentences that might be in the knowledge base:</a:t>
            </a:r>
          </a:p>
          <a:p>
            <a:pPr lvl="1"/>
            <a:r>
              <a:rPr lang="en-US" dirty="0"/>
              <a:t>UNIFY(Knows(John, x), Knows(John, Jane)) = {x/Jane}</a:t>
            </a:r>
          </a:p>
          <a:p>
            <a:pPr lvl="1"/>
            <a:r>
              <a:rPr lang="en-US" dirty="0"/>
              <a:t>UNIFY(Knows(John, x), Knows(y, Bill )) = {x/Bill, y/John}</a:t>
            </a:r>
          </a:p>
          <a:p>
            <a:pPr lvl="1"/>
            <a:endParaRPr lang="en-US" dirty="0"/>
          </a:p>
          <a:p>
            <a:endParaRPr lang="en-US" dirty="0"/>
          </a:p>
        </p:txBody>
      </p:sp>
    </p:spTree>
    <p:extLst>
      <p:ext uri="{BB962C8B-B14F-4D97-AF65-F5344CB8AC3E}">
        <p14:creationId xmlns:p14="http://schemas.microsoft.com/office/powerpoint/2010/main" val="280316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752600"/>
            <a:ext cx="8527986" cy="5105400"/>
          </a:xfrm>
        </p:spPr>
        <p:txBody>
          <a:bodyPr>
            <a:normAutofit/>
          </a:bodyPr>
          <a:lstStyle/>
          <a:p>
            <a:pPr lvl="1"/>
            <a:r>
              <a:rPr lang="en-US" dirty="0"/>
              <a:t>UNIFY(Knows(John, x), Knows(</a:t>
            </a:r>
            <a:r>
              <a:rPr lang="en-US" dirty="0" err="1"/>
              <a:t>y,Mother</a:t>
            </a:r>
            <a:r>
              <a:rPr lang="en-US" dirty="0"/>
              <a:t> (y))) = {y/John, x/Mother (John)}</a:t>
            </a:r>
          </a:p>
          <a:p>
            <a:pPr lvl="1"/>
            <a:r>
              <a:rPr lang="en-US" dirty="0"/>
              <a:t>UNIFY(Knows(John, x), Knows(x, Elizabeth)) = fail </a:t>
            </a:r>
            <a:r>
              <a:rPr lang="en-US" dirty="0" smtClean="0"/>
              <a:t>.</a:t>
            </a:r>
          </a:p>
          <a:p>
            <a:pPr lvl="1"/>
            <a:endParaRPr lang="en-US" dirty="0"/>
          </a:p>
          <a:p>
            <a:r>
              <a:rPr lang="en-US" dirty="0" smtClean="0"/>
              <a:t>The </a:t>
            </a:r>
            <a:r>
              <a:rPr lang="en-US" dirty="0"/>
              <a:t>last unification fails because x cannot take on the values John and Elizabeth at the same time. Now, remember that Knows(x, Elizabeth) means “Everyone knows Elizabeth,” so we </a:t>
            </a:r>
            <a:r>
              <a:rPr lang="en-US" i="1" dirty="0"/>
              <a:t>should </a:t>
            </a:r>
            <a:r>
              <a:rPr lang="en-US" dirty="0"/>
              <a:t>be able to infer that John knows Elizabeth. The problem arises only because the two sentences happen to use the same variable name, x.</a:t>
            </a:r>
          </a:p>
          <a:p>
            <a:endParaRPr lang="en-US" dirty="0" smtClean="0"/>
          </a:p>
        </p:txBody>
      </p:sp>
    </p:spTree>
    <p:extLst>
      <p:ext uri="{BB962C8B-B14F-4D97-AF65-F5344CB8AC3E}">
        <p14:creationId xmlns:p14="http://schemas.microsoft.com/office/powerpoint/2010/main" val="349890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600200"/>
            <a:ext cx="8385048" cy="5029200"/>
          </a:xfrm>
        </p:spPr>
        <p:txBody>
          <a:bodyPr/>
          <a:lstStyle/>
          <a:p>
            <a:r>
              <a:rPr lang="en-US" b="1" dirty="0"/>
              <a:t>Following are some basic conditions for unification:</a:t>
            </a:r>
            <a:endParaRPr lang="en-US" dirty="0"/>
          </a:p>
          <a:p>
            <a:pPr lvl="1"/>
            <a:r>
              <a:rPr lang="en-US" dirty="0"/>
              <a:t>Predicate symbol must be same, atoms or expression with different predicate symbol can never be unified.</a:t>
            </a:r>
          </a:p>
          <a:p>
            <a:pPr lvl="1"/>
            <a:r>
              <a:rPr lang="en-US" dirty="0"/>
              <a:t>Number of Arguments in both expressions must be identical.</a:t>
            </a:r>
          </a:p>
          <a:p>
            <a:pPr lvl="1"/>
            <a:r>
              <a:rPr lang="en-US" dirty="0"/>
              <a:t>Unification will fail if there are two similar variables present in the same expression.</a:t>
            </a:r>
          </a:p>
          <a:p>
            <a:endParaRPr lang="en-US" dirty="0"/>
          </a:p>
        </p:txBody>
      </p:sp>
    </p:spTree>
    <p:extLst>
      <p:ext uri="{BB962C8B-B14F-4D97-AF65-F5344CB8AC3E}">
        <p14:creationId xmlns:p14="http://schemas.microsoft.com/office/powerpoint/2010/main" val="11226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sz="quarter" idx="1"/>
          </p:nvPr>
        </p:nvSpPr>
        <p:spPr>
          <a:xfrm>
            <a:off x="228600" y="1524000"/>
            <a:ext cx="8915400" cy="5334000"/>
          </a:xfrm>
        </p:spPr>
        <p:txBody>
          <a:bodyPr>
            <a:normAutofit/>
          </a:bodyPr>
          <a:lstStyle/>
          <a:p>
            <a:r>
              <a:rPr lang="en-US" b="1" dirty="0" smtClean="0"/>
              <a:t>UNIFY{p(f(a</a:t>
            </a:r>
            <a:r>
              <a:rPr lang="en-US" b="1" dirty="0"/>
              <a:t>), g(Y)) and p(X, X)}</a:t>
            </a:r>
            <a:endParaRPr lang="en-US" dirty="0"/>
          </a:p>
          <a:p>
            <a:pPr marL="0" indent="0">
              <a:buNone/>
            </a:pPr>
            <a:r>
              <a:rPr lang="en-US" dirty="0" smtClean="0"/>
              <a:t> </a:t>
            </a:r>
            <a:r>
              <a:rPr lang="en-US" dirty="0"/>
              <a:t>          </a:t>
            </a:r>
            <a:r>
              <a:rPr lang="en-US" dirty="0" smtClean="0"/>
              <a:t>Sol: S</a:t>
            </a:r>
            <a:r>
              <a:rPr lang="en-US" baseline="-25000" dirty="0" smtClean="0"/>
              <a:t>0</a:t>
            </a:r>
            <a:r>
              <a:rPr lang="en-US" dirty="0" smtClean="0"/>
              <a:t> =&gt; Here, </a:t>
            </a:r>
            <a:r>
              <a:rPr lang="el-GR" dirty="0" smtClean="0"/>
              <a:t>Ψ</a:t>
            </a:r>
            <a:r>
              <a:rPr lang="el-GR" baseline="-25000" dirty="0" smtClean="0"/>
              <a:t>1</a:t>
            </a:r>
            <a:r>
              <a:rPr lang="el-GR" dirty="0" smtClean="0"/>
              <a:t> = </a:t>
            </a:r>
            <a:r>
              <a:rPr lang="en-US" dirty="0" smtClean="0"/>
              <a:t>p(f(a), g(Y)), and </a:t>
            </a:r>
            <a:r>
              <a:rPr lang="el-GR" dirty="0" smtClean="0"/>
              <a:t>Ψ</a:t>
            </a:r>
            <a:r>
              <a:rPr lang="el-GR" baseline="-25000" dirty="0" smtClean="0"/>
              <a:t>2</a:t>
            </a:r>
            <a:r>
              <a:rPr lang="el-GR" dirty="0" smtClean="0"/>
              <a:t> = </a:t>
            </a:r>
            <a:r>
              <a:rPr lang="en-US" dirty="0" smtClean="0"/>
              <a:t>p(X, X)</a:t>
            </a:r>
            <a:br>
              <a:rPr lang="en-US" dirty="0" smtClean="0"/>
            </a:br>
            <a:r>
              <a:rPr lang="en-US" dirty="0" smtClean="0"/>
              <a:t>                  SUBST </a:t>
            </a:r>
            <a:r>
              <a:rPr lang="el-GR" dirty="0" smtClean="0"/>
              <a:t>θ= </a:t>
            </a:r>
            <a:r>
              <a:rPr lang="el-GR" dirty="0" smtClean="0"/>
              <a:t>{</a:t>
            </a:r>
            <a:r>
              <a:rPr lang="en-US" dirty="0" smtClean="0"/>
              <a:t>X/f(a)}</a:t>
            </a:r>
            <a:r>
              <a:rPr lang="en-US" dirty="0" smtClean="0"/>
              <a:t/>
            </a:r>
            <a:br>
              <a:rPr lang="en-US" dirty="0" smtClean="0"/>
            </a:br>
            <a:r>
              <a:rPr lang="en-US" dirty="0" smtClean="0"/>
              <a:t>                  S1 =&gt; </a:t>
            </a:r>
            <a:r>
              <a:rPr lang="el-GR" dirty="0" smtClean="0"/>
              <a:t>Ψ</a:t>
            </a:r>
            <a:r>
              <a:rPr lang="el-GR" baseline="-25000" dirty="0" smtClean="0"/>
              <a:t>1</a:t>
            </a:r>
            <a:r>
              <a:rPr lang="el-GR" dirty="0" smtClean="0"/>
              <a:t> = </a:t>
            </a:r>
            <a:r>
              <a:rPr lang="en-US" dirty="0" smtClean="0"/>
              <a:t>p(f(a), g(Y)), and </a:t>
            </a:r>
            <a:r>
              <a:rPr lang="el-GR" dirty="0" smtClean="0"/>
              <a:t>Ψ</a:t>
            </a:r>
            <a:r>
              <a:rPr lang="el-GR" baseline="-25000" dirty="0" smtClean="0"/>
              <a:t>2</a:t>
            </a:r>
            <a:r>
              <a:rPr lang="el-GR" dirty="0" smtClean="0"/>
              <a:t> = </a:t>
            </a:r>
            <a:r>
              <a:rPr lang="en-US" dirty="0" smtClean="0"/>
              <a:t>p(f(a), f(a))</a:t>
            </a:r>
            <a:br>
              <a:rPr lang="en-US" dirty="0" smtClean="0"/>
            </a:br>
            <a:r>
              <a:rPr lang="en-US" dirty="0" smtClean="0"/>
              <a:t>                  SUBST </a:t>
            </a:r>
            <a:r>
              <a:rPr lang="el-GR" dirty="0" smtClean="0"/>
              <a:t>θ</a:t>
            </a:r>
            <a:r>
              <a:rPr lang="el-GR" dirty="0"/>
              <a:t>= </a:t>
            </a:r>
            <a:r>
              <a:rPr lang="el-GR" dirty="0" smtClean="0"/>
              <a:t>{</a:t>
            </a:r>
            <a:r>
              <a:rPr lang="en-US" dirty="0"/>
              <a:t>g(y</a:t>
            </a:r>
            <a:r>
              <a:rPr lang="en-US" dirty="0" smtClean="0"/>
              <a:t>)/f(a</a:t>
            </a:r>
            <a:r>
              <a:rPr lang="en-US" dirty="0"/>
              <a:t>)},</a:t>
            </a:r>
            <a:r>
              <a:rPr lang="en-US" dirty="0"/>
              <a:t> </a:t>
            </a:r>
            <a:r>
              <a:rPr lang="en-US" b="1" dirty="0"/>
              <a:t>Unification failed</a:t>
            </a:r>
            <a:r>
              <a:rPr lang="en-US" dirty="0"/>
              <a:t>.</a:t>
            </a:r>
          </a:p>
          <a:p>
            <a:pPr marL="0" indent="0">
              <a:buNone/>
            </a:pPr>
            <a:r>
              <a:rPr lang="en-US" dirty="0"/>
              <a:t>Unification is not possible for these expressions</a:t>
            </a:r>
            <a:r>
              <a:rPr lang="en-US" dirty="0" smtClean="0"/>
              <a:t>.</a:t>
            </a:r>
            <a:endParaRPr lang="en-US" dirty="0"/>
          </a:p>
        </p:txBody>
      </p:sp>
    </p:spTree>
    <p:extLst>
      <p:ext uri="{BB962C8B-B14F-4D97-AF65-F5344CB8AC3E}">
        <p14:creationId xmlns:p14="http://schemas.microsoft.com/office/powerpoint/2010/main" val="20612284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779</TotalTime>
  <Words>1383</Words>
  <Application>Microsoft Office PowerPoint</Application>
  <PresentationFormat>On-screen Show (4:3)</PresentationFormat>
  <Paragraphs>122</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Median</vt:lpstr>
      <vt:lpstr>Unification Forward chaining &amp; backward chaining</vt:lpstr>
      <vt:lpstr>PROPOSITIONAL VS. FIRST-ORDER INFERENCE</vt:lpstr>
      <vt:lpstr>PowerPoint Presentation</vt:lpstr>
      <vt:lpstr>Unification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FORWARD CHAINING</vt:lpstr>
      <vt:lpstr>PowerPoint Presentation</vt:lpstr>
      <vt:lpstr>Facts Conversion into FOL: </vt:lpstr>
      <vt:lpstr>Forward chaining proof:</vt:lpstr>
      <vt:lpstr>PowerPoint Presentation</vt:lpstr>
      <vt:lpstr>PowerPoint Presentation</vt:lpstr>
      <vt:lpstr>Backward Chaining:</vt:lpstr>
      <vt:lpstr>PowerPoint Presentation</vt:lpstr>
      <vt:lpstr>Backward-Chaining proof:</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dc:title>
  <dc:creator>Windows User</dc:creator>
  <cp:lastModifiedBy>Windows User</cp:lastModifiedBy>
  <cp:revision>41</cp:revision>
  <dcterms:created xsi:type="dcterms:W3CDTF">2019-09-09T07:37:37Z</dcterms:created>
  <dcterms:modified xsi:type="dcterms:W3CDTF">2019-10-22T06:50:59Z</dcterms:modified>
</cp:coreProperties>
</file>