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96" r:id="rId3"/>
    <p:sldId id="295" r:id="rId4"/>
    <p:sldId id="297" r:id="rId5"/>
    <p:sldId id="274" r:id="rId6"/>
    <p:sldId id="305" r:id="rId7"/>
    <p:sldId id="301" r:id="rId8"/>
    <p:sldId id="302" r:id="rId9"/>
    <p:sldId id="303" r:id="rId10"/>
    <p:sldId id="304" r:id="rId11"/>
    <p:sldId id="298" r:id="rId12"/>
    <p:sldId id="299" r:id="rId13"/>
    <p:sldId id="276" r:id="rId14"/>
    <p:sldId id="277" r:id="rId15"/>
    <p:sldId id="278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13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CF5A7FD-055F-4D3B-B599-79475E4343F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25718B7-4CC4-4F9C-B717-120FC9CC47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Depth-limited </a:t>
            </a:r>
            <a:r>
              <a:rPr lang="en-US" b="1" dirty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4582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Depth-limited search </a:t>
            </a:r>
            <a:r>
              <a:rPr lang="en-US" dirty="0" smtClean="0"/>
              <a:t>is </a:t>
            </a:r>
            <a:r>
              <a:rPr lang="en-US" dirty="0"/>
              <a:t>similar to depth-first search with a predetermined limit. </a:t>
            </a:r>
            <a:endParaRPr lang="en-US" dirty="0" smtClean="0"/>
          </a:p>
          <a:p>
            <a:r>
              <a:rPr lang="en-US" dirty="0" smtClean="0"/>
              <a:t>Depth-limited </a:t>
            </a:r>
            <a:r>
              <a:rPr lang="en-US" dirty="0"/>
              <a:t>search can solve the drawback of the infinite path in the Depth-first search.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algorithm, the node at the depth limit will treat as it has no successor nodes further.</a:t>
            </a:r>
          </a:p>
          <a:p>
            <a:r>
              <a:rPr lang="en-US" dirty="0"/>
              <a:t>Depth-limited search can be terminated with two Conditions of failure:</a:t>
            </a:r>
          </a:p>
          <a:p>
            <a:pPr lvl="1"/>
            <a:r>
              <a:rPr lang="en-US" dirty="0"/>
              <a:t>Standard failure value: It indicates that problem does not have any solution.</a:t>
            </a:r>
          </a:p>
          <a:p>
            <a:pPr lvl="1"/>
            <a:r>
              <a:rPr lang="en-US" dirty="0"/>
              <a:t>Cutoff failure value: It defines no solution for the problem within a given depth limit.</a:t>
            </a:r>
          </a:p>
        </p:txBody>
      </p:sp>
    </p:spTree>
    <p:extLst>
      <p:ext uri="{BB962C8B-B14F-4D97-AF65-F5344CB8AC3E}">
        <p14:creationId xmlns:p14="http://schemas.microsoft.com/office/powerpoint/2010/main" val="42201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" y="2476500"/>
            <a:ext cx="8586788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7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dirty="0" smtClean="0"/>
              <a:t>It combines </a:t>
            </a:r>
            <a:r>
              <a:rPr lang="en-US" dirty="0"/>
              <a:t>the benefits of </a:t>
            </a:r>
            <a:r>
              <a:rPr lang="en-US" dirty="0" smtClean="0"/>
              <a:t>BFS (when result is at shallower node) </a:t>
            </a:r>
            <a:r>
              <a:rPr lang="en-US" dirty="0"/>
              <a:t>and DFS search </a:t>
            </a:r>
            <a:r>
              <a:rPr lang="en-US" dirty="0" smtClean="0"/>
              <a:t>algorithm (stack data structure is used) </a:t>
            </a:r>
            <a:r>
              <a:rPr lang="en-US" dirty="0"/>
              <a:t>in terms of fast search and memory </a:t>
            </a:r>
            <a:r>
              <a:rPr lang="en-US" dirty="0" smtClean="0"/>
              <a:t>efficiency respectively.</a:t>
            </a:r>
            <a:endParaRPr lang="en-US" dirty="0"/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main drawback of IDDFS is that it repeats all the work of the previous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105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Completeness: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algorithm is complete is </a:t>
            </a:r>
            <a:r>
              <a:rPr lang="en-US" dirty="0" smtClean="0"/>
              <a:t>if the </a:t>
            </a:r>
            <a:r>
              <a:rPr lang="en-US" dirty="0"/>
              <a:t>branching factor is finite.</a:t>
            </a:r>
          </a:p>
          <a:p>
            <a:r>
              <a:rPr lang="en-US" b="1" dirty="0"/>
              <a:t>Time Complexity: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Let's suppose b is the branching factor and depth is d then the worst-case time complexity is </a:t>
            </a:r>
            <a:r>
              <a:rPr lang="en-US" b="1" dirty="0"/>
              <a:t>O(</a:t>
            </a:r>
            <a:r>
              <a:rPr lang="en-US" b="1" dirty="0" err="1"/>
              <a:t>b</a:t>
            </a:r>
            <a:r>
              <a:rPr lang="en-US" b="1" baseline="30000" dirty="0" err="1"/>
              <a:t>d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b="1" dirty="0"/>
              <a:t>Space Complexity: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space complexity of IDDFS will be </a:t>
            </a:r>
            <a:r>
              <a:rPr lang="en-US" b="1" dirty="0"/>
              <a:t>O(</a:t>
            </a:r>
            <a:r>
              <a:rPr lang="en-US" b="1" dirty="0" err="1"/>
              <a:t>bd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b="1" dirty="0"/>
              <a:t>Optimal: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IDDFS algorithm is optimal if path cost is a non- decreasing function of the depth of the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Bidirectional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idea behind bidirectional search is to simultaneously search both forward from the initial state </a:t>
            </a:r>
            <a:r>
              <a:rPr lang="en-US" dirty="0" smtClean="0"/>
              <a:t>and </a:t>
            </a:r>
            <a:r>
              <a:rPr lang="en-US" dirty="0"/>
              <a:t>backward from the goal, and stop when the two searches meet in the </a:t>
            </a:r>
            <a:r>
              <a:rPr lang="en-US" dirty="0" smtClean="0"/>
              <a:t>middle.</a:t>
            </a:r>
          </a:p>
          <a:p>
            <a:r>
              <a:rPr lang="en-US" b="1" dirty="0" smtClean="0"/>
              <a:t>Predecessor </a:t>
            </a:r>
            <a:r>
              <a:rPr lang="en-US" dirty="0" smtClean="0"/>
              <a:t>nodes </a:t>
            </a:r>
            <a:r>
              <a:rPr lang="en-US" dirty="0"/>
              <a:t>should be known for </a:t>
            </a:r>
            <a:r>
              <a:rPr lang="en-US" b="1" dirty="0" smtClean="0"/>
              <a:t>s</a:t>
            </a:r>
            <a:r>
              <a:rPr lang="en-US" dirty="0" smtClean="0"/>
              <a:t>earching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backwards </a:t>
            </a:r>
            <a:r>
              <a:rPr lang="en-US" dirty="0" smtClean="0"/>
              <a:t>from </a:t>
            </a:r>
            <a:r>
              <a:rPr lang="en-US" dirty="0"/>
              <a:t>the goal </a:t>
            </a:r>
            <a:r>
              <a:rPr lang="en-US" dirty="0" smtClean="0"/>
              <a:t>node.</a:t>
            </a:r>
          </a:p>
          <a:p>
            <a:pPr marL="0" indent="0">
              <a:buNone/>
            </a:pPr>
            <a:r>
              <a:rPr lang="en-US" i="1" dirty="0" smtClean="0"/>
              <a:t>Time </a:t>
            </a:r>
            <a:r>
              <a:rPr lang="en-US" dirty="0"/>
              <a:t>complexity </a:t>
            </a:r>
            <a:r>
              <a:rPr lang="en-US" i="1" dirty="0" smtClean="0"/>
              <a:t>O(</a:t>
            </a:r>
            <a:r>
              <a:rPr lang="en-US" i="1" dirty="0" err="1" smtClean="0"/>
              <a:t>b^d</a:t>
            </a:r>
            <a:r>
              <a:rPr lang="en-US" i="1" dirty="0" smtClean="0"/>
              <a:t>/2) and space </a:t>
            </a:r>
            <a:r>
              <a:rPr lang="en-US" dirty="0" smtClean="0"/>
              <a:t>complexity </a:t>
            </a:r>
            <a:r>
              <a:rPr lang="en-US" i="1" dirty="0" smtClean="0"/>
              <a:t>O(</a:t>
            </a:r>
            <a:r>
              <a:rPr lang="en-US" i="1" dirty="0" err="1" smtClean="0"/>
              <a:t>b^d</a:t>
            </a:r>
            <a:r>
              <a:rPr lang="en-US" i="1" dirty="0" smtClean="0"/>
              <a:t>/2</a:t>
            </a:r>
            <a:r>
              <a:rPr lang="en-US" i="1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2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schematic view of a bidirectional breadth-first search that is about to succeed</a:t>
            </a:r>
            <a:r>
              <a:rPr lang="en-US" dirty="0" smtClean="0"/>
              <a:t>, when </a:t>
            </a:r>
            <a:r>
              <a:rPr lang="en-US" dirty="0"/>
              <a:t>a branch from the start node meets a branch from the goal node.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429000"/>
            <a:ext cx="59805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8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search strategies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828800"/>
            <a:ext cx="9555413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8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REPEATED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return to the state you just came from. </a:t>
            </a:r>
          </a:p>
          <a:p>
            <a:r>
              <a:rPr lang="en-US" dirty="0" smtClean="0"/>
              <a:t>Do </a:t>
            </a:r>
            <a:r>
              <a:rPr lang="en-US" dirty="0"/>
              <a:t>not create paths with cycles in them. </a:t>
            </a:r>
            <a:endParaRPr lang="en-US" dirty="0" smtClean="0"/>
          </a:p>
          <a:p>
            <a:r>
              <a:rPr lang="en-US" dirty="0" smtClean="0"/>
              <a:t>Do </a:t>
            </a:r>
            <a:r>
              <a:rPr lang="en-US" dirty="0"/>
              <a:t>not generate any state that was ever generated before. This requires every state that </a:t>
            </a:r>
            <a:r>
              <a:rPr lang="en-US" dirty="0" smtClean="0"/>
              <a:t>is generated </a:t>
            </a:r>
            <a:r>
              <a:rPr lang="en-US" dirty="0"/>
              <a:t>to be kept in memory, resulting in a </a:t>
            </a:r>
            <a:r>
              <a:rPr lang="en-US" dirty="0" smtClean="0"/>
              <a:t>decreased space complexity.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821501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6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dirty="0"/>
              <a:t>Depth-limited search is Memory efficient.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dirty="0"/>
              <a:t>Depth-limited search also has a disadvantage of incompleteness.</a:t>
            </a:r>
          </a:p>
          <a:p>
            <a:pPr lvl="1"/>
            <a:r>
              <a:rPr lang="en-US" dirty="0"/>
              <a:t>It may not be optimal if the problem has more than one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448" cy="5105400"/>
          </a:xfrm>
        </p:spPr>
        <p:txBody>
          <a:bodyPr/>
          <a:lstStyle/>
          <a:p>
            <a:r>
              <a:rPr lang="en-US" b="1" dirty="0"/>
              <a:t>Completeness:</a:t>
            </a:r>
            <a:r>
              <a:rPr lang="en-US" dirty="0"/>
              <a:t> DLS search algorithm is complete if the solution is above the depth-limit.</a:t>
            </a:r>
          </a:p>
          <a:p>
            <a:r>
              <a:rPr lang="en-US" b="1" dirty="0"/>
              <a:t>Time Complexity:</a:t>
            </a:r>
            <a:r>
              <a:rPr lang="en-US" dirty="0"/>
              <a:t> Time complexity of DLS algorithm is </a:t>
            </a:r>
            <a:r>
              <a:rPr lang="en-US" b="1" dirty="0"/>
              <a:t>O(b</a:t>
            </a:r>
            <a:r>
              <a:rPr lang="en-US" b="1" baseline="30000" dirty="0"/>
              <a:t>ℓ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r>
              <a:rPr lang="en-US" b="1" dirty="0"/>
              <a:t>Space Complexity:</a:t>
            </a:r>
            <a:r>
              <a:rPr lang="en-US" dirty="0"/>
              <a:t> Space complexity of DLS algorithm is O</a:t>
            </a:r>
            <a:r>
              <a:rPr lang="en-US" b="1" dirty="0"/>
              <a:t>(b×ℓ)</a:t>
            </a:r>
            <a:r>
              <a:rPr lang="en-US" dirty="0"/>
              <a:t>.</a:t>
            </a:r>
          </a:p>
          <a:p>
            <a:r>
              <a:rPr lang="en-US" b="1" dirty="0"/>
              <a:t>Optimal:</a:t>
            </a:r>
            <a:r>
              <a:rPr lang="en-US" dirty="0"/>
              <a:t> Depth-limited search can be viewed as a special case of DFS, and it is also not optimal even if ℓ&gt;d.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Iterative </a:t>
            </a:r>
            <a:r>
              <a:rPr lang="en-US" b="1" dirty="0"/>
              <a:t>deepening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5344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iterative deepening algorithm is a combination of DFS and BFS algorithms.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search algorithm finds out the best depth limit and does it by gradually increasing the limit until a goal is found.</a:t>
            </a:r>
          </a:p>
          <a:p>
            <a:r>
              <a:rPr lang="en-US" dirty="0"/>
              <a:t>This algorithm performs depth-first search up to a certain "depth limit</a:t>
            </a:r>
            <a:r>
              <a:rPr lang="en-US" dirty="0" smtClean="0"/>
              <a:t>", </a:t>
            </a:r>
            <a:r>
              <a:rPr lang="en-US" dirty="0"/>
              <a:t>and it keeps increasing the depth limit after each iteration until the goal node is found.</a:t>
            </a:r>
          </a:p>
          <a:p>
            <a:r>
              <a:rPr lang="en-US" dirty="0"/>
              <a:t>This Search algorithm combines the benefits of Breadth-first search's fast search and depth-first search's memory efficiency.</a:t>
            </a:r>
          </a:p>
          <a:p>
            <a:r>
              <a:rPr lang="en-US" dirty="0"/>
              <a:t>The iterative search algorithm is useful uninformed search when search space is large, and depth of goal node is unknown.</a:t>
            </a:r>
          </a:p>
        </p:txBody>
      </p:sp>
    </p:spTree>
    <p:extLst>
      <p:ext uri="{BB962C8B-B14F-4D97-AF65-F5344CB8AC3E}">
        <p14:creationId xmlns:p14="http://schemas.microsoft.com/office/powerpoint/2010/main" val="41181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140367"/>
            <a:ext cx="7010401" cy="664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194861"/>
            <a:ext cx="175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Four iterations of iterative deepening search on a binary tree.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3550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with infinite nodes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86" y="2143124"/>
            <a:ext cx="7728514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0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There can be two cases-</a:t>
            </a:r>
            <a:br>
              <a:rPr lang="en-US" dirty="0"/>
            </a:br>
            <a:r>
              <a:rPr lang="en-US" b="1" i="1" dirty="0"/>
              <a:t>a) When the graph has no cycle:</a:t>
            </a:r>
            <a:r>
              <a:rPr lang="en-US" dirty="0"/>
              <a:t> This case is simple. We can DFS multiple times with different height limits.</a:t>
            </a:r>
          </a:p>
          <a:p>
            <a:pPr fontAlgn="base"/>
            <a:r>
              <a:rPr lang="en-US" b="1" i="1" dirty="0"/>
              <a:t>b) When the graph has cycles.</a:t>
            </a:r>
            <a:r>
              <a:rPr lang="en-US" dirty="0"/>
              <a:t> This is interesting as there is no visited flag in </a:t>
            </a:r>
            <a:r>
              <a:rPr lang="en-US" dirty="0" smtClean="0"/>
              <a:t>IDDFS (convert graph into </a:t>
            </a:r>
            <a:r>
              <a:rPr lang="en-US" dirty="0"/>
              <a:t>t</a:t>
            </a:r>
            <a:r>
              <a:rPr lang="en-US" dirty="0" smtClean="0"/>
              <a:t>ree).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19324"/>
            <a:ext cx="7665713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62200" y="466738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Graph with cycles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120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936</TotalTime>
  <Words>495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Median</vt:lpstr>
      <vt:lpstr>4. Depth-limited search</vt:lpstr>
      <vt:lpstr>PowerPoint Presentation</vt:lpstr>
      <vt:lpstr>PowerPoint Presentation</vt:lpstr>
      <vt:lpstr>Evaluation</vt:lpstr>
      <vt:lpstr>5. Iterative deepening search</vt:lpstr>
      <vt:lpstr>PowerPoint Presentation</vt:lpstr>
      <vt:lpstr>Graph with infinite nodes</vt:lpstr>
      <vt:lpstr>PowerPoint Presentation</vt:lpstr>
      <vt:lpstr>PowerPoint Presentation</vt:lpstr>
      <vt:lpstr>PowerPoint Presentation</vt:lpstr>
      <vt:lpstr>PowerPoint Presentation</vt:lpstr>
      <vt:lpstr>Evaluation</vt:lpstr>
      <vt:lpstr>Bidirectional search</vt:lpstr>
      <vt:lpstr>PowerPoint Presentation</vt:lpstr>
      <vt:lpstr>Comparing search strategies</vt:lpstr>
      <vt:lpstr>AVOIDING REPEATED STATES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PROBLEM-SOLVING</dc:title>
  <dc:creator>Windows User</dc:creator>
  <cp:lastModifiedBy>Windows User</cp:lastModifiedBy>
  <cp:revision>50</cp:revision>
  <dcterms:created xsi:type="dcterms:W3CDTF">2019-08-17T08:27:34Z</dcterms:created>
  <dcterms:modified xsi:type="dcterms:W3CDTF">2019-09-07T15:11:58Z</dcterms:modified>
</cp:coreProperties>
</file>