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0" r:id="rId9"/>
    <p:sldId id="331" r:id="rId10"/>
    <p:sldId id="263" r:id="rId11"/>
    <p:sldId id="329" r:id="rId12"/>
    <p:sldId id="275" r:id="rId13"/>
    <p:sldId id="276" r:id="rId14"/>
    <p:sldId id="265" r:id="rId15"/>
    <p:sldId id="277" r:id="rId16"/>
    <p:sldId id="278" r:id="rId17"/>
    <p:sldId id="279" r:id="rId18"/>
    <p:sldId id="332" r:id="rId19"/>
    <p:sldId id="280" r:id="rId20"/>
    <p:sldId id="333" r:id="rId21"/>
    <p:sldId id="281" r:id="rId22"/>
    <p:sldId id="334" r:id="rId23"/>
    <p:sldId id="282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1AAA-F52B-4E43-90E5-0C4C2BB6CD5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CCF38-8DC2-4D79-9812-716331F4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BB94E72-9760-4E4F-ADA2-708FEEF8E5CE}" type="slidenum">
              <a:rPr lang="ar-SA" altLang="ar-JO" sz="1200"/>
              <a:pPr/>
              <a:t>13</a:t>
            </a:fld>
            <a:endParaRPr lang="en-US" altLang="ar-JO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CBD00A8-C684-4D82-B6BC-650530AA9343}" type="slidenum">
              <a:rPr lang="ar-SA" altLang="ar-JO" sz="1200"/>
              <a:pPr/>
              <a:t>19</a:t>
            </a:fld>
            <a:endParaRPr lang="en-US" altLang="ar-JO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2E3C14D-4CE1-4F93-BC85-B77C39DAFC10}" type="slidenum">
              <a:rPr lang="ar-SA" altLang="ar-JO" sz="1200"/>
              <a:pPr/>
              <a:t>21</a:t>
            </a:fld>
            <a:endParaRPr lang="en-US" altLang="ar-JO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Syllogisms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instance of a form of reasoning in which a conclusion is drawn from two given or assumed propositions (premises);</a:t>
            </a:r>
            <a:endParaRPr lang="ar-JO" altLang="ar-JO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529D95C-3462-4651-BB57-7DABCD4D7D2F}" type="slidenum">
              <a:rPr lang="ar-SA" altLang="ar-JO" sz="1200"/>
              <a:pPr/>
              <a:t>23</a:t>
            </a:fld>
            <a:endParaRPr lang="en-US" altLang="ar-JO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66800"/>
            <a:ext cx="6400800" cy="395176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Fundamentals in Artificial Intelligence and Machine Learning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CSA2001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295082"/>
          </a:xfrm>
        </p:spPr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495800"/>
          </a:xfrm>
        </p:spPr>
        <p:txBody>
          <a:bodyPr>
            <a:noAutofit/>
          </a:bodyPr>
          <a:lstStyle/>
          <a:p>
            <a:pPr lvl="1" algn="just"/>
            <a:r>
              <a:rPr lang="en-US" sz="2400" b="1" dirty="0" smtClean="0"/>
              <a:t>AI </a:t>
            </a:r>
            <a:r>
              <a:rPr lang="en-US" sz="2400" b="1" dirty="0"/>
              <a:t>is one of the newest disciplines. </a:t>
            </a:r>
          </a:p>
          <a:p>
            <a:pPr lvl="1" algn="just"/>
            <a:r>
              <a:rPr lang="en-US" sz="2400" b="1" dirty="0"/>
              <a:t>It was formally initiated in 1956</a:t>
            </a:r>
            <a:r>
              <a:rPr lang="en-US" sz="2400" b="1" dirty="0" smtClean="0"/>
              <a:t>. </a:t>
            </a:r>
          </a:p>
          <a:p>
            <a:pPr lvl="1" algn="just"/>
            <a:r>
              <a:rPr lang="en-US" sz="2400" b="1" dirty="0"/>
              <a:t>The study of intelligence is also one of the oldest disciplines. </a:t>
            </a:r>
          </a:p>
          <a:p>
            <a:pPr lvl="1" algn="just"/>
            <a:r>
              <a:rPr lang="en-US" sz="2400" b="1" dirty="0"/>
              <a:t>For over 2000 years, philosophers have tried to understand how seeing, learning, remembering, and reasoning could, or should, be done</a:t>
            </a:r>
            <a:r>
              <a:rPr lang="en-US" sz="2400" b="1" dirty="0" smtClean="0"/>
              <a:t>. </a:t>
            </a:r>
          </a:p>
          <a:p>
            <a:pPr lvl="1" algn="just"/>
            <a:r>
              <a:rPr lang="en-US" sz="2400" b="1" dirty="0"/>
              <a:t>AI currently encompasses a huge variety of subfields- playing chess, proving mathematical theorems, writing poetry, and diagnosing diseases.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What is AI?</a:t>
            </a:r>
          </a:p>
          <a:p>
            <a:pPr lvl="1" algn="just"/>
            <a:r>
              <a:rPr lang="en-US" sz="2400" b="1" dirty="0"/>
              <a:t>Programs that behave externally like humans?</a:t>
            </a:r>
          </a:p>
          <a:p>
            <a:pPr lvl="1" algn="just"/>
            <a:r>
              <a:rPr lang="en-US" sz="2400" b="1" dirty="0"/>
              <a:t>Programs that operate internally as humans do?</a:t>
            </a:r>
          </a:p>
          <a:p>
            <a:pPr lvl="1" algn="just"/>
            <a:r>
              <a:rPr lang="en-US" sz="2400" b="1" dirty="0"/>
              <a:t>Computational systems that behave intelligently?</a:t>
            </a:r>
          </a:p>
          <a:p>
            <a:pPr lvl="1" algn="just"/>
            <a:r>
              <a:rPr lang="en-US" sz="2400" b="1" dirty="0"/>
              <a:t>Rational (logical, reasonable or sensible) behavior? </a:t>
            </a:r>
          </a:p>
          <a:p>
            <a:pPr marL="274320" lvl="1" indent="0" algn="just">
              <a:buNone/>
            </a:pPr>
            <a:r>
              <a:rPr lang="en-US" sz="2400" b="1" dirty="0"/>
              <a:t> 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4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523682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AI?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181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the </a:t>
            </a:r>
            <a:r>
              <a:rPr lang="en-GB" altLang="ar-JO" sz="2400" dirty="0"/>
              <a:t>automation of activities we associate with human thinking, like decision making, learning ... ?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GB" altLang="ar-JO" sz="2400" dirty="0"/>
              <a:t>the art of creating machines that perform functions that require intelligence when performed by people ?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the </a:t>
            </a:r>
            <a:r>
              <a:rPr lang="en-GB" altLang="ar-JO" sz="2400" dirty="0"/>
              <a:t>study of computations that make it possible to perceive, reason and act ?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a </a:t>
            </a:r>
            <a:r>
              <a:rPr lang="en-GB" altLang="ar-JO" sz="2400" dirty="0"/>
              <a:t>branch of computer science that is concerned with the automation of intelligent behaviour ?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GB" altLang="ar-JO" sz="2400" dirty="0"/>
              <a:t>anything in Computing Science that we don't yet know how to do properly ? </a:t>
            </a:r>
            <a:r>
              <a:rPr lang="en-GB" altLang="ar-JO" sz="2400" dirty="0" smtClean="0"/>
              <a:t>(!)</a:t>
            </a:r>
            <a:endParaRPr lang="en-GB" altLang="ar-JO" sz="2400" dirty="0"/>
          </a:p>
        </p:txBody>
      </p:sp>
    </p:spTree>
    <p:extLst>
      <p:ext uri="{BB962C8B-B14F-4D97-AF65-F5344CB8AC3E}">
        <p14:creationId xmlns:p14="http://schemas.microsoft.com/office/powerpoint/2010/main" val="18362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ar-JO" dirty="0" smtClean="0"/>
              <a:t>What is </a:t>
            </a:r>
            <a:r>
              <a:rPr lang="en-GB" altLang="ar-JO" dirty="0" err="1" smtClean="0"/>
              <a:t>aI</a:t>
            </a:r>
            <a:r>
              <a:rPr lang="en-GB" altLang="ar-JO" dirty="0" smtClean="0"/>
              <a:t>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600200"/>
            <a:ext cx="6035053" cy="3698875"/>
            <a:chOff x="1885" y="881"/>
            <a:chExt cx="4115" cy="2642"/>
          </a:xfrm>
        </p:grpSpPr>
        <p:sp>
          <p:nvSpPr>
            <p:cNvPr id="28680" name="Line 4"/>
            <p:cNvSpPr>
              <a:spLocks noChangeShapeType="1"/>
            </p:cNvSpPr>
            <p:nvPr/>
          </p:nvSpPr>
          <p:spPr bwMode="auto">
            <a:xfrm>
              <a:off x="1885" y="2214"/>
              <a:ext cx="41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942" y="889"/>
              <a:ext cx="0" cy="2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28682" name="Group 6"/>
            <p:cNvGrpSpPr>
              <a:grpSpLocks/>
            </p:cNvGrpSpPr>
            <p:nvPr/>
          </p:nvGrpSpPr>
          <p:grpSpPr bwMode="auto">
            <a:xfrm>
              <a:off x="1893" y="881"/>
              <a:ext cx="4107" cy="2641"/>
              <a:chOff x="1823" y="998"/>
              <a:chExt cx="4107" cy="2641"/>
            </a:xfrm>
          </p:grpSpPr>
          <p:sp>
            <p:nvSpPr>
              <p:cNvPr id="28683" name="Rectangle 7"/>
              <p:cNvSpPr>
                <a:spLocks noChangeArrowheads="1"/>
              </p:cNvSpPr>
              <p:nvPr/>
            </p:nvSpPr>
            <p:spPr bwMode="auto">
              <a:xfrm>
                <a:off x="1823" y="998"/>
                <a:ext cx="4107" cy="26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ar-JO" altLang="ar-JO" sz="1600"/>
              </a:p>
            </p:txBody>
          </p:sp>
          <p:sp>
            <p:nvSpPr>
              <p:cNvPr id="28684" name="Text Box 8"/>
              <p:cNvSpPr txBox="1">
                <a:spLocks noChangeArrowheads="1"/>
              </p:cNvSpPr>
              <p:nvPr/>
            </p:nvSpPr>
            <p:spPr bwMode="auto">
              <a:xfrm>
                <a:off x="4178" y="2664"/>
                <a:ext cx="1469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000" b="1">
                    <a:latin typeface="Arial" pitchFamily="34" charset="0"/>
                  </a:rPr>
                  <a:t>Systems that act</a:t>
                </a:r>
                <a:br>
                  <a:rPr lang="en-GB" altLang="ar-JO" sz="2000" b="1">
                    <a:latin typeface="Arial" pitchFamily="34" charset="0"/>
                  </a:rPr>
                </a:br>
                <a:r>
                  <a:rPr lang="en-GB" altLang="ar-JO" sz="2000" b="1">
                    <a:latin typeface="Arial" pitchFamily="34" charset="0"/>
                  </a:rPr>
                  <a:t> rationally</a:t>
                </a:r>
              </a:p>
            </p:txBody>
          </p:sp>
          <p:sp>
            <p:nvSpPr>
              <p:cNvPr id="28685" name="Text Box 9"/>
              <p:cNvSpPr txBox="1">
                <a:spLocks noChangeArrowheads="1"/>
              </p:cNvSpPr>
              <p:nvPr/>
            </p:nvSpPr>
            <p:spPr bwMode="auto">
              <a:xfrm>
                <a:off x="2061" y="1357"/>
                <a:ext cx="1630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000" b="1" dirty="0">
                    <a:latin typeface="Arial" pitchFamily="34" charset="0"/>
                  </a:rPr>
                  <a:t>Systems that think</a:t>
                </a:r>
                <a:br>
                  <a:rPr lang="en-GB" altLang="ar-JO" sz="2000" b="1" dirty="0">
                    <a:latin typeface="Arial" pitchFamily="34" charset="0"/>
                  </a:rPr>
                </a:br>
                <a:r>
                  <a:rPr lang="en-GB" altLang="ar-JO" sz="2000" b="1" dirty="0">
                    <a:latin typeface="Arial" pitchFamily="34" charset="0"/>
                  </a:rPr>
                  <a:t> like humans</a:t>
                </a:r>
              </a:p>
            </p:txBody>
          </p:sp>
          <p:sp>
            <p:nvSpPr>
              <p:cNvPr id="28686" name="Text Box 10"/>
              <p:cNvSpPr txBox="1">
                <a:spLocks noChangeArrowheads="1"/>
              </p:cNvSpPr>
              <p:nvPr/>
            </p:nvSpPr>
            <p:spPr bwMode="auto">
              <a:xfrm>
                <a:off x="4100" y="1357"/>
                <a:ext cx="1630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000" b="1" dirty="0">
                    <a:latin typeface="Arial" pitchFamily="34" charset="0"/>
                  </a:rPr>
                  <a:t>Systems that think</a:t>
                </a:r>
                <a:br>
                  <a:rPr lang="en-GB" altLang="ar-JO" sz="2000" b="1" dirty="0">
                    <a:latin typeface="Arial" pitchFamily="34" charset="0"/>
                  </a:rPr>
                </a:br>
                <a:r>
                  <a:rPr lang="en-GB" altLang="ar-JO" sz="2000" b="1" dirty="0">
                    <a:latin typeface="Arial" pitchFamily="34" charset="0"/>
                  </a:rPr>
                  <a:t> rationally</a:t>
                </a:r>
              </a:p>
            </p:txBody>
          </p:sp>
          <p:sp>
            <p:nvSpPr>
              <p:cNvPr id="28687" name="Text Box 11"/>
              <p:cNvSpPr txBox="1">
                <a:spLocks noChangeArrowheads="1"/>
              </p:cNvSpPr>
              <p:nvPr/>
            </p:nvSpPr>
            <p:spPr bwMode="auto">
              <a:xfrm>
                <a:off x="2075" y="2664"/>
                <a:ext cx="1514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:r>
                  <a:rPr lang="en-GB" altLang="ar-JO" sz="2000" b="1" dirty="0">
                    <a:latin typeface="Arial" pitchFamily="34" charset="0"/>
                  </a:rPr>
                  <a:t>Systems that act</a:t>
                </a:r>
                <a:br>
                  <a:rPr lang="en-GB" altLang="ar-JO" sz="2000" b="1" dirty="0">
                    <a:latin typeface="Arial" pitchFamily="34" charset="0"/>
                  </a:rPr>
                </a:br>
                <a:r>
                  <a:rPr lang="en-GB" altLang="ar-JO" sz="2000" b="1" dirty="0">
                    <a:latin typeface="Arial" pitchFamily="34" charset="0"/>
                  </a:rPr>
                  <a:t> like humans</a:t>
                </a:r>
              </a:p>
            </p:txBody>
          </p:sp>
        </p:grpSp>
      </p:grp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406" y="1919243"/>
            <a:ext cx="169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 dirty="0">
                <a:latin typeface="Arial" pitchFamily="34" charset="0"/>
              </a:rPr>
              <a:t>THOUGHT</a:t>
            </a:r>
            <a:endParaRPr lang="en-GB" altLang="ar-JO" sz="2400" dirty="0">
              <a:latin typeface="Arial" pitchFamily="34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9583" y="3884484"/>
            <a:ext cx="1787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 dirty="0" smtClean="0">
                <a:latin typeface="Arial" pitchFamily="34" charset="0"/>
              </a:rPr>
              <a:t>BEHAVIOR</a:t>
            </a:r>
            <a:endParaRPr lang="en-GB" altLang="ar-JO" sz="1800" dirty="0">
              <a:latin typeface="Arial" pitchFamily="34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246438" y="5551488"/>
            <a:ext cx="1332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 dirty="0">
                <a:latin typeface="Arial" pitchFamily="34" charset="0"/>
              </a:rPr>
              <a:t>HUMAN</a:t>
            </a:r>
            <a:endParaRPr lang="en-GB" altLang="ar-JO" sz="2000" b="1" dirty="0">
              <a:latin typeface="Arial" pitchFamily="34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19775" y="5538788"/>
            <a:ext cx="1752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ar-JO" sz="2400" b="1" dirty="0">
                <a:latin typeface="Arial" pitchFamily="34" charset="0"/>
              </a:rPr>
              <a:t>RATIONAL</a:t>
            </a:r>
            <a:endParaRPr lang="en-GB" altLang="ar-JO" sz="20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8229600" cy="1371282"/>
          </a:xfrm>
        </p:spPr>
        <p:txBody>
          <a:bodyPr>
            <a:normAutofit/>
          </a:bodyPr>
          <a:lstStyle/>
          <a:p>
            <a:r>
              <a:rPr lang="en-GB" dirty="0" smtClean="0"/>
              <a:t>Systems </a:t>
            </a:r>
            <a:r>
              <a:rPr lang="en-GB" dirty="0"/>
              <a:t>that act like </a:t>
            </a:r>
            <a:r>
              <a:rPr lang="en-GB" dirty="0" smtClean="0"/>
              <a:t>humans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105400" cy="4648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GB" altLang="ar-JO" sz="2400" dirty="0"/>
              <a:t>“The art of creating machines that perform functions that require intelligence when performed by people.” (Kurzweil)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GB" altLang="ar-JO" sz="2400" dirty="0"/>
              <a:t>“The study of how to make computers do things at which, at the moment, people are better.” (Rich and Knight</a:t>
            </a:r>
            <a:r>
              <a:rPr lang="en-GB" altLang="ar-JO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3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718"/>
            <a:ext cx="8991600" cy="990282"/>
          </a:xfrm>
        </p:spPr>
        <p:txBody>
          <a:bodyPr>
            <a:normAutofit/>
          </a:bodyPr>
          <a:lstStyle/>
          <a:p>
            <a:r>
              <a:rPr lang="en-GB" altLang="ar-JO" dirty="0"/>
              <a:t>Systems that act like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338"/>
            <a:ext cx="8153400" cy="377666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GB" altLang="ar-JO" sz="2400" dirty="0" smtClean="0"/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You </a:t>
            </a:r>
            <a:r>
              <a:rPr lang="en-GB" altLang="ar-JO" sz="2400" dirty="0"/>
              <a:t>enter a room which has a computer terminal. You have a fixed period of time to type what you want into the terminal, and study the replies. At the other end of the line is either a human being or a computer system. </a:t>
            </a:r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/>
              <a:t>If it is a computer system, and at the end of the period you cannot reliably determine whether it is a system or a human, then the system is deemed to be intelligent.   </a:t>
            </a:r>
          </a:p>
          <a:p>
            <a:pPr algn="just"/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84375" y="1223963"/>
            <a:ext cx="5427663" cy="1528762"/>
            <a:chOff x="1250" y="771"/>
            <a:chExt cx="3419" cy="96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50" y="771"/>
              <a:ext cx="3419" cy="963"/>
              <a:chOff x="1669" y="1065"/>
              <a:chExt cx="3704" cy="963"/>
            </a:xfrm>
          </p:grpSpPr>
          <p:graphicFrame>
            <p:nvGraphicFramePr>
              <p:cNvPr id="7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669" y="1375"/>
              <a:ext cx="655" cy="5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" name="Microsoft ClipArt Gallery" r:id="rId3" imgW="3949700" imgH="3492500" progId="MS_ClipArt_Gallery">
                      <p:embed/>
                    </p:oleObj>
                  </mc:Choice>
                  <mc:Fallback>
                    <p:oleObj name="Microsoft ClipArt Gallery" r:id="rId3" imgW="3949700" imgH="3492500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9" y="1375"/>
                            <a:ext cx="655" cy="5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652" y="1065"/>
                <a:ext cx="2721" cy="963"/>
                <a:chOff x="1795" y="726"/>
                <a:chExt cx="2721" cy="963"/>
              </a:xfrm>
            </p:grpSpPr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auto">
                <a:xfrm>
                  <a:off x="3698" y="1061"/>
                  <a:ext cx="185" cy="2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ar-JO" altLang="ar-JO"/>
                </a:p>
              </p:txBody>
            </p:sp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>
                  <a:off x="1801" y="745"/>
                  <a:ext cx="1976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>
                  <a:off x="3783" y="1077"/>
                  <a:ext cx="0" cy="5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1801" y="1343"/>
                  <a:ext cx="1976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1795" y="745"/>
                  <a:ext cx="0" cy="5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/>
                <p:cNvSpPr>
                  <a:spLocks/>
                </p:cNvSpPr>
                <p:nvPr/>
              </p:nvSpPr>
              <p:spPr bwMode="auto">
                <a:xfrm>
                  <a:off x="2421" y="1526"/>
                  <a:ext cx="689" cy="66"/>
                </a:xfrm>
                <a:custGeom>
                  <a:avLst/>
                  <a:gdLst>
                    <a:gd name="T0" fmla="*/ 0 w 477"/>
                    <a:gd name="T1" fmla="*/ 0 h 96"/>
                    <a:gd name="T2" fmla="*/ 52 w 477"/>
                    <a:gd name="T3" fmla="*/ 21 h 96"/>
                    <a:gd name="T4" fmla="*/ 82 w 477"/>
                    <a:gd name="T5" fmla="*/ 21 h 96"/>
                    <a:gd name="T6" fmla="*/ 114 w 477"/>
                    <a:gd name="T7" fmla="*/ 21 h 96"/>
                    <a:gd name="T8" fmla="*/ 144 w 477"/>
                    <a:gd name="T9" fmla="*/ 28 h 96"/>
                    <a:gd name="T10" fmla="*/ 175 w 477"/>
                    <a:gd name="T11" fmla="*/ 36 h 96"/>
                    <a:gd name="T12" fmla="*/ 207 w 477"/>
                    <a:gd name="T13" fmla="*/ 36 h 96"/>
                    <a:gd name="T14" fmla="*/ 237 w 477"/>
                    <a:gd name="T15" fmla="*/ 36 h 96"/>
                    <a:gd name="T16" fmla="*/ 253 w 477"/>
                    <a:gd name="T17" fmla="*/ 50 h 96"/>
                    <a:gd name="T18" fmla="*/ 237 w 477"/>
                    <a:gd name="T19" fmla="*/ 65 h 96"/>
                    <a:gd name="T20" fmla="*/ 283 w 477"/>
                    <a:gd name="T21" fmla="*/ 65 h 96"/>
                    <a:gd name="T22" fmla="*/ 313 w 477"/>
                    <a:gd name="T23" fmla="*/ 65 h 96"/>
                    <a:gd name="T24" fmla="*/ 345 w 477"/>
                    <a:gd name="T25" fmla="*/ 58 h 96"/>
                    <a:gd name="T26" fmla="*/ 376 w 477"/>
                    <a:gd name="T27" fmla="*/ 50 h 96"/>
                    <a:gd name="T28" fmla="*/ 406 w 477"/>
                    <a:gd name="T29" fmla="*/ 43 h 96"/>
                    <a:gd name="T30" fmla="*/ 438 w 477"/>
                    <a:gd name="T31" fmla="*/ 36 h 96"/>
                    <a:gd name="T32" fmla="*/ 468 w 477"/>
                    <a:gd name="T33" fmla="*/ 28 h 96"/>
                    <a:gd name="T34" fmla="*/ 688 w 477"/>
                    <a:gd name="T35" fmla="*/ 39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77"/>
                    <a:gd name="T55" fmla="*/ 0 h 96"/>
                    <a:gd name="T56" fmla="*/ 477 w 477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77" h="96">
                      <a:moveTo>
                        <a:pt x="0" y="0"/>
                      </a:moveTo>
                      <a:lnTo>
                        <a:pt x="36" y="31"/>
                      </a:lnTo>
                      <a:lnTo>
                        <a:pt x="57" y="31"/>
                      </a:lnTo>
                      <a:lnTo>
                        <a:pt x="79" y="31"/>
                      </a:lnTo>
                      <a:lnTo>
                        <a:pt x="100" y="41"/>
                      </a:lnTo>
                      <a:lnTo>
                        <a:pt x="121" y="52"/>
                      </a:lnTo>
                      <a:lnTo>
                        <a:pt x="143" y="52"/>
                      </a:lnTo>
                      <a:lnTo>
                        <a:pt x="164" y="52"/>
                      </a:lnTo>
                      <a:lnTo>
                        <a:pt x="175" y="73"/>
                      </a:lnTo>
                      <a:lnTo>
                        <a:pt x="164" y="95"/>
                      </a:lnTo>
                      <a:lnTo>
                        <a:pt x="196" y="95"/>
                      </a:lnTo>
                      <a:lnTo>
                        <a:pt x="217" y="95"/>
                      </a:lnTo>
                      <a:lnTo>
                        <a:pt x="239" y="84"/>
                      </a:lnTo>
                      <a:lnTo>
                        <a:pt x="260" y="73"/>
                      </a:lnTo>
                      <a:lnTo>
                        <a:pt x="281" y="63"/>
                      </a:lnTo>
                      <a:lnTo>
                        <a:pt x="303" y="52"/>
                      </a:lnTo>
                      <a:lnTo>
                        <a:pt x="324" y="41"/>
                      </a:lnTo>
                      <a:lnTo>
                        <a:pt x="476" y="5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97" y="726"/>
                  <a:ext cx="81" cy="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796" y="1061"/>
                  <a:ext cx="81" cy="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796" y="1656"/>
                  <a:ext cx="81" cy="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3887" y="1063"/>
                  <a:ext cx="0" cy="5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>
                  <a:off x="1899" y="731"/>
                  <a:ext cx="1976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3519" y="1639"/>
                  <a:ext cx="213" cy="50"/>
                  <a:chOff x="2436" y="2368"/>
                  <a:chExt cx="148" cy="72"/>
                </a:xfrm>
              </p:grpSpPr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2408"/>
                    <a:ext cx="88" cy="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00" y="2380"/>
                    <a:ext cx="8" cy="5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2368"/>
                    <a:ext cx="32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36" y="2416"/>
                    <a:ext cx="64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24"/>
                <p:cNvGrpSpPr>
                  <a:grpSpLocks/>
                </p:cNvGrpSpPr>
                <p:nvPr/>
              </p:nvGrpSpPr>
              <p:grpSpPr bwMode="auto">
                <a:xfrm>
                  <a:off x="1855" y="1354"/>
                  <a:ext cx="213" cy="50"/>
                  <a:chOff x="1284" y="1956"/>
                  <a:chExt cx="148" cy="72"/>
                </a:xfrm>
              </p:grpSpPr>
              <p:sp>
                <p:nvSpPr>
                  <p:cNvPr id="2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1996"/>
                    <a:ext cx="88" cy="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8" y="1968"/>
                    <a:ext cx="8" cy="5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956"/>
                    <a:ext cx="32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84" y="2004"/>
                    <a:ext cx="64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Rectangle 29"/>
                <p:cNvSpPr>
                  <a:spLocks noChangeArrowheads="1"/>
                </p:cNvSpPr>
                <p:nvPr/>
              </p:nvSpPr>
              <p:spPr bwMode="auto">
                <a:xfrm>
                  <a:off x="4135" y="1088"/>
                  <a:ext cx="381" cy="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altLang="ar-JO" sz="4800" dirty="0">
                      <a:latin typeface="Arial" pitchFamily="34" charset="0"/>
                    </a:rPr>
                    <a:t>?</a:t>
                  </a:r>
                </a:p>
              </p:txBody>
            </p:sp>
          </p:grpSp>
        </p:grp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1815" y="1530"/>
              <a:ext cx="92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7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685482"/>
          </a:xfrm>
        </p:spPr>
        <p:txBody>
          <a:bodyPr/>
          <a:lstStyle/>
          <a:p>
            <a:r>
              <a:rPr lang="en-US" dirty="0"/>
              <a:t>Turing </a:t>
            </a:r>
            <a:r>
              <a:rPr lang="en-US" dirty="0" smtClean="0"/>
              <a:t>Test (1950)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6388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Turing defined </a:t>
            </a:r>
            <a:r>
              <a:rPr lang="en-US" sz="2400" dirty="0">
                <a:solidFill>
                  <a:srgbClr val="FF0000"/>
                </a:solidFill>
              </a:rPr>
              <a:t>intelligent behavior </a:t>
            </a:r>
            <a:r>
              <a:rPr lang="en-US" sz="2400" dirty="0"/>
              <a:t>as the ability to </a:t>
            </a:r>
            <a:r>
              <a:rPr lang="en-US" sz="2400" dirty="0" smtClean="0"/>
              <a:t>achieve human-level </a:t>
            </a:r>
            <a:r>
              <a:rPr lang="en-US" sz="2400" dirty="0"/>
              <a:t>performance in all cognitive tasks, sufficient to fool an interrogator</a:t>
            </a:r>
            <a:r>
              <a:rPr lang="en-US" sz="2400" dirty="0" smtClean="0"/>
              <a:t>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Turing Test approach </a:t>
            </a:r>
          </a:p>
          <a:p>
            <a:pPr lvl="1" algn="just"/>
            <a:r>
              <a:rPr lang="en-US" altLang="zh-TW" sz="2400" dirty="0"/>
              <a:t>A human questioner cannot tell if</a:t>
            </a:r>
          </a:p>
          <a:p>
            <a:pPr lvl="2" algn="just"/>
            <a:r>
              <a:rPr lang="en-US" altLang="zh-TW" sz="2400" dirty="0"/>
              <a:t>There is a computer or a human answering his question, via teletype (remote communication)</a:t>
            </a:r>
          </a:p>
          <a:p>
            <a:pPr lvl="1" algn="just"/>
            <a:r>
              <a:rPr lang="en-US" altLang="zh-TW" sz="2400" dirty="0"/>
              <a:t>The computer must behave intelligently</a:t>
            </a:r>
          </a:p>
          <a:p>
            <a:pPr marL="274320" lvl="1" indent="0">
              <a:buNone/>
            </a:pPr>
            <a:endParaRPr lang="en-US" altLang="zh-TW" sz="2400" b="1" dirty="0"/>
          </a:p>
          <a:p>
            <a:pPr algn="just"/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00200"/>
            <a:ext cx="1905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88969" y="4046113"/>
            <a:ext cx="164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Verdana" pitchFamily="34" charset="0"/>
              </a:rPr>
              <a:t>Alan Turing</a:t>
            </a:r>
          </a:p>
        </p:txBody>
      </p:sp>
    </p:spTree>
    <p:extLst>
      <p:ext uri="{BB962C8B-B14F-4D97-AF65-F5344CB8AC3E}">
        <p14:creationId xmlns:p14="http://schemas.microsoft.com/office/powerpoint/2010/main" val="24776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282"/>
          </a:xfrm>
        </p:spPr>
        <p:txBody>
          <a:bodyPr/>
          <a:lstStyle/>
          <a:p>
            <a:r>
              <a:rPr lang="en-GB" altLang="ar-JO" dirty="0"/>
              <a:t>Systems that act like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64820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These cognitive tasks include:</a:t>
            </a:r>
          </a:p>
          <a:p>
            <a:pPr marL="274320" lvl="1" indent="0">
              <a:buNone/>
            </a:pPr>
            <a:r>
              <a:rPr lang="en-US" altLang="zh-TW" sz="2400" b="1" i="1" dirty="0" smtClean="0"/>
              <a:t>Natural </a:t>
            </a:r>
            <a:r>
              <a:rPr lang="en-US" altLang="zh-TW" sz="2400" b="1" i="1" dirty="0"/>
              <a:t>language processing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274320" lvl="1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enable it to communicate successfully in </a:t>
            </a:r>
            <a:r>
              <a:rPr lang="en-US" sz="2400" dirty="0" smtClean="0"/>
              <a:t>English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marL="274320" lvl="1" indent="0">
              <a:buNone/>
            </a:pPr>
            <a:r>
              <a:rPr lang="en-US" altLang="zh-TW" sz="2400" b="1" i="1" dirty="0" smtClean="0"/>
              <a:t>Knowledge </a:t>
            </a:r>
            <a:r>
              <a:rPr lang="en-US" altLang="zh-TW" sz="2400" b="1" i="1" dirty="0"/>
              <a:t>representation</a:t>
            </a:r>
            <a:r>
              <a:rPr lang="en-US" altLang="zh-TW" sz="2400" b="1" dirty="0"/>
              <a:t> </a:t>
            </a:r>
            <a:endParaRPr lang="en-US" altLang="zh-TW" sz="2400" b="1" dirty="0" smtClean="0"/>
          </a:p>
          <a:p>
            <a:pPr marL="274320" lvl="1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store information provided before or during </a:t>
            </a:r>
            <a:r>
              <a:rPr lang="en-US" sz="2400" dirty="0" smtClean="0"/>
              <a:t>the interrogation </a:t>
            </a:r>
          </a:p>
          <a:p>
            <a:pPr marL="274320" lvl="1" indent="0">
              <a:buNone/>
            </a:pPr>
            <a:r>
              <a:rPr lang="en-US" altLang="zh-TW" sz="2400" dirty="0" smtClean="0">
                <a:latin typeface="Times New Roman" pitchFamily="18" charset="0"/>
              </a:rPr>
              <a:t> </a:t>
            </a:r>
            <a:r>
              <a:rPr lang="en-US" altLang="zh-TW" sz="2400" b="1" i="1" dirty="0"/>
              <a:t>Automated reasoning</a:t>
            </a:r>
            <a:r>
              <a:rPr lang="en-US" altLang="zh-TW" sz="2400" b="1" dirty="0"/>
              <a:t> </a:t>
            </a:r>
            <a:endParaRPr lang="en-US" altLang="zh-TW" sz="2400" b="1" dirty="0" smtClean="0"/>
          </a:p>
          <a:p>
            <a:pPr marL="274320" lvl="1" indent="0">
              <a:buNone/>
            </a:pPr>
            <a:r>
              <a:rPr lang="en-US" altLang="zh-TW" sz="2400" dirty="0" smtClean="0"/>
              <a:t>to </a:t>
            </a:r>
            <a:r>
              <a:rPr lang="en-US" altLang="zh-TW" sz="2400" dirty="0"/>
              <a:t>retrieve &amp; answer questions using the stored information</a:t>
            </a:r>
          </a:p>
          <a:p>
            <a:pPr marL="274320" lvl="1" indent="0">
              <a:buNone/>
            </a:pPr>
            <a:r>
              <a:rPr lang="en-US" altLang="zh-TW" sz="2400" b="1" i="1" dirty="0"/>
              <a:t>Machine </a:t>
            </a:r>
            <a:r>
              <a:rPr lang="en-US" altLang="zh-TW" sz="2400" b="1" i="1" dirty="0" smtClean="0"/>
              <a:t>learning</a:t>
            </a:r>
            <a:endParaRPr lang="en-US" altLang="zh-TW" sz="2400" b="1" dirty="0"/>
          </a:p>
          <a:p>
            <a:pPr marL="274320" lvl="1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adapt to new circumstances and to detect and extrapolate patterns.</a:t>
            </a:r>
            <a:endParaRPr lang="en-US" altLang="ar-JO" sz="2400" dirty="0"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5791200" cy="1371600"/>
          </a:xfrm>
        </p:spPr>
        <p:txBody>
          <a:bodyPr/>
          <a:lstStyle/>
          <a:p>
            <a:r>
              <a:rPr lang="en-US" dirty="0" smtClean="0"/>
              <a:t>Total </a:t>
            </a:r>
            <a:r>
              <a:rPr lang="en-US" dirty="0" err="1" smtClean="0"/>
              <a:t>turing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/>
          </a:bodyPr>
          <a:lstStyle/>
          <a:p>
            <a:r>
              <a:rPr lang="en-US" sz="2400" b="0" dirty="0"/>
              <a:t>Turing's test deliberately avoided direct physical interaction between the interrogator and </a:t>
            </a:r>
            <a:r>
              <a:rPr lang="en-US" sz="2400" b="0" dirty="0" smtClean="0"/>
              <a:t>the computer</a:t>
            </a:r>
            <a:r>
              <a:rPr lang="en-US" sz="2400" b="0" dirty="0"/>
              <a:t>, because </a:t>
            </a:r>
            <a:r>
              <a:rPr lang="en-US" sz="2400" b="0" i="1" dirty="0"/>
              <a:t>physical </a:t>
            </a:r>
            <a:r>
              <a:rPr lang="en-US" sz="2400" b="0" dirty="0"/>
              <a:t>simulation of a person is unnecessary for intelligence</a:t>
            </a:r>
            <a:r>
              <a:rPr lang="en-US" sz="2400" b="0" dirty="0" smtClean="0"/>
              <a:t>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otal </a:t>
            </a:r>
            <a:r>
              <a:rPr lang="en-US" sz="2400" dirty="0"/>
              <a:t>Turing Test </a:t>
            </a:r>
            <a:r>
              <a:rPr lang="en-US" sz="2400" b="0" dirty="0"/>
              <a:t>includes a video signal so that the interrogator can test </a:t>
            </a:r>
            <a:r>
              <a:rPr lang="en-US" sz="2400" b="0" dirty="0" smtClean="0"/>
              <a:t>the subject's </a:t>
            </a:r>
            <a:r>
              <a:rPr lang="en-US" sz="2400" b="0" dirty="0"/>
              <a:t>perceptual abilities, as well as the opportunity for the interrogator to pass </a:t>
            </a:r>
            <a:r>
              <a:rPr lang="en-US" sz="2400" b="0" dirty="0" smtClean="0"/>
              <a:t>physical objects </a:t>
            </a:r>
            <a:r>
              <a:rPr lang="en-US" sz="2400" b="0" dirty="0"/>
              <a:t>"through the hatch."</a:t>
            </a:r>
            <a:endParaRPr lang="en-US" sz="2400" b="0" dirty="0" smtClean="0"/>
          </a:p>
          <a:p>
            <a:r>
              <a:rPr lang="en-US" sz="2400" b="0" dirty="0"/>
              <a:t>To pass the total Turing Test, the computer will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computer </a:t>
            </a:r>
            <a:r>
              <a:rPr lang="en-US" sz="2400" dirty="0"/>
              <a:t>vision </a:t>
            </a:r>
            <a:r>
              <a:rPr lang="en-US" sz="2400" b="0" dirty="0"/>
              <a:t>to perceive objects,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robotics </a:t>
            </a:r>
            <a:r>
              <a:rPr lang="en-US" sz="2400" b="0" dirty="0"/>
              <a:t>to move them about.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1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0"/>
            <a:ext cx="8991600" cy="11366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cs typeface="+mj-cs"/>
              </a:rPr>
              <a:t>Systems that think like humans:</a:t>
            </a:r>
            <a:br>
              <a:rPr lang="en-GB" dirty="0">
                <a:cs typeface="+mj-cs"/>
              </a:rPr>
            </a:br>
            <a:r>
              <a:rPr lang="en-GB" dirty="0">
                <a:cs typeface="+mj-cs"/>
              </a:rPr>
              <a:t> </a:t>
            </a:r>
            <a:r>
              <a:rPr lang="en-US" dirty="0">
                <a:cs typeface="+mj-cs"/>
              </a:rPr>
              <a:t>cognitive modeling</a:t>
            </a:r>
            <a:endParaRPr lang="en-GB" dirty="0">
              <a:cs typeface="+mj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1"/>
            <a:ext cx="8610600" cy="51816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Humans as observed from ‘inside’</a:t>
            </a: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How do we know how humans think?</a:t>
            </a:r>
          </a:p>
          <a:p>
            <a:r>
              <a:rPr lang="en-US" sz="2400" dirty="0"/>
              <a:t>There are two ways to do this: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through </a:t>
            </a:r>
            <a:r>
              <a:rPr lang="en-US" sz="2200" dirty="0"/>
              <a:t>introspection—trying to catch our own thoughts as </a:t>
            </a:r>
            <a:r>
              <a:rPr lang="en-US" sz="2200" dirty="0" smtClean="0"/>
              <a:t>they go by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through </a:t>
            </a:r>
            <a:r>
              <a:rPr lang="en-US" sz="2200" dirty="0"/>
              <a:t>psychological experiments</a:t>
            </a:r>
            <a:r>
              <a:rPr lang="en-US" sz="2200" dirty="0" smtClean="0"/>
              <a:t>.</a:t>
            </a:r>
          </a:p>
          <a:p>
            <a:r>
              <a:rPr lang="en-US" sz="2400" dirty="0"/>
              <a:t>Once we have a sufficiently precise theory </a:t>
            </a:r>
            <a:r>
              <a:rPr lang="en-US" sz="2400" dirty="0" smtClean="0"/>
              <a:t>of the </a:t>
            </a:r>
            <a:r>
              <a:rPr lang="en-US" sz="2400" dirty="0"/>
              <a:t>mind, it becomes possible to express the theory as a computer program.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 smtClean="0"/>
              <a:t>program's input/output </a:t>
            </a:r>
            <a:r>
              <a:rPr lang="en-US" sz="2400" dirty="0"/>
              <a:t>and timing behavior matches human behavior, that is evidence that some of </a:t>
            </a:r>
            <a:r>
              <a:rPr lang="en-US" sz="2400" dirty="0" smtClean="0"/>
              <a:t>the program's </a:t>
            </a:r>
            <a:r>
              <a:rPr lang="en-US" sz="2400" dirty="0"/>
              <a:t>mechanisms may also be operating in humans.</a:t>
            </a:r>
            <a:endParaRPr lang="en-GB" altLang="ar-JO" sz="2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UNIT </a:t>
            </a:r>
            <a:r>
              <a:rPr lang="en-US" sz="2800" dirty="0"/>
              <a:t>I </a:t>
            </a:r>
            <a:r>
              <a:rPr lang="en-US" sz="2800" dirty="0" smtClean="0"/>
              <a:t>- INTRODUCTION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Introduction–Definition - Future of Artificial Intelligence - Characteristics of Intelligent Agents - Typical Intelligent Agents – Problem Solving Approach to Typical AI problems.</a:t>
            </a:r>
          </a:p>
        </p:txBody>
      </p:sp>
    </p:spTree>
    <p:extLst>
      <p:ext uri="{BB962C8B-B14F-4D97-AF65-F5344CB8AC3E}">
        <p14:creationId xmlns:p14="http://schemas.microsoft.com/office/powerpoint/2010/main" val="14057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ar-JO" dirty="0"/>
              <a:t>Cognitive Science</a:t>
            </a:r>
            <a:br>
              <a:rPr lang="en-GB" altLang="ar-J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“</a:t>
            </a:r>
            <a:r>
              <a:rPr lang="en-GB" altLang="ar-JO" sz="2400" dirty="0"/>
              <a:t>The exciting new effort to make computers think … machines with </a:t>
            </a:r>
            <a:r>
              <a:rPr lang="en-GB" altLang="ar-JO" sz="2400" i="1" dirty="0"/>
              <a:t>minds</a:t>
            </a:r>
            <a:r>
              <a:rPr lang="en-GB" altLang="ar-JO" sz="2400" dirty="0"/>
              <a:t> in the full and literal sense” (</a:t>
            </a:r>
            <a:r>
              <a:rPr lang="en-GB" altLang="ar-JO" sz="2400" dirty="0" err="1"/>
              <a:t>Haugeland</a:t>
            </a:r>
            <a:r>
              <a:rPr lang="en-GB" altLang="ar-JO" sz="2400" dirty="0"/>
              <a:t>)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/>
              <a:t>“[The automation of] activities that we associate with human thinking, activities such as decision-making, problem solving, learning …” (Bellman)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56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71450"/>
            <a:ext cx="8915399" cy="12001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cs typeface="+mj-cs"/>
              </a:rPr>
              <a:t>Systems that think ‘rationally’</a:t>
            </a:r>
            <a:br>
              <a:rPr lang="en-GB" dirty="0">
                <a:cs typeface="+mj-cs"/>
              </a:rPr>
            </a:br>
            <a:r>
              <a:rPr lang="en-GB" dirty="0">
                <a:cs typeface="+mj-cs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57350"/>
            <a:ext cx="8458200" cy="48958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Greek philosopher </a:t>
            </a:r>
            <a:r>
              <a:rPr lang="en-US" sz="2400" dirty="0" smtClean="0"/>
              <a:t>- Aristotle </a:t>
            </a:r>
            <a:r>
              <a:rPr lang="en-US" sz="2400" dirty="0"/>
              <a:t>was one of the first to attempt to codify "right thinking,"</a:t>
            </a:r>
            <a:endParaRPr lang="en-GB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Humans are not always ‘rational’</a:t>
            </a: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Rational - defined in terms of logic?</a:t>
            </a: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Logic can’t express everything (e.g. uncertainty)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0" dirty="0">
                <a:solidFill>
                  <a:srgbClr val="FF0000"/>
                </a:solidFill>
              </a:rPr>
              <a:t>For example, "Socrates is a man</a:t>
            </a:r>
            <a:r>
              <a:rPr lang="en-US" sz="2400" b="0" dirty="0" smtClean="0">
                <a:solidFill>
                  <a:srgbClr val="FF0000"/>
                </a:solidFill>
              </a:rPr>
              <a:t>; all </a:t>
            </a:r>
            <a:r>
              <a:rPr lang="en-US" sz="2400" b="0" dirty="0">
                <a:solidFill>
                  <a:srgbClr val="FF0000"/>
                </a:solidFill>
              </a:rPr>
              <a:t>men are mortal; therefore Socrates is mortal."</a:t>
            </a:r>
            <a:endParaRPr lang="en-GB" altLang="ar-JO" sz="2400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 smtClean="0"/>
              <a:t>Logical approach is often not feasible in terms of computation time (needs ‘guidance’)</a:t>
            </a:r>
          </a:p>
        </p:txBody>
      </p:sp>
    </p:spTree>
    <p:extLst>
      <p:ext uri="{BB962C8B-B14F-4D97-AF65-F5344CB8AC3E}">
        <p14:creationId xmlns:p14="http://schemas.microsoft.com/office/powerpoint/2010/main" val="3720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"laws of thought"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/>
              <a:t>“The study of mental facilities through the use of computational models” (</a:t>
            </a:r>
            <a:r>
              <a:rPr lang="en-GB" altLang="ar-JO" sz="2400" dirty="0" err="1"/>
              <a:t>Charniak</a:t>
            </a:r>
            <a:r>
              <a:rPr lang="en-GB" altLang="ar-JO" sz="2400" dirty="0"/>
              <a:t> and McDermott</a:t>
            </a:r>
            <a:r>
              <a:rPr lang="en-GB" altLang="ar-JO" sz="2400" dirty="0" smtClean="0"/>
              <a:t>)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GB" altLang="ar-JO" sz="2400" dirty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ar-JO" sz="2400" dirty="0"/>
              <a:t>“The study of the computations that make it possible to perceive, reason, and act” (Winston)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75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0975"/>
            <a:ext cx="8229600" cy="962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cs typeface="+mj-cs"/>
              </a:rPr>
              <a:t>Systems that act rationally:</a:t>
            </a:r>
            <a:br>
              <a:rPr lang="en-GB" dirty="0">
                <a:cs typeface="+mj-cs"/>
              </a:rPr>
            </a:br>
            <a:r>
              <a:rPr lang="en-GB" dirty="0">
                <a:cs typeface="+mj-cs"/>
              </a:rPr>
              <a:t> “</a:t>
            </a:r>
            <a:r>
              <a:rPr lang="en-US" dirty="0">
                <a:cs typeface="+mj-cs"/>
              </a:rPr>
              <a:t>Rational agent”</a:t>
            </a:r>
            <a:endParaRPr lang="en-GB" dirty="0">
              <a:cs typeface="+mj-cs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76375"/>
            <a:ext cx="4724400" cy="5000625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spcAft>
                <a:spcPts val="600"/>
              </a:spcAft>
              <a:buClrTx/>
              <a:buNone/>
            </a:pPr>
            <a:r>
              <a:rPr lang="en-US" sz="2400" dirty="0"/>
              <a:t>A </a:t>
            </a:r>
            <a:r>
              <a:rPr lang="en-US" sz="2400" b="1" dirty="0"/>
              <a:t>rational agent</a:t>
            </a:r>
            <a:r>
              <a:rPr lang="en-US" sz="2400" dirty="0"/>
              <a:t> can be anything that makes decisions, typically a person, firm, machine, or software</a:t>
            </a:r>
            <a:r>
              <a:rPr lang="en-US" sz="3200" dirty="0"/>
              <a:t>.</a:t>
            </a:r>
            <a:endParaRPr lang="en-GB" altLang="ar-JO" sz="32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ar-JO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ar-JO" sz="2400" dirty="0" smtClean="0">
                <a:solidFill>
                  <a:srgbClr val="FF0000"/>
                </a:solidFill>
              </a:rPr>
              <a:t>Rational</a:t>
            </a:r>
            <a:r>
              <a:rPr lang="en-US" altLang="ar-JO" sz="2400" dirty="0" smtClean="0"/>
              <a:t> behavior: doing the right 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400" dirty="0" smtClean="0">
                <a:solidFill>
                  <a:srgbClr val="FF0000"/>
                </a:solidFill>
              </a:rPr>
              <a:t>The right thing</a:t>
            </a:r>
            <a:r>
              <a:rPr lang="en-US" altLang="ar-JO" sz="2400" dirty="0" smtClean="0"/>
              <a:t>: that which is expected to maximize goal achievement, given the available information</a:t>
            </a:r>
            <a:r>
              <a:rPr lang="en-GB" altLang="ar-JO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GB" altLang="ar-JO" sz="3200" dirty="0" smtClean="0">
              <a:cs typeface="Times New Roman" pitchFamily="18" charset="0"/>
            </a:endParaRPr>
          </a:p>
        </p:txBody>
      </p:sp>
      <p:pic>
        <p:nvPicPr>
          <p:cNvPr id="10242" name="Picture 2" descr="C:\Users\priyanka\Desktop\Rational-agent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563937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791200" cy="990918"/>
          </a:xfrm>
          <a:noFill/>
        </p:spPr>
        <p:txBody>
          <a:bodyPr/>
          <a:lstStyle/>
          <a:p>
            <a:pPr eaLnBrk="1" hangingPunct="1"/>
            <a:r>
              <a:rPr lang="en-US" altLang="ar-JO" dirty="0" smtClean="0"/>
              <a:t>Rational agents</a:t>
            </a:r>
          </a:p>
        </p:txBody>
      </p:sp>
      <p:sp>
        <p:nvSpPr>
          <p:cNvPr id="1003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cs typeface="+mn-cs"/>
              </a:rPr>
              <a:t>An </a:t>
            </a:r>
            <a:r>
              <a:rPr lang="en-US" sz="2200" dirty="0">
                <a:solidFill>
                  <a:srgbClr val="FF0000"/>
                </a:solidFill>
                <a:cs typeface="+mn-cs"/>
              </a:rPr>
              <a:t>agent</a:t>
            </a:r>
            <a:r>
              <a:rPr lang="en-US" sz="2200" dirty="0">
                <a:cs typeface="+mn-cs"/>
              </a:rPr>
              <a:t> is an entity that perceives and </a:t>
            </a:r>
            <a:r>
              <a:rPr lang="en-US" sz="2200" dirty="0" smtClean="0">
                <a:cs typeface="+mn-cs"/>
              </a:rPr>
              <a:t>acts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cs typeface="+mn-cs"/>
              </a:rPr>
              <a:t>Abstractly</a:t>
            </a:r>
            <a:r>
              <a:rPr lang="en-US" sz="2200" dirty="0">
                <a:cs typeface="+mn-cs"/>
              </a:rPr>
              <a:t>, an agent is a function from percept histories to actions</a:t>
            </a:r>
            <a:r>
              <a:rPr lang="en-US" sz="2200" dirty="0" smtClean="0">
                <a:cs typeface="+mn-cs"/>
              </a:rPr>
              <a:t>:</a:t>
            </a:r>
            <a:endParaRPr lang="en-US" sz="2200" dirty="0">
              <a:cs typeface="+mn-cs"/>
            </a:endParaRPr>
          </a:p>
          <a:p>
            <a:pPr marL="274320" indent="-274320"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cs typeface="+mn-cs"/>
              </a:rPr>
              <a:t>[</a:t>
            </a:r>
            <a:r>
              <a:rPr lang="en-US" sz="2200" i="1" dirty="0">
                <a:cs typeface="+mn-cs"/>
              </a:rPr>
              <a:t>f</a:t>
            </a:r>
            <a:r>
              <a:rPr lang="en-US" sz="2200" dirty="0">
                <a:cs typeface="+mn-cs"/>
              </a:rPr>
              <a:t>: P* </a:t>
            </a:r>
            <a:r>
              <a:rPr lang="en-US" sz="2200" dirty="0">
                <a:cs typeface="+mn-cs"/>
                <a:sym typeface="Wingdings" pitchFamily="2" charset="2"/>
              </a:rPr>
              <a:t></a:t>
            </a:r>
            <a:r>
              <a:rPr lang="en-US" sz="2200" dirty="0">
                <a:cs typeface="+mn-cs"/>
              </a:rPr>
              <a:t> A]
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cs typeface="+mn-cs"/>
              </a:rPr>
              <a:t>For any given class of environments and tasks, we seek the agent (or class of agents) with the best </a:t>
            </a:r>
            <a:r>
              <a:rPr lang="en-US" sz="2200" dirty="0" smtClean="0">
                <a:cs typeface="+mn-cs"/>
              </a:rPr>
              <a:t>performance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>
              <a:cs typeface="+mn-cs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Warning</a:t>
            </a:r>
            <a:r>
              <a:rPr lang="en-US" sz="2200" dirty="0" smtClean="0">
                <a:cs typeface="+mn-cs"/>
              </a:rPr>
              <a:t>: </a:t>
            </a:r>
            <a:r>
              <a:rPr lang="en-US" sz="2200" dirty="0">
                <a:cs typeface="+mn-cs"/>
              </a:rPr>
              <a:t>computational limitations make perfect rationality unachievable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>
                <a:cs typeface="+mn-cs"/>
                <a:sym typeface="Wingdings" pitchFamily="2" charset="2"/>
              </a:rPr>
              <a:t> </a:t>
            </a:r>
            <a:r>
              <a:rPr lang="en-US" sz="2200" dirty="0">
                <a:cs typeface="+mn-cs"/>
              </a:rPr>
              <a:t>design best program for given machine </a:t>
            </a:r>
            <a:r>
              <a:rPr lang="en-US" sz="2200" dirty="0" smtClean="0">
                <a:cs typeface="+mn-cs"/>
              </a:rPr>
              <a:t>resources</a:t>
            </a:r>
            <a:endParaRPr lang="en-US" sz="2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3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685800"/>
            <a:ext cx="8153400" cy="5791200"/>
          </a:xfrm>
        </p:spPr>
        <p:txBody>
          <a:bodyPr/>
          <a:lstStyle/>
          <a:p>
            <a:pPr eaLnBrk="1" hangingPunct="1"/>
            <a:r>
              <a:rPr lang="en-GB" altLang="ar-JO" sz="2800" dirty="0" smtClean="0"/>
              <a:t>Artificial</a:t>
            </a:r>
          </a:p>
          <a:p>
            <a:pPr lvl="1" eaLnBrk="1" hangingPunct="1"/>
            <a:r>
              <a:rPr lang="en-GB" altLang="ar-JO" sz="2400" dirty="0" smtClean="0">
                <a:cs typeface="Times New Roman" pitchFamily="18" charset="0"/>
              </a:rPr>
              <a:t>Produced by human art or effort, rather than originating naturally.</a:t>
            </a:r>
          </a:p>
          <a:p>
            <a:pPr eaLnBrk="1" hangingPunct="1"/>
            <a:r>
              <a:rPr lang="en-GB" altLang="ar-JO" sz="2800" dirty="0" smtClean="0"/>
              <a:t>Intelligence – “</a:t>
            </a:r>
            <a:r>
              <a:rPr lang="en-AU" altLang="ar-JO" sz="2400" dirty="0" smtClean="0"/>
              <a:t>is the ability to acquire knowledge and use it" [</a:t>
            </a:r>
            <a:r>
              <a:rPr lang="en-AU" altLang="ar-JO" sz="2400" dirty="0" err="1" smtClean="0"/>
              <a:t>Pigford</a:t>
            </a:r>
            <a:r>
              <a:rPr lang="en-AU" altLang="ar-JO" sz="2400" dirty="0" smtClean="0"/>
              <a:t> and </a:t>
            </a:r>
            <a:r>
              <a:rPr lang="en-AU" altLang="ar-JO" sz="2400" dirty="0" err="1" smtClean="0"/>
              <a:t>Baur</a:t>
            </a:r>
            <a:r>
              <a:rPr lang="en-AU" altLang="ar-JO" sz="2400" dirty="0" smtClean="0"/>
              <a:t>]</a:t>
            </a:r>
          </a:p>
          <a:p>
            <a:pPr eaLnBrk="1" hangingPunct="1"/>
            <a:r>
              <a:rPr lang="en-US" altLang="ar-JO" sz="2400" b="1" dirty="0" smtClean="0"/>
              <a:t>So AI was defined as:</a:t>
            </a:r>
          </a:p>
          <a:p>
            <a:pPr lvl="1" eaLnBrk="1" hangingPunct="1"/>
            <a:r>
              <a:rPr lang="en-US" altLang="ar-JO" sz="2400" b="1" dirty="0" smtClean="0">
                <a:solidFill>
                  <a:srgbClr val="330393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altLang="ar-JO" sz="2400" b="1" dirty="0" smtClean="0">
                <a:cs typeface="Times New Roman" pitchFamily="18" charset="0"/>
              </a:rPr>
              <a:t> is the study of ideas that enable computers to be intelligent.</a:t>
            </a:r>
          </a:p>
          <a:p>
            <a:pPr lvl="1" eaLnBrk="1" hangingPunct="1"/>
            <a:r>
              <a:rPr lang="en-US" altLang="ar-JO" sz="2400" b="1" dirty="0" smtClean="0">
                <a:solidFill>
                  <a:srgbClr val="330393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altLang="ar-JO" sz="2400" b="1" dirty="0" smtClean="0">
                <a:cs typeface="Times New Roman" pitchFamily="18" charset="0"/>
              </a:rPr>
              <a:t> is the part of computer science concerned with design of computer systems that exhibit human intelligence  </a:t>
            </a:r>
            <a:r>
              <a:rPr lang="en-GB" altLang="ar-JO" sz="2400" b="1" dirty="0" smtClean="0">
                <a:cs typeface="Times New Roman" pitchFamily="18" charset="0"/>
              </a:rPr>
              <a:t>(From the Concise Oxford Dictionary) </a:t>
            </a:r>
          </a:p>
        </p:txBody>
      </p:sp>
    </p:spTree>
    <p:extLst>
      <p:ext uri="{BB962C8B-B14F-4D97-AF65-F5344CB8AC3E}">
        <p14:creationId xmlns:p14="http://schemas.microsoft.com/office/powerpoint/2010/main" val="2222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752600"/>
            <a:ext cx="6781800" cy="4373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ar-JO" sz="2400" dirty="0" smtClean="0"/>
              <a:t>From the above two definitions, we can see that AI has two major roles:</a:t>
            </a:r>
          </a:p>
          <a:p>
            <a:pPr lvl="1" eaLnBrk="1" hangingPunct="1"/>
            <a:r>
              <a:rPr lang="en-US" altLang="ar-JO" sz="2400" dirty="0" smtClean="0">
                <a:cs typeface="Times New Roman" pitchFamily="18" charset="0"/>
              </a:rPr>
              <a:t>Study the intelligent part concerned with humans.</a:t>
            </a:r>
          </a:p>
          <a:p>
            <a:pPr lvl="1" eaLnBrk="1" hangingPunct="1"/>
            <a:r>
              <a:rPr lang="en-US" altLang="ar-JO" sz="2400" dirty="0" smtClean="0">
                <a:cs typeface="Times New Roman" pitchFamily="18" charset="0"/>
              </a:rPr>
              <a:t>Represent those actions using computers.</a:t>
            </a:r>
          </a:p>
          <a:p>
            <a:pPr eaLnBrk="1" hangingPunct="1"/>
            <a:endParaRPr lang="en-US" altLang="ar-JO" sz="2400" dirty="0" smtClean="0"/>
          </a:p>
        </p:txBody>
      </p:sp>
    </p:spTree>
    <p:extLst>
      <p:ext uri="{BB962C8B-B14F-4D97-AF65-F5344CB8AC3E}">
        <p14:creationId xmlns:p14="http://schemas.microsoft.com/office/powerpoint/2010/main" val="742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/>
              <a:t>Goals of AI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altLang="ar-JO" sz="2400" dirty="0" smtClean="0"/>
              <a:t>To make computers more useful by letting them take over dangerous or tedious tasks from human.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altLang="ar-JO" sz="2400" dirty="0" smtClean="0"/>
              <a:t>Understand principles of human intelligence </a:t>
            </a:r>
          </a:p>
          <a:p>
            <a:pPr eaLnBrk="1" hangingPunct="1"/>
            <a:endParaRPr lang="en-US" altLang="ar-JO" dirty="0" smtClean="0"/>
          </a:p>
        </p:txBody>
      </p:sp>
      <p:pic>
        <p:nvPicPr>
          <p:cNvPr id="55300" name="Picture 4" descr="AI-logo-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0"/>
            <a:ext cx="251936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7620000" cy="609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UNIT II </a:t>
            </a:r>
            <a:r>
              <a:rPr lang="en-US" sz="2800" dirty="0" smtClean="0"/>
              <a:t>- PROBLEM </a:t>
            </a:r>
            <a:r>
              <a:rPr lang="en-US" sz="2800" dirty="0"/>
              <a:t>SOLVING METHODS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Problem solving Methods - Search Strategies- Uninformed - Informed - Heuristics - Local Search Algorithms and Optimization Problems - Searching with Partial Observations – Constraint Satisfaction Problems – Constraint Propagation - Backtracking Search - Game Playing – Optimal Decisions in Games – Alpha - Beta Pruning - Stochastic Games</a:t>
            </a:r>
          </a:p>
        </p:txBody>
      </p:sp>
    </p:spTree>
    <p:extLst>
      <p:ext uri="{BB962C8B-B14F-4D97-AF65-F5344CB8AC3E}">
        <p14:creationId xmlns:p14="http://schemas.microsoft.com/office/powerpoint/2010/main" val="9857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1000" cy="578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UNIT III </a:t>
            </a:r>
            <a:r>
              <a:rPr lang="en-US" sz="2800" dirty="0" smtClean="0"/>
              <a:t>- KNOWLEDGE </a:t>
            </a:r>
            <a:r>
              <a:rPr lang="en-US" sz="2800" dirty="0"/>
              <a:t>REPRESENTATION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First Order Predicate Logic – Prolog Programming – Unification – Forward Chaining-Backward Chaining – Resolution – Knowledge Representation - Ontological Engineering-Categories and Objects – Events - Mental Events and Mental Objects - Reasoning Systems for Categories - Reasoning with Default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1885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3152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UNIT </a:t>
            </a:r>
            <a:r>
              <a:rPr lang="en-US" sz="2800" dirty="0" smtClean="0"/>
              <a:t>IV - </a:t>
            </a:r>
            <a:r>
              <a:rPr lang="en-US" sz="2800" dirty="0"/>
              <a:t>SOFTWARE AGENTS and PROLOG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Architecture </a:t>
            </a:r>
            <a:r>
              <a:rPr lang="en-US" sz="2800" dirty="0"/>
              <a:t>for Intelligent Agents – Agent communication – Negotiation and Bargaining – Argumentation among Agents – Trust and Reputation in Multi-agent systems. Facts and predicates, data types, goal finding, backtracking, simple object, compound objects, use of cut and fail predicates, recursion, lists, simple input/output, dynamic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7724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UNIT V </a:t>
            </a:r>
            <a:r>
              <a:rPr lang="en-US" sz="2800" dirty="0" smtClean="0"/>
              <a:t>- </a:t>
            </a:r>
            <a:r>
              <a:rPr lang="en-US" sz="2800" dirty="0"/>
              <a:t>INTRODUCTION TO MACHINE LEARNING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Learning – Types of Machine Learning – Supervised Learning – The Brain and the Neuron – Design a Learning System – Perspectives and Issues in Machine Learning – Concept Learning Task – Concept Learning as Search – Finding a Maximally Specific Hypothesis – Version Spaces and the Candidate Elimination Algorithm – Linear Discriminants – Perceptron – Linear </a:t>
            </a:r>
            <a:r>
              <a:rPr lang="en-US" sz="2800" dirty="0" err="1"/>
              <a:t>Separability</a:t>
            </a:r>
            <a:r>
              <a:rPr lang="en-US" sz="2800" dirty="0"/>
              <a:t> –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2627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Text </a:t>
            </a:r>
            <a:r>
              <a:rPr lang="en-US" b="1" dirty="0" smtClean="0"/>
              <a:t>Books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S. Russell and P. </a:t>
            </a:r>
            <a:r>
              <a:rPr lang="en-US" sz="2800" dirty="0" err="1"/>
              <a:t>Norvig</a:t>
            </a:r>
            <a:r>
              <a:rPr lang="en-US" sz="2800" dirty="0"/>
              <a:t>, Artificial Intelligence: A Modern Approach‖, Prentice Hall, Third  Edition, 2009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Bratko</a:t>
            </a:r>
            <a:r>
              <a:rPr lang="en-US" sz="2800" dirty="0"/>
              <a:t>, Prolog: Programming for Artificial Intelligence, Fourth edition, Addison-Wesley Educational Publishers Inc., 2011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Stephen </a:t>
            </a:r>
            <a:r>
              <a:rPr lang="en-US" sz="2800" dirty="0" err="1"/>
              <a:t>Marsland</a:t>
            </a:r>
            <a:r>
              <a:rPr lang="en-US" sz="2800" dirty="0"/>
              <a:t>, Machine Learning – An algorithmic perspective, Second Edition,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Chapman and Hall/CRC Machine learning and Pattern Recognition Series, 2014.</a:t>
            </a:r>
          </a:p>
        </p:txBody>
      </p:sp>
    </p:spTree>
    <p:extLst>
      <p:ext uri="{BB962C8B-B14F-4D97-AF65-F5344CB8AC3E}">
        <p14:creationId xmlns:p14="http://schemas.microsoft.com/office/powerpoint/2010/main" val="42889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just">
              <a:buNone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program</a:t>
            </a:r>
            <a:r>
              <a:rPr lang="en-US" sz="2400" b="1" dirty="0"/>
              <a:t> is a collection of instructions that performs a specific task when executed by a computer. </a:t>
            </a:r>
          </a:p>
          <a:p>
            <a:pPr marL="274320" lvl="1" indent="0" algn="just">
              <a:buNone/>
            </a:pPr>
            <a:r>
              <a:rPr lang="en-US" sz="2400" b="1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algorithm</a:t>
            </a:r>
            <a:r>
              <a:rPr lang="en-US" sz="2400" b="1" dirty="0"/>
              <a:t> is a process or set of rules to be followed in problem-solving operations, especially by a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study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reason </a:t>
            </a:r>
            <a:r>
              <a:rPr lang="en-US" sz="2400" dirty="0" smtClean="0"/>
              <a:t>to study </a:t>
            </a:r>
            <a:r>
              <a:rPr lang="en-US" sz="2400" dirty="0"/>
              <a:t>it is to learn more about </a:t>
            </a:r>
            <a:r>
              <a:rPr lang="en-US" sz="2400" dirty="0" smtClean="0"/>
              <a:t>ourselves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AI </a:t>
            </a:r>
            <a:r>
              <a:rPr lang="en-US" sz="2400" dirty="0"/>
              <a:t>strives to </a:t>
            </a:r>
            <a:r>
              <a:rPr lang="en-US" sz="2400" i="1" dirty="0"/>
              <a:t>build </a:t>
            </a:r>
            <a:r>
              <a:rPr lang="en-US" sz="2400" dirty="0"/>
              <a:t>intelligent entities as well as </a:t>
            </a:r>
            <a:r>
              <a:rPr lang="en-US" sz="2400" dirty="0" smtClean="0"/>
              <a:t>understand them.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hese </a:t>
            </a:r>
            <a:r>
              <a:rPr lang="en-US" sz="2400" dirty="0"/>
              <a:t>constructed intelligent entities are interesting </a:t>
            </a:r>
            <a:r>
              <a:rPr lang="en-US" sz="2400" dirty="0" smtClean="0"/>
              <a:t>and useful </a:t>
            </a:r>
            <a:r>
              <a:rPr lang="en-US" sz="2400" dirty="0"/>
              <a:t>in their own right.</a:t>
            </a:r>
          </a:p>
        </p:txBody>
      </p:sp>
    </p:spTree>
    <p:extLst>
      <p:ext uri="{BB962C8B-B14F-4D97-AF65-F5344CB8AC3E}">
        <p14:creationId xmlns:p14="http://schemas.microsoft.com/office/powerpoint/2010/main" val="269850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764</TotalTime>
  <Words>1432</Words>
  <Application>Microsoft Office PowerPoint</Application>
  <PresentationFormat>On-screen Show (4:3)</PresentationFormat>
  <Paragraphs>144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Essential</vt:lpstr>
      <vt:lpstr>Microsoft ClipArt Gallery</vt:lpstr>
      <vt:lpstr>Fundamentals in Artificial Intelligence and Machine Learning </vt:lpstr>
      <vt:lpstr>Syllabus</vt:lpstr>
      <vt:lpstr>PowerPoint Presentation</vt:lpstr>
      <vt:lpstr>PowerPoint Presentation</vt:lpstr>
      <vt:lpstr>PowerPoint Presentation</vt:lpstr>
      <vt:lpstr>PowerPoint Presentation</vt:lpstr>
      <vt:lpstr>Text Books</vt:lpstr>
      <vt:lpstr>Basics</vt:lpstr>
      <vt:lpstr>Why to study AI?</vt:lpstr>
      <vt:lpstr>Artificial intelligence</vt:lpstr>
      <vt:lpstr>AI</vt:lpstr>
      <vt:lpstr>what is AI? </vt:lpstr>
      <vt:lpstr>What is aI?</vt:lpstr>
      <vt:lpstr>Systems that act like humans</vt:lpstr>
      <vt:lpstr>Systems that act like humans</vt:lpstr>
      <vt:lpstr>Turing Test (1950)</vt:lpstr>
      <vt:lpstr>Systems that act like humans</vt:lpstr>
      <vt:lpstr>Total turing test</vt:lpstr>
      <vt:lpstr>Systems that think like humans:  cognitive modeling</vt:lpstr>
      <vt:lpstr>Cognitive Science </vt:lpstr>
      <vt:lpstr>Systems that think ‘rationally’  </vt:lpstr>
      <vt:lpstr>"laws of thought"</vt:lpstr>
      <vt:lpstr>Systems that act rationally:  “Rational agent”</vt:lpstr>
      <vt:lpstr>Rational agents</vt:lpstr>
      <vt:lpstr>PowerPoint Presentation</vt:lpstr>
      <vt:lpstr>PowerPoint Presentation</vt:lpstr>
      <vt:lpstr>Goals of AI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Artificial Intelligence and Machine Learning</dc:title>
  <dc:creator>priyanka</dc:creator>
  <cp:lastModifiedBy>Windows User</cp:lastModifiedBy>
  <cp:revision>30</cp:revision>
  <dcterms:created xsi:type="dcterms:W3CDTF">2006-08-16T00:00:00Z</dcterms:created>
  <dcterms:modified xsi:type="dcterms:W3CDTF">2019-08-16T17:44:59Z</dcterms:modified>
</cp:coreProperties>
</file>