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sldIdLst>
    <p:sldId id="257" r:id="rId2"/>
    <p:sldId id="258" r:id="rId3"/>
    <p:sldId id="294" r:id="rId4"/>
    <p:sldId id="259" r:id="rId5"/>
    <p:sldId id="296" r:id="rId6"/>
    <p:sldId id="297" r:id="rId7"/>
    <p:sldId id="298" r:id="rId8"/>
    <p:sldId id="302" r:id="rId9"/>
    <p:sldId id="301" r:id="rId10"/>
    <p:sldId id="300" r:id="rId11"/>
    <p:sldId id="263" r:id="rId12"/>
    <p:sldId id="264" r:id="rId13"/>
    <p:sldId id="303" r:id="rId14"/>
    <p:sldId id="266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68" r:id="rId27"/>
    <p:sldId id="269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5D14-CC11-4D77-874D-F879A53A16F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1ABCA-2FE0-47D7-9DF6-FCE3F99AA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عنوان، ونص، واثنان من 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عنصر نائب للتذييل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عنصر نائب لرقم الشريحة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16E9A9-5CA9-404A-B02D-C36C5580BD18}" type="slidenum">
              <a:rPr lang="ar-SA" altLang="ar-JO"/>
              <a:pPr/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83915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عنوان، ونص،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1DF5954-041A-46A9-B819-B2F62060CB41}" type="slidenum">
              <a:rPr lang="ar-SA" altLang="ar-JO"/>
              <a:pPr/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6060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F291468-5332-42E8-B802-967CC712B2EA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57D20D6-2424-4066-9B5C-F4F65A44C8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001000" cy="1371600"/>
          </a:xfrm>
        </p:spPr>
        <p:txBody>
          <a:bodyPr/>
          <a:lstStyle/>
          <a:p>
            <a:r>
              <a:rPr lang="en-US" dirty="0" smtClean="0"/>
              <a:t>Approaches to AI (revision)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4864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Acting humanly: The Turing Test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Shows intelligent behavior of machine/system/program i.e. they must have the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ability to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achieve human-level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performance in all cognitive tasks, sufficient to fool an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interrogator.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natural language processing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knowledge representation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reasoning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learning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Thinking humanly: The cognitive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modeling approach</a:t>
            </a:r>
          </a:p>
          <a:p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If we are going to say that a given program thinks like a human, we must have some way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of determining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how humans think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We need to get </a:t>
            </a:r>
            <a:r>
              <a:rPr lang="en-US" sz="2200" b="0" i="1" dirty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the actual workings of human minds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Introspection</a:t>
            </a:r>
          </a:p>
          <a:p>
            <a:pPr lvl="1"/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psychological experiments.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0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443662" cy="55165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3. </a:t>
            </a:r>
            <a:r>
              <a:rPr lang="en-US" sz="2400" dirty="0">
                <a:solidFill>
                  <a:srgbClr val="FF0000"/>
                </a:solidFill>
              </a:rPr>
              <a:t>Probability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Gerolamo</a:t>
            </a:r>
            <a:r>
              <a:rPr lang="en-US" dirty="0"/>
              <a:t> </a:t>
            </a:r>
            <a:r>
              <a:rPr lang="en-US" dirty="0" err="1"/>
              <a:t>Cardano</a:t>
            </a:r>
            <a:r>
              <a:rPr lang="en-US" dirty="0"/>
              <a:t> (1501-1576) </a:t>
            </a:r>
            <a:r>
              <a:rPr lang="en-US" b="0" dirty="0"/>
              <a:t>first framed the idea of </a:t>
            </a:r>
            <a:r>
              <a:rPr lang="en-US" b="0" dirty="0" smtClean="0"/>
              <a:t>probability</a:t>
            </a:r>
            <a:r>
              <a:rPr lang="en-US" b="0" dirty="0"/>
              <a:t>, describing it in terms of the possible outcomes of gambling events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James Bernoulli (1654-1705</a:t>
            </a:r>
            <a:r>
              <a:rPr lang="en-US" dirty="0" smtClean="0"/>
              <a:t>) </a:t>
            </a:r>
            <a:r>
              <a:rPr lang="en-US" b="0" dirty="0" smtClean="0"/>
              <a:t>also </a:t>
            </a:r>
            <a:r>
              <a:rPr lang="en-US" b="0" dirty="0"/>
              <a:t>framed an alternative </a:t>
            </a:r>
            <a:r>
              <a:rPr lang="en-US" b="0" dirty="0" smtClean="0"/>
              <a:t>view of </a:t>
            </a:r>
            <a:r>
              <a:rPr lang="en-US" b="0" dirty="0"/>
              <a:t>probability, as a subjective "degree of </a:t>
            </a:r>
            <a:r>
              <a:rPr lang="en-US" b="0" dirty="0" smtClean="0"/>
              <a:t>belief“.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Thomas Bayes </a:t>
            </a:r>
            <a:r>
              <a:rPr lang="en-US" dirty="0" smtClean="0"/>
              <a:t>(</a:t>
            </a:r>
            <a:r>
              <a:rPr lang="en-US" dirty="0"/>
              <a:t>1702-1761) </a:t>
            </a:r>
            <a:r>
              <a:rPr lang="en-US" b="0" dirty="0"/>
              <a:t>proposed a </a:t>
            </a:r>
            <a:r>
              <a:rPr lang="en-US" b="0" dirty="0" smtClean="0"/>
              <a:t>rule (</a:t>
            </a:r>
            <a:r>
              <a:rPr lang="en-US" b="0" dirty="0"/>
              <a:t>Bayes' </a:t>
            </a:r>
            <a:r>
              <a:rPr lang="en-US" b="0" dirty="0" smtClean="0"/>
              <a:t>rule based on conditional probability) </a:t>
            </a:r>
            <a:r>
              <a:rPr lang="en-US" b="0" dirty="0"/>
              <a:t>for updating subjective </a:t>
            </a:r>
            <a:r>
              <a:rPr lang="en-US" b="0" dirty="0" smtClean="0"/>
              <a:t>probabilities.</a:t>
            </a:r>
          </a:p>
          <a:p>
            <a:r>
              <a:rPr lang="en-US" dirty="0"/>
              <a:t>Decision </a:t>
            </a:r>
            <a:r>
              <a:rPr lang="en-US" dirty="0" smtClean="0"/>
              <a:t>theory (</a:t>
            </a:r>
            <a:r>
              <a:rPr lang="de-DE" b="0" dirty="0"/>
              <a:t>John Von Neumann and Oskar Morgenstern (1944</a:t>
            </a:r>
            <a:r>
              <a:rPr lang="de-DE" b="0" dirty="0" smtClean="0"/>
              <a:t>)) </a:t>
            </a:r>
            <a:r>
              <a:rPr lang="en-US" dirty="0" smtClean="0"/>
              <a:t>– </a:t>
            </a:r>
            <a:r>
              <a:rPr lang="en-US" b="0" dirty="0" smtClean="0"/>
              <a:t>combines probability </a:t>
            </a:r>
            <a:r>
              <a:rPr lang="en-US" b="0" dirty="0"/>
              <a:t>theory with utility </a:t>
            </a:r>
            <a:r>
              <a:rPr lang="en-US" b="0" dirty="0" smtClean="0"/>
              <a:t>theory (maximization of utility) to </a:t>
            </a:r>
            <a:r>
              <a:rPr lang="en-US" b="0" dirty="0"/>
              <a:t>distinguish </a:t>
            </a:r>
            <a:r>
              <a:rPr lang="en-US" b="0" dirty="0" smtClean="0"/>
              <a:t>good</a:t>
            </a:r>
            <a:r>
              <a:rPr lang="en-US" b="0" dirty="0"/>
              <a:t> </a:t>
            </a:r>
            <a:r>
              <a:rPr lang="en-US" b="0" dirty="0" smtClean="0"/>
              <a:t>actions </a:t>
            </a:r>
            <a:r>
              <a:rPr lang="en-US" b="0" dirty="0"/>
              <a:t>from bad ones.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2" y="1219200"/>
            <a:ext cx="17145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38987" y="3228975"/>
            <a:ext cx="1247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000">
                <a:latin typeface="Verdana" pitchFamily="34" charset="0"/>
              </a:rPr>
              <a:t>Cardano</a:t>
            </a:r>
          </a:p>
        </p:txBody>
      </p:sp>
    </p:spTree>
    <p:extLst>
      <p:ext uri="{BB962C8B-B14F-4D97-AF65-F5344CB8AC3E}">
        <p14:creationId xmlns:p14="http://schemas.microsoft.com/office/powerpoint/2010/main" val="392028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391400" cy="838200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Psychology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1879-present)</a:t>
            </a:r>
            <a:endParaRPr lang="en-US" altLang="ar-JO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eaLnBrk="1" hangingPunct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How do humans think and act?</a:t>
            </a:r>
          </a:p>
          <a:p>
            <a:pPr lvl="1" eaLnBrk="1" hangingPunct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study of human reasoning and acting.</a:t>
            </a:r>
          </a:p>
          <a:p>
            <a:pPr lvl="1" eaLnBrk="1" hangingPunct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Provides reasoning models for AI.</a:t>
            </a:r>
          </a:p>
          <a:p>
            <a:pPr lvl="1" eaLnBrk="1" hangingPunct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Strengthen the ideas </a:t>
            </a:r>
          </a:p>
          <a:p>
            <a:pPr lvl="2" eaLnBrk="1" hangingPunct="1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humans and other animals can be considered as information processing machines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cognitive science - computer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models can be used to understand the psychology of memory, language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thinking.</a:t>
            </a:r>
            <a:endParaRPr lang="en-US" altLang="ar-JO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718"/>
            <a:ext cx="8610600" cy="1371282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Engineering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1940-present)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b="1" dirty="0">
                <a:latin typeface="Times New Roman" pitchFamily="18" charset="0"/>
                <a:cs typeface="Times New Roman" pitchFamily="18" charset="0"/>
              </a:rPr>
            </a:br>
            <a:endParaRPr lang="en-US" altLang="ar-JO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772400" cy="5257800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How to build an efficient computer?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Provides the artifact that makes AI application possible.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power of computer makes computation of large and difficult problems more easily.</a:t>
            </a:r>
          </a:p>
          <a:p>
            <a:pPr marL="274320" lvl="1" indent="0" eaLnBrk="1" hangingPunct="1">
              <a:lnSpc>
                <a:spcPct val="90000"/>
              </a:lnSpc>
              <a:buNone/>
            </a:pP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Plankalkul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first high-level programming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Zuse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(1941)- invented first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operational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programmable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Z-3.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Mark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I,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II,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and III computers were developed at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Harvard</a:t>
            </a:r>
          </a:p>
          <a:p>
            <a:pPr eaLnBrk="1" hangingPunct="1">
              <a:lnSpc>
                <a:spcPct val="90000"/>
              </a:lnSpc>
            </a:pPr>
            <a:endParaRPr lang="en-US" altLang="ar-JO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1000" cy="57912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ENIAC was developed at the University of Pennsylvania (first general-purpose, electronic, digital computer)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IBM 701 (1952) - the first computer to yield a profit for its manufacturer. IBM went on to become one of the world's largest corporations, and sales of computers have grown to $150 billion/year.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generation of computer hardware has brought an increase in speed and capacity, and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decrease in price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alculating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devices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- abacus is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roughly 7000 years old.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Blaise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Pascal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mid-17th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century)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built a mechanical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and subtracting machine called the </a:t>
            </a:r>
            <a:r>
              <a:rPr lang="en-US" sz="2400" b="0" dirty="0" err="1" smtClean="0">
                <a:latin typeface="Times New Roman" pitchFamily="18" charset="0"/>
                <a:cs typeface="Times New Roman" pitchFamily="18" charset="0"/>
              </a:rPr>
              <a:t>Pascaline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Leibniz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(1694) built a mechanical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device that multiplied by doing repeated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addition.</a:t>
            </a:r>
          </a:p>
          <a:p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7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7848600" cy="1371600"/>
          </a:xfrm>
        </p:spPr>
        <p:txBody>
          <a:bodyPr/>
          <a:lstStyle/>
          <a:p>
            <a:r>
              <a:rPr lang="en-US" altLang="zh-TW" dirty="0" smtClean="0"/>
              <a:t>Linguistics</a:t>
            </a:r>
            <a:r>
              <a:rPr lang="en-US" b="1" dirty="0"/>
              <a:t> 1957-present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7772400" cy="4800600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Language is ambiguous and leaves much unsaid.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that understanding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language requires an understanding of the subject matter and context, not just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an understanding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of the structure of sentences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 early 1960’s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knowledge representation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(the study of how to put knowledge into a form that a computer can reason with) was tied to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language .</a:t>
            </a:r>
          </a:p>
          <a:p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omputational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linguistics or natural language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fields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concentrate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on the problem of language use.</a:t>
            </a:r>
            <a:endParaRPr lang="en-US" altLang="ar-JO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ar-JO" sz="2800" dirty="0" smtClean="0">
                <a:sym typeface="Wingdings" pitchFamily="2" charset="2"/>
              </a:rPr>
              <a:t>Autonomous Planning &amp; Scheduling:</a:t>
            </a:r>
          </a:p>
          <a:p>
            <a:pPr lvl="1" eaLnBrk="1" hangingPunct="1"/>
            <a:r>
              <a:rPr lang="en-US" altLang="ar-JO" sz="2500" dirty="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Autonomous rovers.</a:t>
            </a:r>
          </a:p>
          <a:p>
            <a:pPr eaLnBrk="1" hangingPunct="1">
              <a:buFontTx/>
              <a:buNone/>
            </a:pPr>
            <a:endParaRPr lang="en-US" altLang="ar-JO" sz="2800" dirty="0" smtClean="0"/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14500" y="4495800"/>
          <a:ext cx="22098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Bitmap Image" r:id="rId3" imgW="1438095" imgH="1057423" progId="Paint.Picture">
                  <p:embed/>
                </p:oleObj>
              </mc:Choice>
              <mc:Fallback>
                <p:oleObj name="Bitmap Image" r:id="rId3" imgW="1438095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495800"/>
                        <a:ext cx="22098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57800" y="4495800"/>
          <a:ext cx="2043113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Bitmap Image" r:id="rId5" imgW="1343212" imgH="1104762" progId="Paint.Picture">
                  <p:embed/>
                </p:oleObj>
              </mc:Choice>
              <mc:Fallback>
                <p:oleObj name="Bitmap Image" r:id="rId5" imgW="1343212" imgH="1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2043113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49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dirty="0" smtClean="0"/>
              <a:t>AI Applications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>
                <a:sym typeface="Wingdings" pitchFamily="2" charset="2"/>
              </a:rPr>
              <a:t>Autonomous Planning &amp; Scheduling:</a:t>
            </a:r>
          </a:p>
          <a:p>
            <a:pPr lvl="1" eaLnBrk="1" hangingPunct="1"/>
            <a:r>
              <a:rPr lang="en-US" altLang="ar-JO" sz="290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Telescope scheduling</a:t>
            </a:r>
          </a:p>
          <a:p>
            <a:pPr lvl="1" eaLnBrk="1" hangingPunct="1"/>
            <a:endParaRPr lang="en-US" altLang="ar-JO" sz="2900" smtClean="0">
              <a:latin typeface="TimesNewRomanPSMT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altLang="ar-JO" sz="2900" smtClean="0">
              <a:latin typeface="TimesNewRomanPSMT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altLang="ar-JO" sz="2900" smtClean="0">
              <a:latin typeface="TimesNewRomanPSMT" charset="0"/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93188" name="Object 9"/>
          <p:cNvGraphicFramePr>
            <a:graphicFrameLocks noChangeAspect="1"/>
          </p:cNvGraphicFramePr>
          <p:nvPr/>
        </p:nvGraphicFramePr>
        <p:xfrm>
          <a:off x="942975" y="3521075"/>
          <a:ext cx="29765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Bitmap Image" r:id="rId3" imgW="1457143" imgH="961905" progId="Paint.Picture">
                  <p:embed/>
                </p:oleObj>
              </mc:Choice>
              <mc:Fallback>
                <p:oleObj name="Bitmap Image" r:id="rId3" imgW="1457143" imgH="9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521075"/>
                        <a:ext cx="29765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10"/>
          <p:cNvGraphicFramePr>
            <a:graphicFrameLocks noChangeAspect="1"/>
          </p:cNvGraphicFramePr>
          <p:nvPr/>
        </p:nvGraphicFramePr>
        <p:xfrm>
          <a:off x="5153025" y="3378200"/>
          <a:ext cx="25400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Bitmap Image" r:id="rId5" imgW="1095528" imgH="1295238" progId="Paint.Picture">
                  <p:embed/>
                </p:oleObj>
              </mc:Choice>
              <mc:Fallback>
                <p:oleObj name="Bitmap Image" r:id="rId5" imgW="1095528" imgH="1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3378200"/>
                        <a:ext cx="25400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6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>
                <a:sym typeface="Wingdings" pitchFamily="2" charset="2"/>
              </a:rPr>
              <a:t>Autonomous Planning &amp; Scheduling:</a:t>
            </a:r>
          </a:p>
          <a:p>
            <a:pPr lvl="1" eaLnBrk="1" hangingPunct="1"/>
            <a:r>
              <a:rPr lang="en-US" altLang="ar-JO" sz="290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Analysis of data:</a:t>
            </a:r>
          </a:p>
          <a:p>
            <a:pPr eaLnBrk="1" hangingPunct="1">
              <a:buFontTx/>
              <a:buNone/>
            </a:pPr>
            <a:endParaRPr lang="en-US" altLang="ar-JO" smtClean="0"/>
          </a:p>
          <a:p>
            <a:pPr eaLnBrk="1" hangingPunct="1">
              <a:buFontTx/>
              <a:buNone/>
            </a:pPr>
            <a:endParaRPr lang="en-US" altLang="ar-JO" smtClean="0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11188" y="3213100"/>
          <a:ext cx="2220912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Bitmap Image" r:id="rId3" imgW="866896" imgH="1104762" progId="Paint.Picture">
                  <p:embed/>
                </p:oleObj>
              </mc:Choice>
              <mc:Fallback>
                <p:oleObj name="Bitmap Image" r:id="rId3" imgW="866896" imgH="1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2220912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3203575" y="3644900"/>
          <a:ext cx="2684463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Bitmap Image" r:id="rId5" imgW="1209524" imgH="905001" progId="Paint.Picture">
                  <p:embed/>
                </p:oleObj>
              </mc:Choice>
              <mc:Fallback>
                <p:oleObj name="Bitmap Image" r:id="rId5" imgW="1209524" imgH="90500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44900"/>
                        <a:ext cx="2684463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6372225" y="3644900"/>
          <a:ext cx="21764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Bitmap Image" r:id="rId7" imgW="1104762" imgH="1104762" progId="Paint.Picture">
                  <p:embed/>
                </p:oleObj>
              </mc:Choice>
              <mc:Fallback>
                <p:oleObj name="Bitmap Image" r:id="rId7" imgW="1104762" imgH="1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644900"/>
                        <a:ext cx="21764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5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NewRomanPS-BoldMT" charset="0"/>
                <a:sym typeface="Wingdings" pitchFamily="2" charset="2"/>
              </a:rPr>
              <a:t>Medicine</a:t>
            </a:r>
            <a:r>
              <a:rPr lang="en-US" altLang="ar-JO" smtClean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US" altLang="ar-JO" sz="290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Image guided surgery</a:t>
            </a:r>
          </a:p>
          <a:p>
            <a:pPr eaLnBrk="1" hangingPunct="1"/>
            <a:endParaRPr lang="en-US" altLang="ar-JO" smtClean="0"/>
          </a:p>
          <a:p>
            <a:pPr eaLnBrk="1" hangingPunct="1">
              <a:buFontTx/>
              <a:buNone/>
            </a:pPr>
            <a:endParaRPr lang="en-US" altLang="ar-JO" smtClean="0"/>
          </a:p>
        </p:txBody>
      </p:sp>
      <p:pic>
        <p:nvPicPr>
          <p:cNvPr id="95236" name="Picture 4" descr="enhanced-reality-visualization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3243263"/>
            <a:ext cx="3048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4822825" y="3243263"/>
          <a:ext cx="340995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Bitmap Image" r:id="rId4" imgW="1095528" imgH="819048" progId="Paint.Picture">
                  <p:embed/>
                </p:oleObj>
              </mc:Choice>
              <mc:Fallback>
                <p:oleObj name="Bitmap Image" r:id="rId4" imgW="1095528" imgH="8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3243263"/>
                        <a:ext cx="3409950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27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NewRomanPS-BoldMT" charset="0"/>
                <a:sym typeface="Wingdings" pitchFamily="2" charset="2"/>
              </a:rPr>
              <a:t>Medicine</a:t>
            </a:r>
            <a:r>
              <a:rPr lang="en-US" altLang="ar-JO" smtClean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US" altLang="ar-JO" sz="290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Image analysis and enhancement</a:t>
            </a:r>
          </a:p>
          <a:p>
            <a:pPr eaLnBrk="1" hangingPunct="1">
              <a:buFontTx/>
              <a:buNone/>
            </a:pPr>
            <a:endParaRPr lang="en-US" altLang="ar-JO" smtClean="0"/>
          </a:p>
          <a:p>
            <a:pPr eaLnBrk="1" hangingPunct="1">
              <a:buFontTx/>
              <a:buNone/>
            </a:pPr>
            <a:endParaRPr lang="en-US" altLang="ar-JO" smtClean="0"/>
          </a:p>
        </p:txBody>
      </p:sp>
      <p:pic>
        <p:nvPicPr>
          <p:cNvPr id="96260" name="Picture 4" descr="Picture 002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24200"/>
            <a:ext cx="289401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4027488" y="3481388"/>
            <a:ext cx="944562" cy="500062"/>
          </a:xfrm>
          <a:prstGeom prst="notchedRightArrow">
            <a:avLst>
              <a:gd name="adj1" fmla="val 50000"/>
              <a:gd name="adj2" fmla="val 47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JO" altLang="ar-JO"/>
          </a:p>
        </p:txBody>
      </p:sp>
      <p:pic>
        <p:nvPicPr>
          <p:cNvPr id="96262" name="Picture 6" descr="Picture 0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124200"/>
            <a:ext cx="289401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052513" y="4910138"/>
          <a:ext cx="2032000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Bitmap Image" r:id="rId5" imgW="1066667" imgH="933580" progId="Paint.Picture">
                  <p:embed/>
                </p:oleObj>
              </mc:Choice>
              <mc:Fallback>
                <p:oleObj name="Bitmap Image" r:id="rId5" imgW="1066667" imgH="93358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910138"/>
                        <a:ext cx="2032000" cy="175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6264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4773613"/>
            <a:ext cx="1814512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1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Thinking rationally: The laws of thought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Aristotle was one of the first to attempt to codify "right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thinking“.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Syllogisms: </a:t>
            </a:r>
            <a:r>
              <a:rPr lang="en-US" sz="2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example: "Socrates </a:t>
            </a:r>
            <a:r>
              <a:rPr lang="en-US" sz="22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a man; </a:t>
            </a:r>
            <a:r>
              <a:rPr lang="en-US" sz="2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2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 are mortal; therefore Socrates is mortal</a:t>
            </a:r>
            <a:r>
              <a:rPr lang="en-US" sz="22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.“</a:t>
            </a:r>
          </a:p>
          <a:p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These laws of thought were supposed to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govern the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operation of the mind, and initiated the field of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logic.</a:t>
            </a:r>
            <a:endParaRPr lang="en-GB" altLang="ar-JO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rationally: The rational agent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Acting rationally means acting so as to achieve one's goals, given one's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beliefs. The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study of AI as rational agent design therefore has two advantages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It is more general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than the "laws of thought" approach, because correct inference is only a useful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mechanism for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achieving rationality, and not a necessary one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is more amenable to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scientific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development than approaches based on human behavior or human thought, because the </a:t>
            </a:r>
            <a:r>
              <a:rPr lang="en-US" sz="2200" b="0" dirty="0" smtClean="0">
                <a:latin typeface="Times New Roman" pitchFamily="18" charset="0"/>
                <a:cs typeface="Times New Roman" pitchFamily="18" charset="0"/>
              </a:rPr>
              <a:t>standard of </a:t>
            </a:r>
            <a:r>
              <a:rPr lang="en-US" sz="2200" b="0" dirty="0">
                <a:latin typeface="Times New Roman" pitchFamily="18" charset="0"/>
                <a:cs typeface="Times New Roman" pitchFamily="18" charset="0"/>
              </a:rPr>
              <a:t>rationality is clearly defined and completely general.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23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429000" cy="137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ar-JO" sz="2800" b="1" smtClean="0">
                <a:latin typeface="TimesNewRomanPS-BoldMT" charset="0"/>
                <a:sym typeface="Wingdings" pitchFamily="2" charset="2"/>
              </a:rPr>
              <a:t>Transportation</a:t>
            </a:r>
            <a:r>
              <a:rPr lang="en-US" altLang="ar-JO" sz="2800" smtClean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US" altLang="ar-JO" sz="2500" b="1" smtClean="0">
                <a:latin typeface="TimesNewRomanPS-BoldMT" charset="0"/>
                <a:cs typeface="Times New Roman" pitchFamily="18" charset="0"/>
                <a:sym typeface="Wingdings" pitchFamily="2" charset="2"/>
              </a:rPr>
              <a:t>Autonomous vehicle control:</a:t>
            </a:r>
          </a:p>
          <a:p>
            <a:pPr lvl="1" eaLnBrk="1" hangingPunct="1">
              <a:buFontTx/>
              <a:buNone/>
            </a:pPr>
            <a:endParaRPr lang="en-US" altLang="ar-JO" sz="2500" b="1" smtClean="0">
              <a:latin typeface="TimesNewRomanPS-BoldMT" charset="0"/>
              <a:cs typeface="Times New Roman" pitchFamily="18" charset="0"/>
              <a:sym typeface="Wingdings" pitchFamily="2" charset="2"/>
            </a:endParaRPr>
          </a:p>
          <a:p>
            <a:pPr lvl="1" eaLnBrk="1" hangingPunct="1">
              <a:buFontTx/>
              <a:buNone/>
            </a:pPr>
            <a:endParaRPr lang="en-US" altLang="ar-JO" sz="2500" b="1" smtClean="0">
              <a:latin typeface="TimesNewRomanPS-BoldMT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altLang="ar-JO" sz="2800" smtClean="0"/>
          </a:p>
        </p:txBody>
      </p:sp>
      <p:graphicFrame>
        <p:nvGraphicFramePr>
          <p:cNvPr id="9728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355975"/>
          <a:ext cx="59436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Bitmap Image" r:id="rId3" imgW="1580952" imgH="685714" progId="Paint.Picture">
                  <p:embed/>
                </p:oleObj>
              </mc:Choice>
              <mc:Fallback>
                <p:oleObj name="Bitmap Image" r:id="rId3" imgW="1580952" imgH="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5975"/>
                        <a:ext cx="59436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7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NewRomanPS-BoldMT" charset="0"/>
                <a:sym typeface="Wingdings" pitchFamily="2" charset="2"/>
              </a:rPr>
              <a:t>Transportation</a:t>
            </a:r>
            <a:r>
              <a:rPr lang="en-US" altLang="ar-JO" smtClean="0">
                <a:sym typeface="Wingdings" pitchFamily="2" charset="2"/>
              </a:rPr>
              <a:t>:</a:t>
            </a:r>
          </a:p>
          <a:p>
            <a:pPr lvl="1" eaLnBrk="1" hangingPunct="1"/>
            <a:r>
              <a:rPr lang="en-US" altLang="ar-JO" sz="2900" b="1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Pedestrian detection</a:t>
            </a:r>
            <a:r>
              <a:rPr lang="en-US" altLang="ar-JO" sz="2900" b="1" smtClean="0">
                <a:latin typeface="TimesNewRomanPS-BoldMT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eaLnBrk="1" hangingPunct="1"/>
            <a:endParaRPr lang="en-US" altLang="ar-JO" smtClean="0"/>
          </a:p>
          <a:p>
            <a:pPr eaLnBrk="1" hangingPunct="1"/>
            <a:endParaRPr lang="en-US" altLang="ar-JO" smtClean="0"/>
          </a:p>
        </p:txBody>
      </p:sp>
      <p:pic>
        <p:nvPicPr>
          <p:cNvPr id="983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76600"/>
            <a:ext cx="660400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1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ar-JO" smtClean="0"/>
          </a:p>
          <a:p>
            <a:pPr eaLnBrk="1" hangingPunct="1"/>
            <a:endParaRPr lang="en-US" altLang="ar-JO" smtClean="0"/>
          </a:p>
          <a:p>
            <a:pPr eaLnBrk="1" hangingPunct="1"/>
            <a:endParaRPr lang="en-US" altLang="ar-JO" smtClean="0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73405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600200" y="1828800"/>
            <a:ext cx="132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ar-JO" b="1">
                <a:sym typeface="Wingdings" pitchFamily="2" charset="2"/>
              </a:rPr>
              <a:t>Games</a:t>
            </a:r>
            <a:r>
              <a:rPr kumimoji="1" lang="en-US" altLang="ar-JO">
                <a:sym typeface="Wingdings" pitchFamily="2" charset="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386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NewRomanPS-BoldMT" charset="0"/>
                <a:sym typeface="Wingdings" pitchFamily="2" charset="2"/>
              </a:rPr>
              <a:t>Games</a:t>
            </a:r>
            <a:r>
              <a:rPr lang="en-US" altLang="ar-JO" smtClean="0">
                <a:sym typeface="Wingdings" pitchFamily="2" charset="2"/>
              </a:rPr>
              <a:t>:</a:t>
            </a:r>
          </a:p>
          <a:p>
            <a:pPr eaLnBrk="1" hangingPunct="1"/>
            <a:endParaRPr lang="en-US" altLang="ar-JO" smtClean="0">
              <a:sym typeface="Wingdings" pitchFamily="2" charset="2"/>
            </a:endParaRPr>
          </a:p>
          <a:p>
            <a:pPr eaLnBrk="1" hangingPunct="1">
              <a:buFontTx/>
              <a:buNone/>
            </a:pPr>
            <a:endParaRPr lang="en-US" altLang="ar-JO" smtClean="0">
              <a:sym typeface="Wingdings" pitchFamily="2" charset="2"/>
            </a:endParaRPr>
          </a:p>
        </p:txBody>
      </p:sp>
      <p:pic>
        <p:nvPicPr>
          <p:cNvPr id="100356" name="Picture 4" descr="ch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354513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NewRomanPS-BoldMT" charset="0"/>
                <a:sym typeface="Wingdings" pitchFamily="2" charset="2"/>
              </a:rPr>
              <a:t>Robotic toys</a:t>
            </a:r>
            <a:r>
              <a:rPr lang="en-US" altLang="ar-JO" smtClean="0">
                <a:sym typeface="Wingdings" pitchFamily="2" charset="2"/>
              </a:rPr>
              <a:t>:</a:t>
            </a:r>
          </a:p>
          <a:p>
            <a:pPr eaLnBrk="1" hangingPunct="1">
              <a:buFontTx/>
              <a:buNone/>
            </a:pPr>
            <a:endParaRPr lang="en-US" altLang="ar-JO" smtClean="0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2198688" y="2806700"/>
          <a:ext cx="1357312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Bitmap Image" r:id="rId3" imgW="828791" imgH="885949" progId="Paint.Picture">
                  <p:embed/>
                </p:oleObj>
              </mc:Choice>
              <mc:Fallback>
                <p:oleObj name="Bitmap Image" r:id="rId3" imgW="828791" imgH="8859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2806700"/>
                        <a:ext cx="1357312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4884738" y="3449638"/>
          <a:ext cx="1487487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Bitmap Image" r:id="rId5" imgW="1028844" imgH="1857143" progId="Paint.Picture">
                  <p:embed/>
                </p:oleObj>
              </mc:Choice>
              <mc:Fallback>
                <p:oleObj name="Bitmap Image" r:id="rId5" imgW="1028844" imgH="1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3449638"/>
                        <a:ext cx="1487487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3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AI Applications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2400" b="1" dirty="0" smtClean="0">
                <a:latin typeface="TimesNewRomanPS-BoldMT" charset="0"/>
                <a:sym typeface="Wingdings" pitchFamily="2" charset="2"/>
              </a:rPr>
              <a:t>Other application areas</a:t>
            </a:r>
            <a:r>
              <a:rPr lang="en-US" altLang="ar-JO" sz="2400" dirty="0" smtClean="0"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ar-JO" sz="2400" b="1" dirty="0" smtClean="0">
                <a:latin typeface="TimesNewRomanPS-BoldMT" charset="0"/>
                <a:sym typeface="Wingdings" pitchFamily="2" charset="2"/>
              </a:rPr>
              <a:t>Bioinformatics: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ar-JO" sz="2000" dirty="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Gene expression data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ar-JO" sz="2000" dirty="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Prediction of protein structure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ar-JO" sz="2400" b="1" dirty="0" smtClean="0">
                <a:latin typeface="TimesNewRomanPS-BoldMT" charset="0"/>
                <a:sym typeface="Wingdings" pitchFamily="2" charset="2"/>
              </a:rPr>
              <a:t>Text classification, document sortin</a:t>
            </a:r>
            <a:r>
              <a:rPr lang="en-US" altLang="ar-JO" sz="2400" dirty="0" smtClean="0">
                <a:latin typeface="TimesNewRomanPSMT" charset="0"/>
                <a:sym typeface="Wingdings" pitchFamily="2" charset="2"/>
              </a:rPr>
              <a:t>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ar-JO" sz="2000" dirty="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Web pages, e-mails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ar-JO" sz="2000" dirty="0" smtClean="0">
                <a:latin typeface="TimesNewRomanPSMT" charset="0"/>
                <a:cs typeface="Times New Roman" pitchFamily="18" charset="0"/>
                <a:sym typeface="Wingdings" pitchFamily="2" charset="2"/>
              </a:rPr>
              <a:t>Articles in the news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ar-JO" sz="2400" b="1" dirty="0" smtClean="0">
                <a:latin typeface="TimesNewRomanPS-BoldMT" charset="0"/>
                <a:sym typeface="Wingdings" pitchFamily="2" charset="2"/>
              </a:rPr>
              <a:t>Video, image classification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ar-JO" sz="2400" b="1" dirty="0" smtClean="0">
                <a:latin typeface="TimesNewRomanPS-BoldMT" charset="0"/>
                <a:sym typeface="Wingdings" pitchFamily="2" charset="2"/>
              </a:rPr>
              <a:t>Music composition, picture drawing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ar-JO" sz="2400" b="1" dirty="0" smtClean="0">
                <a:latin typeface="TimesNewRomanPS-BoldMT" charset="0"/>
                <a:sym typeface="Wingdings" pitchFamily="2" charset="2"/>
              </a:rPr>
              <a:t>Natural Language Processing </a:t>
            </a:r>
            <a:r>
              <a:rPr lang="en-US" altLang="ar-JO" sz="2400" dirty="0" smtClean="0">
                <a:latin typeface="Wingdings-Regular" charset="0"/>
                <a:sym typeface="Wingdings" pitchFamily="2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ar-JO" sz="2400" b="1" dirty="0" smtClean="0">
                <a:latin typeface="Wingdings-Regular" charset="0"/>
                <a:sym typeface="Wingdings" pitchFamily="2" charset="2"/>
              </a:rPr>
              <a:t>Perception.</a:t>
            </a:r>
          </a:p>
          <a:p>
            <a:pPr eaLnBrk="1" hangingPunct="1">
              <a:lnSpc>
                <a:spcPct val="80000"/>
              </a:lnSpc>
            </a:pPr>
            <a:endParaRPr lang="en-US" altLang="ar-JO" sz="2400" dirty="0" smtClean="0"/>
          </a:p>
        </p:txBody>
      </p:sp>
    </p:spTree>
    <p:extLst>
      <p:ext uri="{BB962C8B-B14F-4D97-AF65-F5344CB8AC3E}">
        <p14:creationId xmlns:p14="http://schemas.microsoft.com/office/powerpoint/2010/main" val="9640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5236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Some Advantages of Artificial </a:t>
            </a:r>
            <a:r>
              <a:rPr lang="en-AU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068763"/>
          </a:xfrm>
        </p:spPr>
        <p:txBody>
          <a:bodyPr>
            <a:normAutofit/>
          </a:bodyPr>
          <a:lstStyle/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More powerful and more useful systems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New and improved interfaces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Solving new problems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Better handling of information.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Relieves information overload.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Conversion of </a:t>
            </a:r>
            <a:r>
              <a:rPr lang="en-AU" altLang="ar-JO" sz="2400" dirty="0">
                <a:latin typeface="Times New Roman" pitchFamily="18" charset="0"/>
                <a:cs typeface="Times New Roman" pitchFamily="18" charset="0"/>
              </a:rPr>
              <a:t>information into </a:t>
            </a:r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knowledge.</a:t>
            </a:r>
            <a:endParaRPr lang="en-AU" altLang="ar-JO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AU" altLang="ar-JO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AU" altLang="ar-JO" sz="2400" dirty="0">
                <a:latin typeface="Times New Roman" pitchFamily="18" charset="0"/>
                <a:cs typeface="Times New Roman" pitchFamily="18" charset="0"/>
              </a:rPr>
            </a:br>
            <a:r>
              <a:rPr lang="en-AU" altLang="ar-JO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AU" altLang="ar-JO" sz="2400" dirty="0">
                <a:latin typeface="Times New Roman" pitchFamily="18" charset="0"/>
                <a:cs typeface="Times New Roman" pitchFamily="18" charset="0"/>
              </a:rPr>
            </a:br>
            <a:endParaRPr lang="en-US" altLang="ar-JO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ar-JO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Increased costs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Difficulty with software development - slow and expensive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Very few experienced programmers.</a:t>
            </a:r>
          </a:p>
          <a:p>
            <a:pPr lvl="1"/>
            <a:r>
              <a:rPr lang="en-AU" altLang="ar-JO" sz="2400" dirty="0" smtClean="0">
                <a:latin typeface="Times New Roman" pitchFamily="18" charset="0"/>
                <a:cs typeface="Times New Roman" pitchFamily="18" charset="0"/>
              </a:rPr>
              <a:t>Few practical products have reached the market as yet.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86600" cy="4190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HISTORY OF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3073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1371600"/>
          </a:xfrm>
        </p:spPr>
        <p:txBody>
          <a:bodyPr>
            <a:normAutofit/>
          </a:bodyPr>
          <a:lstStyle/>
          <a:p>
            <a:r>
              <a:rPr lang="en-US" dirty="0"/>
              <a:t>THE FOUNDATIONS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US" b="0" dirty="0" smtClean="0"/>
              <a:t>AI is </a:t>
            </a:r>
            <a:r>
              <a:rPr lang="en-US" b="0" dirty="0"/>
              <a:t>a young </a:t>
            </a:r>
            <a:r>
              <a:rPr lang="en-US" b="0" dirty="0" smtClean="0"/>
              <a:t>field, it </a:t>
            </a:r>
            <a:r>
              <a:rPr lang="en-US" b="0" dirty="0"/>
              <a:t>has inherited many ideas, viewpoints, and techniques from other disciplines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From </a:t>
            </a:r>
            <a:r>
              <a:rPr lang="en-US" b="0" dirty="0"/>
              <a:t>over </a:t>
            </a:r>
            <a:r>
              <a:rPr lang="en-US" b="0" dirty="0" smtClean="0"/>
              <a:t>2000 years </a:t>
            </a:r>
            <a:r>
              <a:rPr lang="en-US" b="0" dirty="0"/>
              <a:t>of tradition in philosophy, theories of reasoning and learning have emerged, along with </a:t>
            </a:r>
            <a:r>
              <a:rPr lang="en-US" b="0" dirty="0" smtClean="0"/>
              <a:t>the viewpoint </a:t>
            </a:r>
            <a:r>
              <a:rPr lang="en-US" b="0" dirty="0"/>
              <a:t>that the mind is constituted by the operation of a physical system.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From </a:t>
            </a:r>
            <a:r>
              <a:rPr lang="en-US" b="0" dirty="0"/>
              <a:t>over 400 </a:t>
            </a:r>
            <a:r>
              <a:rPr lang="en-US" b="0" dirty="0" smtClean="0"/>
              <a:t>years of </a:t>
            </a:r>
            <a:r>
              <a:rPr lang="en-US" b="0" dirty="0"/>
              <a:t>mathematics, we have formal theories of logic, probability, decision making, and computation.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From psychology, we have the tools with which to investigate the human mind, and a </a:t>
            </a:r>
            <a:r>
              <a:rPr lang="en-US" b="0" dirty="0" smtClean="0"/>
              <a:t>scientific language </a:t>
            </a:r>
            <a:r>
              <a:rPr lang="en-US" b="0" dirty="0"/>
              <a:t>within which to express the resulting theories.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From </a:t>
            </a:r>
            <a:r>
              <a:rPr lang="en-US" b="0" dirty="0"/>
              <a:t>linguistics, we have theories </a:t>
            </a:r>
            <a:r>
              <a:rPr lang="en-US" b="0" dirty="0" smtClean="0"/>
              <a:t>of the </a:t>
            </a:r>
            <a:r>
              <a:rPr lang="en-US" b="0" dirty="0"/>
              <a:t>structure and meaning of language.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Finally</a:t>
            </a:r>
            <a:r>
              <a:rPr lang="en-US" b="0" dirty="0"/>
              <a:t>, from computer science, we have the tools </a:t>
            </a:r>
            <a:r>
              <a:rPr lang="en-US" b="0" dirty="0" smtClean="0"/>
              <a:t>with which </a:t>
            </a:r>
            <a:r>
              <a:rPr lang="en-US" b="0" dirty="0"/>
              <a:t>to make AI a reality.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5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Philosophy </a:t>
            </a:r>
            <a:r>
              <a:rPr lang="en-US" b="1" dirty="0"/>
              <a:t>(428 B.C</a:t>
            </a:r>
            <a:r>
              <a:rPr lang="en-US" b="1" dirty="0" smtClean="0"/>
              <a:t>. - present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229600" cy="5486400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Plato, a philosopher, writes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range across politics, mathematics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, physics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astronomy, and several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other branches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philosophy.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Plato, his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teacher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Socrates and his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student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Aristotle describe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working of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the mind. </a:t>
            </a: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Socrates was asking for an </a:t>
            </a:r>
            <a:r>
              <a:rPr lang="en-US" sz="2400" b="0" i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to distinguish piety from non-piety.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Aristotle went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on to try to formulate more precisely the laws governing the rational part of the mind.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He developed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 informal system of syllogisms for proper reasoning,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in principle allowed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one to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mechanically generate conclusions, given initial premises. 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Aristotle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did not believe all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parts of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the mind were governed by logical processes; he also had a notion of intuitive reason.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53400" cy="6172200"/>
          </a:xfrm>
        </p:spPr>
        <p:txBody>
          <a:bodyPr>
            <a:normAutofit/>
          </a:bodyPr>
          <a:lstStyle/>
          <a:p>
            <a:pPr algn="ctr"/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Consider, mind </a:t>
            </a:r>
            <a:r>
              <a:rPr 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a physical </a:t>
            </a:r>
            <a:r>
              <a:rPr lang="en-US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Rene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Descartes (1596-1650)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made clear distinction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between mind and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matter (body) and was also supporter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dualism.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Dualism 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Mind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nonphysical and therefore non-spatial substance. Mind has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consciousness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and self-awareness while brain is physical.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 Hence, he was the first to formulate the mind–body problem in the form in which it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today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Materialism (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Wilhelm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Leibniz (1646-1716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dualism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Holds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that all the world (including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the brain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and mind) operate according to physical law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uild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a mechanical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device intended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to carry out mental operations. 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Unfortunately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his formulation of logic was so weak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that his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mechanical concept generator could not produce interesting results.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6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592763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Establish the source </a:t>
            </a:r>
            <a:r>
              <a:rPr lang="en-US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knowledge</a:t>
            </a:r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Empiricist Movement: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David Hume's (1711-1776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principle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induction-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repeated associations between their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elements.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Bertrand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Russell (1872-1970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)-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positivism-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all knowledge can be characterized by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logical theories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connected, ultimately, to observation sentences that correspond to sensory inputs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Rudolf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Carnap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Carl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Hempel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confirmation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theory –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to understand 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how knowledge can be acquired from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experience.</a:t>
            </a:r>
          </a:p>
          <a:p>
            <a:pPr algn="ctr"/>
            <a:r>
              <a:rPr lang="en-US" sz="24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Connection between knowledge </a:t>
            </a:r>
            <a:r>
              <a:rPr lang="en-US" sz="24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action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8000" cy="837882"/>
          </a:xfrm>
        </p:spPr>
        <p:txBody>
          <a:bodyPr/>
          <a:lstStyle/>
          <a:p>
            <a:r>
              <a:rPr lang="en-US" dirty="0"/>
              <a:t>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638800"/>
          </a:xfrm>
        </p:spPr>
        <p:txBody>
          <a:bodyPr>
            <a:noAutofit/>
          </a:bodyPr>
          <a:lstStyle/>
          <a:p>
            <a:r>
              <a:rPr lang="en-US" b="0" dirty="0" smtClean="0"/>
              <a:t>Three </a:t>
            </a:r>
            <a:r>
              <a:rPr lang="en-US" b="0" dirty="0"/>
              <a:t>main areas</a:t>
            </a:r>
            <a:r>
              <a:rPr lang="en-US" b="0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Computation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David </a:t>
            </a:r>
            <a:r>
              <a:rPr lang="en-US" dirty="0"/>
              <a:t>Hilbert (1862-1943)- </a:t>
            </a:r>
            <a:r>
              <a:rPr lang="en-US" b="0" dirty="0"/>
              <a:t>if there is an algorithm for deciding the truth of any logical proposition involving the natural numbers (decision problem).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Kurt </a:t>
            </a:r>
            <a:r>
              <a:rPr lang="en-US" dirty="0" err="1"/>
              <a:t>Godel</a:t>
            </a:r>
            <a:r>
              <a:rPr lang="en-US" dirty="0"/>
              <a:t> (1906-1978) </a:t>
            </a:r>
            <a:r>
              <a:rPr lang="en-US" b="0" dirty="0"/>
              <a:t>showed that there exists an effective procedure to prove any true statement in the first-order logic.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Incompleteness theorem- </a:t>
            </a:r>
            <a:r>
              <a:rPr lang="en-US" b="0" dirty="0"/>
              <a:t>there are true statements that are </a:t>
            </a:r>
            <a:r>
              <a:rPr lang="en-US" b="0" dirty="0" err="1"/>
              <a:t>undecidable</a:t>
            </a:r>
            <a:r>
              <a:rPr lang="en-US" b="0" dirty="0"/>
              <a:t> </a:t>
            </a:r>
            <a:r>
              <a:rPr lang="en-US" b="0" dirty="0" err="1"/>
              <a:t>i.e</a:t>
            </a:r>
            <a:r>
              <a:rPr lang="en-US" b="0" dirty="0"/>
              <a:t> their truth cannot be established by any algorithm.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Turing machine (Turing, 1936) </a:t>
            </a:r>
            <a:r>
              <a:rPr lang="en-US" b="0" dirty="0"/>
              <a:t>is capable of computing any computable function.</a:t>
            </a:r>
          </a:p>
          <a:p>
            <a:r>
              <a:rPr lang="en-US" b="0" dirty="0"/>
              <a:t>Turing also showed that there were some functions that no Turing machine can compute. For example, no machine can tell </a:t>
            </a:r>
            <a:r>
              <a:rPr lang="en-US" b="0" i="1" dirty="0"/>
              <a:t>in general </a:t>
            </a:r>
            <a:r>
              <a:rPr lang="en-US" b="0" dirty="0"/>
              <a:t>whether a given program will return an answer on a given input, or run forever.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5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36" y="457200"/>
            <a:ext cx="8395064" cy="419100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Intractability- A </a:t>
            </a:r>
            <a:r>
              <a:rPr lang="en-US" b="0" dirty="0" smtClean="0"/>
              <a:t>class </a:t>
            </a:r>
            <a:r>
              <a:rPr lang="en-US" b="0" dirty="0"/>
              <a:t>of problems is called intractable if the time required to solve instances of the </a:t>
            </a:r>
            <a:r>
              <a:rPr lang="en-US" b="0" dirty="0" smtClean="0"/>
              <a:t>class grows </a:t>
            </a:r>
            <a:r>
              <a:rPr lang="en-US" b="0" dirty="0"/>
              <a:t>at least exponentially with the size of the instances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Reduction- </a:t>
            </a:r>
            <a:r>
              <a:rPr lang="en-US" b="0" dirty="0"/>
              <a:t>A reduction is a general transformation from </a:t>
            </a:r>
            <a:r>
              <a:rPr lang="en-US" b="0" dirty="0" smtClean="0"/>
              <a:t>one class </a:t>
            </a:r>
            <a:r>
              <a:rPr lang="en-US" b="0" dirty="0"/>
              <a:t>of problems to another, such that solutions to the first class can be found by reducing </a:t>
            </a:r>
            <a:r>
              <a:rPr lang="en-US" b="0" dirty="0" smtClean="0"/>
              <a:t>them to </a:t>
            </a:r>
            <a:r>
              <a:rPr lang="en-US" b="0" dirty="0"/>
              <a:t>problems of the second class and solving the latter problems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NP-complete-</a:t>
            </a:r>
            <a:r>
              <a:rPr lang="en-US" b="0" dirty="0" smtClean="0"/>
              <a:t> If </a:t>
            </a:r>
            <a:r>
              <a:rPr lang="en-US" b="0" dirty="0"/>
              <a:t>a problem is NP and all other NP problems are polynomial-time reducible to it, the problem is NP-complete.</a:t>
            </a:r>
            <a:endParaRPr lang="en-US" dirty="0"/>
          </a:p>
        </p:txBody>
      </p:sp>
      <p:pic>
        <p:nvPicPr>
          <p:cNvPr id="8194" name="Picture 2" descr="C:\Users\priyanka\Desktop\CSA2001\NP-Completenes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33800"/>
            <a:ext cx="3772494" cy="311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1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5257800" cy="5867400"/>
          </a:xfrm>
        </p:spPr>
        <p:txBody>
          <a:bodyPr/>
          <a:lstStyle/>
          <a:p>
            <a:pPr marL="27432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. Logic</a:t>
            </a:r>
            <a:endParaRPr lang="en-US" sz="2400" b="1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/>
              <a:t>George Boole </a:t>
            </a:r>
            <a:r>
              <a:rPr lang="en-US" dirty="0"/>
              <a:t>(1815-1864) introduced his formal language for making logical inference in 1847.</a:t>
            </a:r>
          </a:p>
          <a:p>
            <a:pPr marL="960120" lvl="2" indent="0">
              <a:buNone/>
            </a:pPr>
            <a:r>
              <a:rPr lang="en-US" b="1" dirty="0"/>
              <a:t>Drawback-</a:t>
            </a:r>
            <a:r>
              <a:rPr lang="en-US" dirty="0"/>
              <a:t> Boole's approach was incomplete, but good enough that others filled in the gaps.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 err="1"/>
              <a:t>Gottlob</a:t>
            </a:r>
            <a:r>
              <a:rPr lang="en-US" b="1" dirty="0"/>
              <a:t> </a:t>
            </a:r>
            <a:r>
              <a:rPr lang="en-US" b="1" dirty="0" err="1"/>
              <a:t>Frege</a:t>
            </a:r>
            <a:r>
              <a:rPr lang="en-US" b="1" dirty="0"/>
              <a:t> </a:t>
            </a:r>
            <a:r>
              <a:rPr lang="en-US" dirty="0"/>
              <a:t>(1848-1925) produced a first-order logic that is used today as the most basic knowledge representation system.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b="1" dirty="0"/>
              <a:t>Alfred </a:t>
            </a:r>
            <a:r>
              <a:rPr lang="en-US" b="1" dirty="0" err="1"/>
              <a:t>Tarski</a:t>
            </a:r>
            <a:r>
              <a:rPr lang="en-US" b="1" dirty="0"/>
              <a:t> </a:t>
            </a:r>
            <a:r>
              <a:rPr lang="en-US" dirty="0"/>
              <a:t>(1902-1983) introduced a theory of reference that shows how to relate the objects in a logic to objects in the real world.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55724"/>
            <a:ext cx="19050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77000" y="3810000"/>
            <a:ext cx="1895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>
                <a:latin typeface="Verdana" pitchFamily="34" charset="0"/>
              </a:rPr>
              <a:t>George Boole</a:t>
            </a:r>
          </a:p>
        </p:txBody>
      </p:sp>
    </p:spTree>
    <p:extLst>
      <p:ext uri="{BB962C8B-B14F-4D97-AF65-F5344CB8AC3E}">
        <p14:creationId xmlns:p14="http://schemas.microsoft.com/office/powerpoint/2010/main" val="517210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701</TotalTime>
  <Words>1553</Words>
  <Application>Microsoft Office PowerPoint</Application>
  <PresentationFormat>On-screen Show (4:3)</PresentationFormat>
  <Paragraphs>152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Essential</vt:lpstr>
      <vt:lpstr>Bitmap Image</vt:lpstr>
      <vt:lpstr>Approaches to AI (revision)</vt:lpstr>
      <vt:lpstr>PowerPoint Presentation</vt:lpstr>
      <vt:lpstr>THE FOUNDATIONS OF ARTIFICIAL INTELLIGENCE</vt:lpstr>
      <vt:lpstr>Philosophy (428 B.C. - present)</vt:lpstr>
      <vt:lpstr>PowerPoint Presentation</vt:lpstr>
      <vt:lpstr>PowerPoint Presentation</vt:lpstr>
      <vt:lpstr>Mathematics</vt:lpstr>
      <vt:lpstr>PowerPoint Presentation</vt:lpstr>
      <vt:lpstr>PowerPoint Presentation</vt:lpstr>
      <vt:lpstr>PowerPoint Presentation</vt:lpstr>
      <vt:lpstr>Psychology (1879-present)</vt:lpstr>
      <vt:lpstr>Computer Engineering (1940-present) </vt:lpstr>
      <vt:lpstr>PowerPoint Presentation</vt:lpstr>
      <vt:lpstr>Linguistics 1957-present 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AI Applications</vt:lpstr>
      <vt:lpstr>Some Advantages of Artificial Intelligence</vt:lpstr>
      <vt:lpstr>Disadvantages</vt:lpstr>
      <vt:lpstr>THE HISTORY OF ARTIFICIAL INTELLIGENCE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Approaches to AI (revision)</dc:title>
  <dc:creator>Windows User</dc:creator>
  <cp:lastModifiedBy>Windows User</cp:lastModifiedBy>
  <cp:revision>37</cp:revision>
  <dcterms:created xsi:type="dcterms:W3CDTF">2019-08-15T07:26:04Z</dcterms:created>
  <dcterms:modified xsi:type="dcterms:W3CDTF">2019-08-16T17:44:25Z</dcterms:modified>
</cp:coreProperties>
</file>