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80" r:id="rId3"/>
    <p:sldId id="281" r:id="rId4"/>
    <p:sldId id="282" r:id="rId5"/>
    <p:sldId id="283" r:id="rId6"/>
    <p:sldId id="284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660"/>
  </p:normalViewPr>
  <p:slideViewPr>
    <p:cSldViewPr>
      <p:cViewPr varScale="1">
        <p:scale>
          <a:sx n="73" d="100"/>
          <a:sy n="73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4799E8E-80C8-4FF1-A367-97F51E20773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231E98-1548-4B1F-8CD9-86C3BBFB1D0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9E8E-80C8-4FF1-A367-97F51E20773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1E98-1548-4B1F-8CD9-86C3BBFB1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4799E8E-80C8-4FF1-A367-97F51E20773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A231E98-1548-4B1F-8CD9-86C3BBFB1D0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9E8E-80C8-4FF1-A367-97F51E20773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231E98-1548-4B1F-8CD9-86C3BBFB1D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9E8E-80C8-4FF1-A367-97F51E20773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A231E98-1548-4B1F-8CD9-86C3BBFB1D0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4799E8E-80C8-4FF1-A367-97F51E20773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231E98-1548-4B1F-8CD9-86C3BBFB1D0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4799E8E-80C8-4FF1-A367-97F51E20773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231E98-1548-4B1F-8CD9-86C3BBFB1D0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9E8E-80C8-4FF1-A367-97F51E20773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231E98-1548-4B1F-8CD9-86C3BBFB1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9E8E-80C8-4FF1-A367-97F51E20773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231E98-1548-4B1F-8CD9-86C3BBFB1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9E8E-80C8-4FF1-A367-97F51E20773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231E98-1548-4B1F-8CD9-86C3BBFB1D0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4799E8E-80C8-4FF1-A367-97F51E20773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A231E98-1548-4B1F-8CD9-86C3BBFB1D0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4799E8E-80C8-4FF1-A367-97F51E20773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A231E98-1548-4B1F-8CD9-86C3BBFB1D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72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Agents that keep track of the world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5029200"/>
          </a:xfrm>
        </p:spPr>
        <p:txBody>
          <a:bodyPr>
            <a:normAutofit/>
          </a:bodyPr>
          <a:lstStyle/>
          <a:p>
            <a:r>
              <a:rPr lang="en-US" b="0" dirty="0"/>
              <a:t>The simple reflex agent described before will work only if the correct decision can be </a:t>
            </a:r>
            <a:r>
              <a:rPr lang="en-US" b="0" dirty="0" smtClean="0"/>
              <a:t>made on </a:t>
            </a:r>
            <a:r>
              <a:rPr lang="en-US" b="0" dirty="0"/>
              <a:t>the basis of the current percept.</a:t>
            </a:r>
            <a:r>
              <a:rPr lang="en-US" b="0" dirty="0" smtClean="0"/>
              <a:t> </a:t>
            </a:r>
          </a:p>
          <a:p>
            <a:r>
              <a:rPr lang="en-US" dirty="0" smtClean="0"/>
              <a:t>Tail </a:t>
            </a:r>
            <a:r>
              <a:rPr lang="en-US" dirty="0"/>
              <a:t>lights, brake lights, and turn-signal lights, and it is not always possible to tell if the car is braking</a:t>
            </a:r>
            <a:r>
              <a:rPr lang="en-US" dirty="0" smtClean="0"/>
              <a:t>.</a:t>
            </a:r>
          </a:p>
          <a:p>
            <a:r>
              <a:rPr lang="en-US" dirty="0"/>
              <a:t>Thus, even for the simple braking rule, our driver will have to maintain some sort of </a:t>
            </a:r>
            <a:r>
              <a:rPr lang="en-US" b="1" dirty="0" smtClean="0"/>
              <a:t>internal state </a:t>
            </a:r>
            <a:r>
              <a:rPr lang="en-US" dirty="0"/>
              <a:t>in order to choose an </a:t>
            </a:r>
            <a:r>
              <a:rPr lang="en-US" dirty="0" smtClean="0"/>
              <a:t>action i.e. it </a:t>
            </a:r>
            <a:r>
              <a:rPr lang="en-US" dirty="0"/>
              <a:t>needs </a:t>
            </a:r>
            <a:r>
              <a:rPr lang="en-US" dirty="0" smtClean="0"/>
              <a:t>the previous </a:t>
            </a:r>
            <a:r>
              <a:rPr lang="en-US" dirty="0"/>
              <a:t>frame from the camera to detect when two red lights at the edge of the vehicle go on </a:t>
            </a:r>
            <a:r>
              <a:rPr lang="en-US" dirty="0" smtClean="0"/>
              <a:t>or off </a:t>
            </a:r>
            <a:r>
              <a:rPr lang="en-US" dirty="0"/>
              <a:t>simultaneously.</a:t>
            </a:r>
            <a:endParaRPr lang="en-US" dirty="0" smtClean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1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010400" cy="1371600"/>
          </a:xfrm>
        </p:spPr>
        <p:txBody>
          <a:bodyPr>
            <a:normAutofit/>
          </a:bodyPr>
          <a:lstStyle/>
          <a:p>
            <a:r>
              <a:rPr lang="en-US" dirty="0"/>
              <a:t>Utility-based </a:t>
            </a:r>
            <a:r>
              <a:rPr lang="en-US" dirty="0" smtClean="0"/>
              <a:t>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Goals alone are not really enough to generate high-quality behavior.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there are </a:t>
            </a:r>
            <a:r>
              <a:rPr lang="en-US" dirty="0" smtClean="0"/>
              <a:t>many action </a:t>
            </a:r>
            <a:r>
              <a:rPr lang="en-US" dirty="0"/>
              <a:t>sequences that will get the taxi to its destination, thereby achieving the goal, but some </a:t>
            </a:r>
            <a:r>
              <a:rPr lang="en-US" dirty="0" smtClean="0"/>
              <a:t>are </a:t>
            </a:r>
            <a:r>
              <a:rPr lang="en-US" dirty="0"/>
              <a:t>quicker, safer, more reliable, or cheaper than others. </a:t>
            </a:r>
            <a:endParaRPr lang="en-US" dirty="0" smtClean="0"/>
          </a:p>
          <a:p>
            <a:r>
              <a:rPr lang="en-US" dirty="0" smtClean="0"/>
              <a:t>Goals </a:t>
            </a:r>
            <a:r>
              <a:rPr lang="en-US" dirty="0"/>
              <a:t>just provide a crude </a:t>
            </a:r>
            <a:r>
              <a:rPr lang="en-US" dirty="0" smtClean="0"/>
              <a:t>distinction between </a:t>
            </a:r>
            <a:r>
              <a:rPr lang="en-US" dirty="0"/>
              <a:t>"happy" and "unhappy" states, whereas a more general performance measure should </a:t>
            </a:r>
            <a:r>
              <a:rPr lang="en-US" dirty="0" smtClean="0"/>
              <a:t>allow </a:t>
            </a:r>
            <a:r>
              <a:rPr lang="en-US" dirty="0"/>
              <a:t>a comparison of different world states (or sequences of states) according to exactly how </a:t>
            </a:r>
            <a:r>
              <a:rPr lang="en-US" dirty="0" smtClean="0"/>
              <a:t>happy </a:t>
            </a:r>
            <a:r>
              <a:rPr lang="en-US" dirty="0"/>
              <a:t>they would make the agent if they could be achieved.</a:t>
            </a:r>
          </a:p>
        </p:txBody>
      </p:sp>
    </p:spTree>
    <p:extLst>
      <p:ext uri="{BB962C8B-B14F-4D97-AF65-F5344CB8AC3E}">
        <p14:creationId xmlns:p14="http://schemas.microsoft.com/office/powerpoint/2010/main" val="119194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232648" cy="5257800"/>
          </a:xfrm>
        </p:spPr>
        <p:txBody>
          <a:bodyPr>
            <a:normAutofit/>
          </a:bodyPr>
          <a:lstStyle/>
          <a:p>
            <a:r>
              <a:rPr lang="en-US" dirty="0"/>
              <a:t>Because "happy" does not sound </a:t>
            </a:r>
            <a:r>
              <a:rPr lang="en-US" dirty="0" smtClean="0"/>
              <a:t>very </a:t>
            </a:r>
            <a:r>
              <a:rPr lang="en-US" dirty="0"/>
              <a:t>scientific, the customary terminology is to say </a:t>
            </a:r>
            <a:r>
              <a:rPr lang="en-US" b="1" dirty="0" smtClean="0"/>
              <a:t>utility </a:t>
            </a:r>
            <a:r>
              <a:rPr lang="en-US" dirty="0"/>
              <a:t>for the </a:t>
            </a:r>
            <a:r>
              <a:rPr lang="en-US" dirty="0" smtClean="0"/>
              <a:t>agent.</a:t>
            </a:r>
          </a:p>
          <a:p>
            <a:r>
              <a:rPr lang="en-US" dirty="0"/>
              <a:t>Utility is </a:t>
            </a:r>
            <a:r>
              <a:rPr lang="en-US" dirty="0" smtClean="0"/>
              <a:t>a </a:t>
            </a:r>
            <a:r>
              <a:rPr lang="en-US" dirty="0"/>
              <a:t>function that maps a </a:t>
            </a:r>
            <a:r>
              <a:rPr lang="en-US" dirty="0" smtClean="0"/>
              <a:t>state onto </a:t>
            </a:r>
            <a:r>
              <a:rPr lang="en-US" dirty="0"/>
              <a:t>a real number, which describes </a:t>
            </a:r>
            <a:r>
              <a:rPr lang="en-US" dirty="0" smtClean="0"/>
              <a:t>the associated </a:t>
            </a:r>
            <a:r>
              <a:rPr lang="en-US" dirty="0"/>
              <a:t>degree of happiness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5427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47194"/>
            <a:ext cx="7334250" cy="4315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607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371600"/>
            <a:ext cx="89916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ctions </a:t>
            </a:r>
            <a:r>
              <a:rPr lang="en-US" dirty="0"/>
              <a:t>are </a:t>
            </a:r>
            <a:r>
              <a:rPr lang="en-US" dirty="0" smtClean="0"/>
              <a:t>done by </a:t>
            </a:r>
            <a:r>
              <a:rPr lang="en-US" dirty="0"/>
              <a:t>the agent on </a:t>
            </a:r>
            <a:r>
              <a:rPr lang="en-US" dirty="0" smtClean="0"/>
              <a:t>the </a:t>
            </a:r>
            <a:r>
              <a:rPr lang="en-US" dirty="0"/>
              <a:t>environment, which in turn provides percepts to </a:t>
            </a:r>
            <a:r>
              <a:rPr lang="en-US" dirty="0" smtClean="0"/>
              <a:t>the </a:t>
            </a:r>
            <a:r>
              <a:rPr lang="en-US" dirty="0"/>
              <a:t>agent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rgbClr val="FF0000"/>
                </a:solidFill>
              </a:rPr>
              <a:t>Properties of </a:t>
            </a:r>
            <a:r>
              <a:rPr lang="en-US" sz="3600" b="1" dirty="0" smtClean="0">
                <a:solidFill>
                  <a:srgbClr val="FF0000"/>
                </a:solidFill>
              </a:rPr>
              <a:t>environments</a:t>
            </a:r>
          </a:p>
          <a:p>
            <a:pPr marL="0" indent="0">
              <a:buNone/>
            </a:pPr>
            <a:r>
              <a:rPr lang="en-US" b="1" dirty="0"/>
              <a:t>Accessible </a:t>
            </a:r>
            <a:r>
              <a:rPr lang="en-US" dirty="0"/>
              <a:t>vs. </a:t>
            </a:r>
            <a:r>
              <a:rPr lang="en-US" b="1" dirty="0"/>
              <a:t>inaccessible.</a:t>
            </a:r>
          </a:p>
          <a:p>
            <a:pPr marL="0" indent="0">
              <a:buNone/>
            </a:pPr>
            <a:r>
              <a:rPr lang="en-US" dirty="0"/>
              <a:t>If an agent's sensory apparatus gives it access to the complete state of the environment</a:t>
            </a:r>
            <a:r>
              <a:rPr lang="en-US" dirty="0" smtClean="0"/>
              <a:t>, then </a:t>
            </a:r>
            <a:r>
              <a:rPr lang="en-US" dirty="0"/>
              <a:t>we say that the environment is accessible to that agent. S</a:t>
            </a:r>
            <a:r>
              <a:rPr lang="en-US" dirty="0" smtClean="0"/>
              <a:t>ensors should be able to detect </a:t>
            </a:r>
            <a:r>
              <a:rPr lang="en-US" dirty="0"/>
              <a:t>all aspects that are relevant to the choice of action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Deterministic </a:t>
            </a:r>
            <a:r>
              <a:rPr lang="en-US" dirty="0"/>
              <a:t>vs. </a:t>
            </a:r>
            <a:r>
              <a:rPr lang="en-US" b="1" dirty="0"/>
              <a:t>nondeterministic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 the next state of the environment is completely determined by the current state and the actions selected by the agents, then we say the environment is deterministic.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0270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304800"/>
            <a:ext cx="9067800" cy="647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/>
              <a:t>Episodic </a:t>
            </a:r>
            <a:r>
              <a:rPr lang="en-US" sz="2600" dirty="0"/>
              <a:t>vs. </a:t>
            </a:r>
            <a:r>
              <a:rPr lang="en-US" sz="2600" b="1" dirty="0" err="1" smtClean="0"/>
              <a:t>nonepisodic</a:t>
            </a:r>
            <a:endParaRPr lang="en-US" sz="2600" b="1" dirty="0" smtClean="0"/>
          </a:p>
          <a:p>
            <a:pPr marL="0" indent="0">
              <a:buNone/>
            </a:pPr>
            <a:r>
              <a:rPr lang="en-US" sz="2600" dirty="0"/>
              <a:t>In an episodic environment, the agent's experience is divided into "episodes." Each </a:t>
            </a:r>
            <a:r>
              <a:rPr lang="en-US" sz="2600" dirty="0" smtClean="0"/>
              <a:t>episode consists </a:t>
            </a:r>
            <a:r>
              <a:rPr lang="en-US" sz="2600" dirty="0"/>
              <a:t>of the agent perceiving and then acting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r>
              <a:rPr lang="en-US" sz="2600" b="1" dirty="0"/>
              <a:t>Static </a:t>
            </a:r>
            <a:r>
              <a:rPr lang="en-US" sz="2600" dirty="0"/>
              <a:t>vs. </a:t>
            </a:r>
            <a:r>
              <a:rPr lang="en-US" sz="2600" b="1" dirty="0" smtClean="0"/>
              <a:t>dynamic</a:t>
            </a:r>
          </a:p>
          <a:p>
            <a:pPr marL="0" indent="0">
              <a:buNone/>
            </a:pPr>
            <a:r>
              <a:rPr lang="en-US" sz="2600" dirty="0"/>
              <a:t>If the environment can change while an agent is </a:t>
            </a:r>
            <a:r>
              <a:rPr lang="en-US" sz="2600" dirty="0" smtClean="0"/>
              <a:t>deliberating</a:t>
            </a:r>
            <a:r>
              <a:rPr lang="en-US" sz="2600" dirty="0"/>
              <a:t>, then we say the </a:t>
            </a:r>
            <a:r>
              <a:rPr lang="en-US" sz="2600" dirty="0" smtClean="0"/>
              <a:t>environment is </a:t>
            </a:r>
            <a:r>
              <a:rPr lang="en-US" sz="2600" dirty="0"/>
              <a:t>dynamic for that agent; otherwise it is static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r>
              <a:rPr lang="en-US" sz="2600" b="1" dirty="0"/>
              <a:t>Discrete </a:t>
            </a:r>
            <a:r>
              <a:rPr lang="en-US" sz="2600" dirty="0"/>
              <a:t>vs. </a:t>
            </a:r>
            <a:r>
              <a:rPr lang="en-US" sz="2600" b="1" dirty="0"/>
              <a:t>continuous</a:t>
            </a:r>
            <a:r>
              <a:rPr lang="en-US" sz="2600" b="1" dirty="0" smtClean="0"/>
              <a:t>.</a:t>
            </a:r>
          </a:p>
          <a:p>
            <a:pPr marL="0" indent="0">
              <a:buNone/>
            </a:pPr>
            <a:r>
              <a:rPr lang="en-US" sz="2600" dirty="0"/>
              <a:t>If there are a limited number of distinct, clearly defined percepts and actions we say </a:t>
            </a:r>
            <a:r>
              <a:rPr lang="en-US" sz="2600" dirty="0" smtClean="0"/>
              <a:t>that the </a:t>
            </a:r>
            <a:r>
              <a:rPr lang="en-US" sz="2600" dirty="0"/>
              <a:t>environment is discrete. Chess is discrete—there are a fixed number of possible </a:t>
            </a:r>
            <a:r>
              <a:rPr lang="en-US" sz="2600" dirty="0" smtClean="0"/>
              <a:t>moves on </a:t>
            </a:r>
            <a:r>
              <a:rPr lang="en-US" sz="2600" dirty="0"/>
              <a:t>each turn. Taxi driving is continuous—the speed and location of the taxi and the </a:t>
            </a:r>
            <a:r>
              <a:rPr lang="en-US" sz="2600" dirty="0" smtClean="0"/>
              <a:t>other vehicles </a:t>
            </a:r>
            <a:r>
              <a:rPr lang="en-US" sz="2600" dirty="0"/>
              <a:t>sweep through a range of continuous </a:t>
            </a:r>
            <a:r>
              <a:rPr lang="en-US" sz="2600" dirty="0" smtClean="0"/>
              <a:t>values.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00789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Environment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524000"/>
            <a:ext cx="8839200" cy="51054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Simulator</a:t>
            </a:r>
            <a:r>
              <a:rPr lang="en-US" dirty="0" smtClean="0"/>
              <a:t>: machine </a:t>
            </a:r>
            <a:r>
              <a:rPr lang="en-US" dirty="0"/>
              <a:t>designed to provide a realistic imitation of the controls and operation of a vehicle, aircraft, or other complex system, used for training purposes.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simulator takes one </a:t>
            </a:r>
            <a:r>
              <a:rPr lang="en-US" dirty="0" smtClean="0"/>
              <a:t>or more </a:t>
            </a:r>
            <a:r>
              <a:rPr lang="en-US" dirty="0"/>
              <a:t>agents as input and </a:t>
            </a:r>
            <a:r>
              <a:rPr lang="en-US" dirty="0" smtClean="0"/>
              <a:t>give </a:t>
            </a:r>
            <a:r>
              <a:rPr lang="en-US" dirty="0"/>
              <a:t>each agent the right percepts and receive </a:t>
            </a:r>
            <a:r>
              <a:rPr lang="en-US" dirty="0" smtClean="0"/>
              <a:t>back an </a:t>
            </a:r>
            <a:r>
              <a:rPr lang="en-US" dirty="0"/>
              <a:t>action.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simulator then updates the environment based on the </a:t>
            </a:r>
            <a:r>
              <a:rPr lang="en-US" dirty="0" smtClean="0"/>
              <a:t>actions.</a:t>
            </a:r>
          </a:p>
          <a:p>
            <a:r>
              <a:rPr lang="en-US" dirty="0" smtClean="0"/>
              <a:t>Therefore, the </a:t>
            </a:r>
            <a:r>
              <a:rPr lang="en-US" dirty="0"/>
              <a:t>environment is </a:t>
            </a:r>
            <a:r>
              <a:rPr lang="en-US" dirty="0" smtClean="0"/>
              <a:t>defined </a:t>
            </a:r>
            <a:r>
              <a:rPr lang="en-US" dirty="0"/>
              <a:t>by the initial state and the update function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0884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basic environment simulator program.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535128" cy="486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7167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An environment simulator program that keeps track of the performance </a:t>
            </a:r>
            <a:r>
              <a:rPr lang="en-US" sz="2800" dirty="0" smtClean="0"/>
              <a:t>measure for </a:t>
            </a:r>
            <a:r>
              <a:rPr lang="en-US" sz="2800" dirty="0"/>
              <a:t>each agent.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554208"/>
            <a:ext cx="8551486" cy="4389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36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613648" cy="5105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Example: From </a:t>
            </a:r>
            <a:r>
              <a:rPr lang="en-US" dirty="0"/>
              <a:t>time to time, the driver looks in </a:t>
            </a:r>
            <a:r>
              <a:rPr lang="en-US" dirty="0" smtClean="0"/>
              <a:t>the rear-view </a:t>
            </a:r>
            <a:r>
              <a:rPr lang="en-US" dirty="0"/>
              <a:t>mirror to check on the locations of nearby vehicles. When the driver is not looking </a:t>
            </a:r>
            <a:r>
              <a:rPr lang="en-US" dirty="0" smtClean="0"/>
              <a:t>in the </a:t>
            </a:r>
            <a:r>
              <a:rPr lang="en-US" dirty="0"/>
              <a:t>mirror, the vehicles in the next lane are invisible (i.e., the states in which they are present </a:t>
            </a:r>
            <a:r>
              <a:rPr lang="en-US" dirty="0" smtClean="0"/>
              <a:t>and absent </a:t>
            </a:r>
            <a:r>
              <a:rPr lang="en-US" dirty="0"/>
              <a:t>are indistinguishable); but in order to decide on a </a:t>
            </a:r>
            <a:r>
              <a:rPr lang="en-US" dirty="0" smtClean="0"/>
              <a:t>lane-change </a:t>
            </a:r>
            <a:r>
              <a:rPr lang="en-US" dirty="0"/>
              <a:t>maneuver, the driver </a:t>
            </a:r>
            <a:r>
              <a:rPr lang="en-US" dirty="0" smtClean="0"/>
              <a:t>needs to </a:t>
            </a:r>
            <a:r>
              <a:rPr lang="en-US" dirty="0"/>
              <a:t>know whether or not they are there</a:t>
            </a:r>
            <a:r>
              <a:rPr lang="en-US" dirty="0" smtClean="0"/>
              <a:t>.</a:t>
            </a:r>
          </a:p>
          <a:p>
            <a:r>
              <a:rPr lang="en-US" dirty="0"/>
              <a:t>The problem </a:t>
            </a:r>
            <a:r>
              <a:rPr lang="en-US" dirty="0" smtClean="0"/>
              <a:t>arises </a:t>
            </a:r>
            <a:r>
              <a:rPr lang="en-US" dirty="0"/>
              <a:t>because the sensors do not provide access </a:t>
            </a:r>
            <a:r>
              <a:rPr lang="en-US" dirty="0" smtClean="0"/>
              <a:t>to the </a:t>
            </a:r>
            <a:r>
              <a:rPr lang="en-US" dirty="0"/>
              <a:t>complete state of the </a:t>
            </a:r>
            <a:r>
              <a:rPr lang="en-US" dirty="0" smtClean="0"/>
              <a:t>world</a:t>
            </a:r>
          </a:p>
          <a:p>
            <a:r>
              <a:rPr lang="en-US" dirty="0"/>
              <a:t>In such cases, the agent may need to maintain some internal </a:t>
            </a:r>
            <a:r>
              <a:rPr lang="en-US" dirty="0" smtClean="0"/>
              <a:t>state information </a:t>
            </a:r>
            <a:r>
              <a:rPr lang="en-US" dirty="0"/>
              <a:t>in order </a:t>
            </a:r>
            <a:r>
              <a:rPr lang="en-US" dirty="0" smtClean="0"/>
              <a:t>to take </a:t>
            </a:r>
            <a:r>
              <a:rPr lang="en-US" dirty="0"/>
              <a:t>actions are appropriate in the two </a:t>
            </a:r>
            <a:r>
              <a:rPr lang="en-US" dirty="0" smtClean="0"/>
              <a:t>states.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5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371600"/>
            <a:ext cx="8991600" cy="5486400"/>
          </a:xfrm>
        </p:spPr>
        <p:txBody>
          <a:bodyPr>
            <a:normAutofit/>
          </a:bodyPr>
          <a:lstStyle/>
          <a:p>
            <a:r>
              <a:rPr lang="en-US" sz="3200" dirty="0"/>
              <a:t>Updating </a:t>
            </a:r>
            <a:r>
              <a:rPr lang="en-US" sz="3200" dirty="0" smtClean="0"/>
              <a:t>internal </a:t>
            </a:r>
            <a:r>
              <a:rPr lang="en-US" sz="3200" dirty="0"/>
              <a:t>state information </a:t>
            </a:r>
            <a:r>
              <a:rPr lang="en-US" sz="3200" dirty="0" smtClean="0"/>
              <a:t>requires </a:t>
            </a:r>
            <a:r>
              <a:rPr lang="en-US" sz="3200" dirty="0"/>
              <a:t>two kinds of knowledge </a:t>
            </a:r>
            <a:r>
              <a:rPr lang="en-US" sz="3200" dirty="0" smtClean="0"/>
              <a:t>to be </a:t>
            </a:r>
            <a:r>
              <a:rPr lang="en-US" sz="3200" dirty="0"/>
              <a:t>encoded in the agent program</a:t>
            </a:r>
            <a:r>
              <a:rPr lang="en-US" sz="3200" dirty="0" smtClean="0"/>
              <a:t>.</a:t>
            </a:r>
          </a:p>
          <a:p>
            <a:pPr lvl="1"/>
            <a:r>
              <a:rPr lang="en-US" sz="2800" dirty="0" smtClean="0"/>
              <a:t>First, information </a:t>
            </a:r>
            <a:r>
              <a:rPr lang="en-US" sz="2800" dirty="0"/>
              <a:t>about how the world </a:t>
            </a:r>
            <a:r>
              <a:rPr lang="en-US" sz="2800" dirty="0" smtClean="0"/>
              <a:t>evolves independently </a:t>
            </a:r>
            <a:r>
              <a:rPr lang="en-US" sz="2800" dirty="0"/>
              <a:t>of the </a:t>
            </a:r>
            <a:r>
              <a:rPr lang="en-US" sz="2800" dirty="0" smtClean="0"/>
              <a:t>agent</a:t>
            </a:r>
            <a:r>
              <a:rPr lang="en-US" sz="2800" dirty="0"/>
              <a:t>. (Example- an overtaking car generally will be closer behind than it was a moment ago.)</a:t>
            </a:r>
          </a:p>
          <a:p>
            <a:pPr lvl="1"/>
            <a:r>
              <a:rPr lang="en-US" sz="2800" dirty="0"/>
              <a:t>Second, </a:t>
            </a:r>
            <a:r>
              <a:rPr lang="en-US" sz="2800" dirty="0" smtClean="0"/>
              <a:t>information about how </a:t>
            </a:r>
            <a:r>
              <a:rPr lang="en-US" sz="2800" dirty="0"/>
              <a:t>the agent's own </a:t>
            </a:r>
            <a:r>
              <a:rPr lang="en-US" sz="2800" dirty="0" smtClean="0"/>
              <a:t>actions affect </a:t>
            </a:r>
            <a:r>
              <a:rPr lang="en-US" sz="2800" dirty="0"/>
              <a:t>the world. (Example: when the agent changes lanes to the right, there is a gap in the lane it was in </a:t>
            </a:r>
            <a:r>
              <a:rPr lang="en-US" sz="2800" dirty="0" smtClean="0"/>
              <a:t>before.)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977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753225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46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7947660" cy="363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549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b="1" dirty="0"/>
              <a:t>Reflex agent with internal state </a:t>
            </a:r>
            <a:r>
              <a:rPr lang="en-US" sz="3200" dirty="0"/>
              <a:t>works by finding a rule whose condition matches the current situation (as defined by the percept and the stored internal state) and then doing the action associated with that rule.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4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Goal-based </a:t>
            </a:r>
            <a:r>
              <a:rPr lang="en-US" dirty="0" smtClean="0"/>
              <a:t>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8848" cy="4953000"/>
          </a:xfrm>
        </p:spPr>
        <p:txBody>
          <a:bodyPr>
            <a:normAutofit/>
          </a:bodyPr>
          <a:lstStyle/>
          <a:p>
            <a:r>
              <a:rPr lang="en-US" dirty="0"/>
              <a:t>Knowing about the current state of the environment is not always enough to decide what to </a:t>
            </a:r>
            <a:r>
              <a:rPr lang="en-US" dirty="0" smtClean="0"/>
              <a:t>do.</a:t>
            </a:r>
          </a:p>
          <a:p>
            <a:r>
              <a:rPr lang="en-US" dirty="0"/>
              <a:t>For example, at a road junction, the taxi can turn left, right, or go straight on. </a:t>
            </a:r>
            <a:r>
              <a:rPr lang="en-US" dirty="0" smtClean="0"/>
              <a:t>The </a:t>
            </a:r>
            <a:r>
              <a:rPr lang="en-US" dirty="0"/>
              <a:t>right </a:t>
            </a:r>
            <a:r>
              <a:rPr lang="en-US" dirty="0" smtClean="0"/>
              <a:t>decision depends </a:t>
            </a:r>
            <a:r>
              <a:rPr lang="en-US" dirty="0"/>
              <a:t>on where the taxi is trying to get to.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other words, as well as a current state </a:t>
            </a:r>
            <a:r>
              <a:rPr lang="en-US" dirty="0" smtClean="0"/>
              <a:t>description, the </a:t>
            </a:r>
            <a:r>
              <a:rPr lang="en-US" dirty="0"/>
              <a:t>agent needs some sort of </a:t>
            </a:r>
            <a:r>
              <a:rPr lang="en-US" b="1" dirty="0"/>
              <a:t>goal </a:t>
            </a:r>
            <a:r>
              <a:rPr lang="en-US" dirty="0"/>
              <a:t>information, which describes situations that are </a:t>
            </a:r>
            <a:r>
              <a:rPr lang="en-US" dirty="0" smtClean="0"/>
              <a:t>desirable.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9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457200"/>
            <a:ext cx="8763000" cy="6172200"/>
          </a:xfrm>
        </p:spPr>
        <p:txBody>
          <a:bodyPr>
            <a:noAutofit/>
          </a:bodyPr>
          <a:lstStyle/>
          <a:p>
            <a:r>
              <a:rPr lang="en-US" sz="2600" dirty="0"/>
              <a:t>Decision-making of </a:t>
            </a:r>
            <a:r>
              <a:rPr lang="en-US" sz="2600" b="1" dirty="0" smtClean="0"/>
              <a:t>Goal-based agents</a:t>
            </a:r>
            <a:r>
              <a:rPr lang="en-US" sz="2600" dirty="0" smtClean="0"/>
              <a:t> </a:t>
            </a:r>
            <a:r>
              <a:rPr lang="en-US" sz="2600" dirty="0"/>
              <a:t>is fundamentally different from the condition-action rules (</a:t>
            </a:r>
            <a:r>
              <a:rPr lang="en-US" sz="2600" b="1" dirty="0"/>
              <a:t>Reflex agent )</a:t>
            </a:r>
          </a:p>
          <a:p>
            <a:r>
              <a:rPr lang="en-US" sz="2600" dirty="0"/>
              <a:t>This involves consideration of the future—both "What will happen if I do such-and-such?" and "Will that make me happy?“</a:t>
            </a:r>
          </a:p>
          <a:p>
            <a:r>
              <a:rPr lang="en-US" sz="2600" b="1" dirty="0" smtClean="0"/>
              <a:t>Example-1</a:t>
            </a:r>
            <a:r>
              <a:rPr lang="en-US" sz="2600" dirty="0" smtClean="0"/>
              <a:t>: The </a:t>
            </a:r>
            <a:r>
              <a:rPr lang="en-US" sz="2600" dirty="0"/>
              <a:t>reflex agent brakes when it sees brake lights. A goal-based agent, in principle, could reason that if the car in front has its brake lights on, it will slow </a:t>
            </a:r>
            <a:r>
              <a:rPr lang="en-US" sz="2600" dirty="0" smtClean="0"/>
              <a:t>down.</a:t>
            </a:r>
          </a:p>
          <a:p>
            <a:r>
              <a:rPr lang="en-US" sz="2600" b="1" dirty="0" smtClean="0"/>
              <a:t>Example-2</a:t>
            </a:r>
            <a:r>
              <a:rPr lang="en-US" sz="2600" dirty="0" smtClean="0"/>
              <a:t>: If it starts </a:t>
            </a:r>
            <a:r>
              <a:rPr lang="en-US" sz="2600" dirty="0"/>
              <a:t>to rain, the agent can update its knowledge of how effectively its brakes will operate; </a:t>
            </a:r>
            <a:r>
              <a:rPr lang="en-US" sz="2600" dirty="0" smtClean="0"/>
              <a:t>this will </a:t>
            </a:r>
            <a:r>
              <a:rPr lang="en-US" sz="2600" dirty="0"/>
              <a:t>automatically cause all of the relevant behaviors to be altered to suit the new </a:t>
            </a:r>
            <a:r>
              <a:rPr lang="en-US" sz="2600" dirty="0" smtClean="0"/>
              <a:t>conditions.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90439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agent with explicit </a:t>
            </a:r>
            <a:r>
              <a:rPr lang="en-US" dirty="0" smtClean="0"/>
              <a:t>goals.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662940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63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179</TotalTime>
  <Words>1032</Words>
  <Application>Microsoft Office PowerPoint</Application>
  <PresentationFormat>On-screen Show (4:3)</PresentationFormat>
  <Paragraphs>47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Median</vt:lpstr>
      <vt:lpstr>Agents that keep track of the world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Goal-based agents</vt:lpstr>
      <vt:lpstr>PowerPoint Presentation</vt:lpstr>
      <vt:lpstr>An agent with explicit goals.</vt:lpstr>
      <vt:lpstr>Utility-based agents</vt:lpstr>
      <vt:lpstr>PowerPoint Presentation</vt:lpstr>
      <vt:lpstr>PowerPoint Presentation</vt:lpstr>
      <vt:lpstr>ENVIRONMENTS</vt:lpstr>
      <vt:lpstr>PowerPoint Presentation</vt:lpstr>
      <vt:lpstr>Environment programs</vt:lpstr>
      <vt:lpstr>The basic environment simulator program. </vt:lpstr>
      <vt:lpstr>An environment simulator program that keeps track of the performance measure for each agent.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 programs</dc:title>
  <dc:creator>Windows User</dc:creator>
  <cp:lastModifiedBy>Windows User</cp:lastModifiedBy>
  <cp:revision>13</cp:revision>
  <dcterms:created xsi:type="dcterms:W3CDTF">2019-08-19T04:49:33Z</dcterms:created>
  <dcterms:modified xsi:type="dcterms:W3CDTF">2019-08-26T07:20:47Z</dcterms:modified>
</cp:coreProperties>
</file>