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4" r:id="rId6"/>
    <p:sldId id="265" r:id="rId7"/>
    <p:sldId id="266" r:id="rId8"/>
    <p:sldId id="267" r:id="rId9"/>
    <p:sldId id="260" r:id="rId10"/>
    <p:sldId id="261" r:id="rId11"/>
    <p:sldId id="262"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KPMG%20virtual%20internship\MODULE%202\KPMG_VI_New_raw_data_update_final%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KPMG%20virtual%20internship\MODULE%202\KPMG_VI_New_raw_data_update_final%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(1).xlsx]Sheet7!PivotTable7</c:name>
    <c:fmtId val="4"/>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Total profit according to each age groups</a:t>
            </a:r>
          </a:p>
        </c:rich>
      </c:tx>
      <c:layout>
        <c:manualLayout>
          <c:xMode val="edge"/>
          <c:yMode val="edge"/>
          <c:x val="0.29141757246376809"/>
          <c:y val="3.942278299549905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220129280543039"/>
          <c:y val="0.27730731702650735"/>
          <c:w val="0.58377602799650041"/>
          <c:h val="0.42384441528142314"/>
        </c:manualLayout>
      </c:layout>
      <c:barChart>
        <c:barDir val="col"/>
        <c:grouping val="clustered"/>
        <c:varyColors val="0"/>
        <c:ser>
          <c:idx val="0"/>
          <c:order val="0"/>
          <c:tx>
            <c:strRef>
              <c:f>Sheet7!$B$3:$B$4</c:f>
              <c:strCache>
                <c:ptCount val="1"/>
                <c:pt idx="0">
                  <c:v>Affluent Customer</c:v>
                </c:pt>
              </c:strCache>
            </c:strRef>
          </c:tx>
          <c:spPr>
            <a:solidFill>
              <a:schemeClr val="accent1"/>
            </a:solidFill>
            <a:ln>
              <a:noFill/>
            </a:ln>
            <a:effectLst/>
          </c:spPr>
          <c:invertIfNegative val="0"/>
          <c:cat>
            <c:strRef>
              <c:f>Sheet7!$A$5:$A$11</c:f>
              <c:strCache>
                <c:ptCount val="6"/>
                <c:pt idx="0">
                  <c:v>Group1</c:v>
                </c:pt>
                <c:pt idx="1">
                  <c:v>Group2</c:v>
                </c:pt>
                <c:pt idx="2">
                  <c:v>Group3</c:v>
                </c:pt>
                <c:pt idx="3">
                  <c:v>Group4</c:v>
                </c:pt>
                <c:pt idx="4">
                  <c:v>Group5</c:v>
                </c:pt>
                <c:pt idx="5">
                  <c:v>Group6</c:v>
                </c:pt>
              </c:strCache>
            </c:strRef>
          </c:cat>
          <c:val>
            <c:numRef>
              <c:f>Sheet7!$B$5:$B$11</c:f>
              <c:numCache>
                <c:formatCode>General</c:formatCode>
                <c:ptCount val="6"/>
                <c:pt idx="0">
                  <c:v>37543.64</c:v>
                </c:pt>
                <c:pt idx="1">
                  <c:v>32712.209999999995</c:v>
                </c:pt>
                <c:pt idx="2">
                  <c:v>49091.049999999974</c:v>
                </c:pt>
                <c:pt idx="3">
                  <c:v>26472.160000000003</c:v>
                </c:pt>
                <c:pt idx="4">
                  <c:v>15389.71</c:v>
                </c:pt>
                <c:pt idx="5">
                  <c:v>217.51</c:v>
                </c:pt>
              </c:numCache>
            </c:numRef>
          </c:val>
          <c:extLst>
            <c:ext xmlns:c16="http://schemas.microsoft.com/office/drawing/2014/chart" uri="{C3380CC4-5D6E-409C-BE32-E72D297353CC}">
              <c16:uniqueId val="{00000000-18CE-4EF8-A46C-9AA9DEF4ADF6}"/>
            </c:ext>
          </c:extLst>
        </c:ser>
        <c:ser>
          <c:idx val="1"/>
          <c:order val="1"/>
          <c:tx>
            <c:strRef>
              <c:f>Sheet7!$C$3:$C$4</c:f>
              <c:strCache>
                <c:ptCount val="1"/>
                <c:pt idx="0">
                  <c:v>High Net Worth</c:v>
                </c:pt>
              </c:strCache>
            </c:strRef>
          </c:tx>
          <c:spPr>
            <a:solidFill>
              <a:schemeClr val="accent2"/>
            </a:solidFill>
            <a:ln>
              <a:noFill/>
            </a:ln>
            <a:effectLst/>
          </c:spPr>
          <c:invertIfNegative val="0"/>
          <c:cat>
            <c:strRef>
              <c:f>Sheet7!$A$5:$A$11</c:f>
              <c:strCache>
                <c:ptCount val="6"/>
                <c:pt idx="0">
                  <c:v>Group1</c:v>
                </c:pt>
                <c:pt idx="1">
                  <c:v>Group2</c:v>
                </c:pt>
                <c:pt idx="2">
                  <c:v>Group3</c:v>
                </c:pt>
                <c:pt idx="3">
                  <c:v>Group4</c:v>
                </c:pt>
                <c:pt idx="4">
                  <c:v>Group5</c:v>
                </c:pt>
                <c:pt idx="5">
                  <c:v>Group6</c:v>
                </c:pt>
              </c:strCache>
            </c:strRef>
          </c:cat>
          <c:val>
            <c:numRef>
              <c:f>Sheet7!$C$5:$C$11</c:f>
              <c:numCache>
                <c:formatCode>General</c:formatCode>
                <c:ptCount val="6"/>
                <c:pt idx="0">
                  <c:v>20161.280000000002</c:v>
                </c:pt>
                <c:pt idx="1">
                  <c:v>35102.709999999985</c:v>
                </c:pt>
                <c:pt idx="2">
                  <c:v>61107.160000000011</c:v>
                </c:pt>
                <c:pt idx="3">
                  <c:v>32081.339999999989</c:v>
                </c:pt>
                <c:pt idx="4">
                  <c:v>24037.079999999998</c:v>
                </c:pt>
                <c:pt idx="5">
                  <c:v>72.599999999999966</c:v>
                </c:pt>
              </c:numCache>
            </c:numRef>
          </c:val>
          <c:extLst>
            <c:ext xmlns:c16="http://schemas.microsoft.com/office/drawing/2014/chart" uri="{C3380CC4-5D6E-409C-BE32-E72D297353CC}">
              <c16:uniqueId val="{00000001-18CE-4EF8-A46C-9AA9DEF4ADF6}"/>
            </c:ext>
          </c:extLst>
        </c:ser>
        <c:ser>
          <c:idx val="2"/>
          <c:order val="2"/>
          <c:tx>
            <c:strRef>
              <c:f>Sheet7!$D$3:$D$4</c:f>
              <c:strCache>
                <c:ptCount val="1"/>
                <c:pt idx="0">
                  <c:v>Mass Customer</c:v>
                </c:pt>
              </c:strCache>
            </c:strRef>
          </c:tx>
          <c:spPr>
            <a:solidFill>
              <a:schemeClr val="accent3"/>
            </a:solidFill>
            <a:ln>
              <a:noFill/>
            </a:ln>
            <a:effectLst/>
          </c:spPr>
          <c:invertIfNegative val="0"/>
          <c:cat>
            <c:strRef>
              <c:f>Sheet7!$A$5:$A$11</c:f>
              <c:strCache>
                <c:ptCount val="6"/>
                <c:pt idx="0">
                  <c:v>Group1</c:v>
                </c:pt>
                <c:pt idx="1">
                  <c:v>Group2</c:v>
                </c:pt>
                <c:pt idx="2">
                  <c:v>Group3</c:v>
                </c:pt>
                <c:pt idx="3">
                  <c:v>Group4</c:v>
                </c:pt>
                <c:pt idx="4">
                  <c:v>Group5</c:v>
                </c:pt>
                <c:pt idx="5">
                  <c:v>Group6</c:v>
                </c:pt>
              </c:strCache>
            </c:strRef>
          </c:cat>
          <c:val>
            <c:numRef>
              <c:f>Sheet7!$D$5:$D$11</c:f>
              <c:numCache>
                <c:formatCode>General</c:formatCode>
                <c:ptCount val="6"/>
                <c:pt idx="0">
                  <c:v>59864.460000000014</c:v>
                </c:pt>
                <c:pt idx="1">
                  <c:v>45443.180000000008</c:v>
                </c:pt>
                <c:pt idx="2">
                  <c:v>127517.63000000006</c:v>
                </c:pt>
                <c:pt idx="3">
                  <c:v>50493.890000000007</c:v>
                </c:pt>
                <c:pt idx="4">
                  <c:v>49294.910000000011</c:v>
                </c:pt>
              </c:numCache>
            </c:numRef>
          </c:val>
          <c:extLst>
            <c:ext xmlns:c16="http://schemas.microsoft.com/office/drawing/2014/chart" uri="{C3380CC4-5D6E-409C-BE32-E72D297353CC}">
              <c16:uniqueId val="{00000002-18CE-4EF8-A46C-9AA9DEF4ADF6}"/>
            </c:ext>
          </c:extLst>
        </c:ser>
        <c:dLbls>
          <c:showLegendKey val="0"/>
          <c:showVal val="0"/>
          <c:showCatName val="0"/>
          <c:showSerName val="0"/>
          <c:showPercent val="0"/>
          <c:showBubbleSize val="0"/>
        </c:dLbls>
        <c:gapWidth val="219"/>
        <c:overlap val="-27"/>
        <c:axId val="985627192"/>
        <c:axId val="985626232"/>
      </c:barChart>
      <c:catAx>
        <c:axId val="985627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5626232"/>
        <c:crosses val="autoZero"/>
        <c:auto val="1"/>
        <c:lblAlgn val="ctr"/>
        <c:lblOffset val="100"/>
        <c:noMultiLvlLbl val="0"/>
      </c:catAx>
      <c:valAx>
        <c:axId val="985626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56271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 (1).xlsx]Sheet8!PivotTable8</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Whether</a:t>
            </a:r>
            <a:r>
              <a:rPr lang="en-IN" baseline="0"/>
              <a:t> people own car in each state</a:t>
            </a:r>
            <a:endParaRPr lang="en-IN"/>
          </a:p>
        </c:rich>
      </c:tx>
      <c:layout>
        <c:manualLayout>
          <c:xMode val="edge"/>
          <c:yMode val="edge"/>
          <c:x val="0.31345211215410301"/>
          <c:y val="6.458632624732532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Sheet8!$B$3:$B$4</c:f>
              <c:strCache>
                <c:ptCount val="1"/>
                <c:pt idx="0">
                  <c:v>No</c:v>
                </c:pt>
              </c:strCache>
            </c:strRef>
          </c:tx>
          <c:spPr>
            <a:solidFill>
              <a:schemeClr val="accent1"/>
            </a:solidFill>
            <a:ln>
              <a:noFill/>
            </a:ln>
            <a:effectLst/>
          </c:spPr>
          <c:invertIfNegative val="0"/>
          <c:cat>
            <c:strRef>
              <c:f>Sheet8!$A$5:$A$8</c:f>
              <c:strCache>
                <c:ptCount val="3"/>
                <c:pt idx="0">
                  <c:v>NSW</c:v>
                </c:pt>
                <c:pt idx="1">
                  <c:v>QLD</c:v>
                </c:pt>
                <c:pt idx="2">
                  <c:v>VIC</c:v>
                </c:pt>
              </c:strCache>
            </c:strRef>
          </c:cat>
          <c:val>
            <c:numRef>
              <c:f>Sheet8!$B$5:$B$8</c:f>
              <c:numCache>
                <c:formatCode>General</c:formatCode>
                <c:ptCount val="3"/>
                <c:pt idx="0">
                  <c:v>417</c:v>
                </c:pt>
                <c:pt idx="1">
                  <c:v>187</c:v>
                </c:pt>
                <c:pt idx="2">
                  <c:v>215</c:v>
                </c:pt>
              </c:numCache>
            </c:numRef>
          </c:val>
          <c:extLst>
            <c:ext xmlns:c16="http://schemas.microsoft.com/office/drawing/2014/chart" uri="{C3380CC4-5D6E-409C-BE32-E72D297353CC}">
              <c16:uniqueId val="{00000000-998B-4F3D-818D-46D531C28A16}"/>
            </c:ext>
          </c:extLst>
        </c:ser>
        <c:ser>
          <c:idx val="1"/>
          <c:order val="1"/>
          <c:tx>
            <c:strRef>
              <c:f>Sheet8!$C$3:$C$4</c:f>
              <c:strCache>
                <c:ptCount val="1"/>
                <c:pt idx="0">
                  <c:v>Yes</c:v>
                </c:pt>
              </c:strCache>
            </c:strRef>
          </c:tx>
          <c:spPr>
            <a:solidFill>
              <a:schemeClr val="accent2"/>
            </a:solidFill>
            <a:ln>
              <a:noFill/>
            </a:ln>
            <a:effectLst/>
          </c:spPr>
          <c:invertIfNegative val="0"/>
          <c:cat>
            <c:strRef>
              <c:f>Sheet8!$A$5:$A$8</c:f>
              <c:strCache>
                <c:ptCount val="3"/>
                <c:pt idx="0">
                  <c:v>NSW</c:v>
                </c:pt>
                <c:pt idx="1">
                  <c:v>QLD</c:v>
                </c:pt>
                <c:pt idx="2">
                  <c:v>VIC</c:v>
                </c:pt>
              </c:strCache>
            </c:strRef>
          </c:cat>
          <c:val>
            <c:numRef>
              <c:f>Sheet8!$C$5:$C$8</c:f>
              <c:numCache>
                <c:formatCode>General</c:formatCode>
                <c:ptCount val="3"/>
                <c:pt idx="0">
                  <c:v>458</c:v>
                </c:pt>
                <c:pt idx="1">
                  <c:v>193</c:v>
                </c:pt>
                <c:pt idx="2">
                  <c:v>237</c:v>
                </c:pt>
              </c:numCache>
            </c:numRef>
          </c:val>
          <c:extLst>
            <c:ext xmlns:c16="http://schemas.microsoft.com/office/drawing/2014/chart" uri="{C3380CC4-5D6E-409C-BE32-E72D297353CC}">
              <c16:uniqueId val="{00000001-998B-4F3D-818D-46D531C28A16}"/>
            </c:ext>
          </c:extLst>
        </c:ser>
        <c:dLbls>
          <c:showLegendKey val="0"/>
          <c:showVal val="0"/>
          <c:showCatName val="0"/>
          <c:showSerName val="0"/>
          <c:showPercent val="0"/>
          <c:showBubbleSize val="0"/>
        </c:dLbls>
        <c:gapWidth val="219"/>
        <c:overlap val="-27"/>
        <c:axId val="1008152976"/>
        <c:axId val="1008155856"/>
      </c:barChart>
      <c:catAx>
        <c:axId val="1008152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8155856"/>
        <c:crosses val="autoZero"/>
        <c:auto val="1"/>
        <c:lblAlgn val="ctr"/>
        <c:lblOffset val="100"/>
        <c:noMultiLvlLbl val="0"/>
      </c:catAx>
      <c:valAx>
        <c:axId val="1008155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8152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994193"/>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Summary Table for High Value Customers</a:t>
            </a:r>
            <a:endParaRPr dirty="0"/>
          </a:p>
        </p:txBody>
      </p:sp>
      <p:sp>
        <p:nvSpPr>
          <p:cNvPr id="151" name="Shape 100"/>
          <p:cNvSpPr/>
          <p:nvPr/>
        </p:nvSpPr>
        <p:spPr>
          <a:xfrm>
            <a:off x="205025" y="1650292"/>
            <a:ext cx="8619998" cy="3670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100" dirty="0">
                <a:latin typeface="Times New Roman" panose="02020603050405020304" pitchFamily="18" charset="0"/>
                <a:cs typeface="Times New Roman" panose="02020603050405020304" pitchFamily="18" charset="0"/>
              </a:rPr>
              <a:t>Here is a snapshot of a few customers that will come under high value customer classification</a:t>
            </a:r>
            <a:endParaRPr sz="1100" dirty="0">
              <a:latin typeface="Times New Roman" panose="02020603050405020304" pitchFamily="18" charset="0"/>
              <a:cs typeface="Times New Roman" panose="02020603050405020304" pitchFamily="18"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2">
            <a:extLst>
              <a:ext uri="{FF2B5EF4-FFF2-40B4-BE49-F238E27FC236}">
                <a16:creationId xmlns:a16="http://schemas.microsoft.com/office/drawing/2014/main" id="{E6CDE5BB-EE4C-46CF-8E09-64996EF5C3F8}"/>
              </a:ext>
            </a:extLst>
          </p:cNvPr>
          <p:cNvGraphicFramePr>
            <a:graphicFrameLocks noGrp="1"/>
          </p:cNvGraphicFramePr>
          <p:nvPr>
            <p:extLst>
              <p:ext uri="{D42A27DB-BD31-4B8C-83A1-F6EECF244321}">
                <p14:modId xmlns:p14="http://schemas.microsoft.com/office/powerpoint/2010/main" val="1985691551"/>
              </p:ext>
            </p:extLst>
          </p:nvPr>
        </p:nvGraphicFramePr>
        <p:xfrm>
          <a:off x="276448" y="2197285"/>
          <a:ext cx="8494178" cy="2767190"/>
        </p:xfrm>
        <a:graphic>
          <a:graphicData uri="http://schemas.openxmlformats.org/drawingml/2006/table">
            <a:tbl>
              <a:tblPr firstRow="1" bandRow="1">
                <a:tableStyleId>{8FD4443E-F989-4FC4-A0C8-D5A2AF1F390B}</a:tableStyleId>
              </a:tblPr>
              <a:tblGrid>
                <a:gridCol w="829338">
                  <a:extLst>
                    <a:ext uri="{9D8B030D-6E8A-4147-A177-3AD203B41FA5}">
                      <a16:colId xmlns:a16="http://schemas.microsoft.com/office/drawing/2014/main" val="3590240625"/>
                    </a:ext>
                  </a:extLst>
                </a:gridCol>
                <a:gridCol w="2488019">
                  <a:extLst>
                    <a:ext uri="{9D8B030D-6E8A-4147-A177-3AD203B41FA5}">
                      <a16:colId xmlns:a16="http://schemas.microsoft.com/office/drawing/2014/main" val="1222533899"/>
                    </a:ext>
                  </a:extLst>
                </a:gridCol>
                <a:gridCol w="673395">
                  <a:extLst>
                    <a:ext uri="{9D8B030D-6E8A-4147-A177-3AD203B41FA5}">
                      <a16:colId xmlns:a16="http://schemas.microsoft.com/office/drawing/2014/main" val="1077249222"/>
                    </a:ext>
                  </a:extLst>
                </a:gridCol>
                <a:gridCol w="1233377">
                  <a:extLst>
                    <a:ext uri="{9D8B030D-6E8A-4147-A177-3AD203B41FA5}">
                      <a16:colId xmlns:a16="http://schemas.microsoft.com/office/drawing/2014/main" val="4251106028"/>
                    </a:ext>
                  </a:extLst>
                </a:gridCol>
                <a:gridCol w="1205023">
                  <a:extLst>
                    <a:ext uri="{9D8B030D-6E8A-4147-A177-3AD203B41FA5}">
                      <a16:colId xmlns:a16="http://schemas.microsoft.com/office/drawing/2014/main" val="4229847424"/>
                    </a:ext>
                  </a:extLst>
                </a:gridCol>
                <a:gridCol w="1183758">
                  <a:extLst>
                    <a:ext uri="{9D8B030D-6E8A-4147-A177-3AD203B41FA5}">
                      <a16:colId xmlns:a16="http://schemas.microsoft.com/office/drawing/2014/main" val="2318682698"/>
                    </a:ext>
                  </a:extLst>
                </a:gridCol>
                <a:gridCol w="881268">
                  <a:extLst>
                    <a:ext uri="{9D8B030D-6E8A-4147-A177-3AD203B41FA5}">
                      <a16:colId xmlns:a16="http://schemas.microsoft.com/office/drawing/2014/main" val="3121953478"/>
                    </a:ext>
                  </a:extLst>
                </a:gridCol>
              </a:tblGrid>
              <a:tr h="242429">
                <a:tc>
                  <a:txBody>
                    <a:bodyPr/>
                    <a:lstStyle/>
                    <a:p>
                      <a:pPr algn="l" fontAlgn="b"/>
                      <a:r>
                        <a:rPr lang="en-IN" sz="1100" b="1" u="none" strike="noStrike" dirty="0">
                          <a:solidFill>
                            <a:schemeClr val="bg1"/>
                          </a:solidFill>
                          <a:effectLst/>
                        </a:rPr>
                        <a:t>First Name</a:t>
                      </a:r>
                      <a:endParaRPr lang="en-IN" sz="1100" b="1" i="0" u="none" strike="noStrike" dirty="0">
                        <a:solidFill>
                          <a:schemeClr val="bg1"/>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solidFill>
                            <a:schemeClr val="bg1"/>
                          </a:solidFill>
                          <a:effectLst/>
                        </a:rPr>
                        <a:t>Bike Related Purchases for the last 3 Years</a:t>
                      </a:r>
                      <a:endParaRPr lang="en-US" sz="1100" b="1" i="0" u="none" strike="noStrike" dirty="0">
                        <a:solidFill>
                          <a:schemeClr val="bg1"/>
                        </a:solidFill>
                        <a:effectLst/>
                        <a:latin typeface="Calibri" panose="020F0502020204030204" pitchFamily="34" charset="0"/>
                      </a:endParaRPr>
                    </a:p>
                  </a:txBody>
                  <a:tcPr marL="7620" marR="7620" marT="7620" marB="0" anchor="b"/>
                </a:tc>
                <a:tc>
                  <a:txBody>
                    <a:bodyPr/>
                    <a:lstStyle/>
                    <a:p>
                      <a:pPr algn="l" fontAlgn="b"/>
                      <a:r>
                        <a:rPr lang="en-IN" sz="1100" b="1" u="none" strike="noStrike">
                          <a:solidFill>
                            <a:schemeClr val="bg1"/>
                          </a:solidFill>
                          <a:effectLst/>
                        </a:rPr>
                        <a:t>Age</a:t>
                      </a:r>
                      <a:endParaRPr lang="en-IN" sz="1100" b="1"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1" u="none" strike="noStrike">
                          <a:solidFill>
                            <a:schemeClr val="bg1"/>
                          </a:solidFill>
                          <a:effectLst/>
                        </a:rPr>
                        <a:t>Job Industry</a:t>
                      </a:r>
                      <a:endParaRPr lang="en-IN" sz="1100" b="1"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1" u="none" strike="noStrike">
                          <a:solidFill>
                            <a:schemeClr val="bg1"/>
                          </a:solidFill>
                          <a:effectLst/>
                        </a:rPr>
                        <a:t>Wealth Segment</a:t>
                      </a:r>
                      <a:endParaRPr lang="en-IN" sz="1100" b="1"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solidFill>
                            <a:schemeClr val="bg1"/>
                          </a:solidFill>
                          <a:effectLst/>
                        </a:rPr>
                        <a:t>Own Cars</a:t>
                      </a:r>
                      <a:endParaRPr lang="en-IN" sz="1100" b="1" i="0" u="none" strike="noStrike" dirty="0">
                        <a:solidFill>
                          <a:schemeClr val="bg1"/>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solidFill>
                            <a:schemeClr val="bg1"/>
                          </a:solidFill>
                          <a:effectLst/>
                        </a:rPr>
                        <a:t>State</a:t>
                      </a:r>
                      <a:endParaRPr lang="en-IN" sz="1100" b="1" i="0" u="none" strike="noStrike" dirty="0">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1278098"/>
                  </a:ext>
                </a:extLst>
              </a:tr>
              <a:tr h="242429">
                <a:tc>
                  <a:txBody>
                    <a:bodyPr/>
                    <a:lstStyle/>
                    <a:p>
                      <a:pPr algn="l" fontAlgn="b"/>
                      <a:r>
                        <a:rPr lang="en-IN" sz="1100" b="0" u="none" strike="noStrike">
                          <a:solidFill>
                            <a:schemeClr val="bg1"/>
                          </a:solidFill>
                          <a:effectLst/>
                        </a:rPr>
                        <a:t>Rutledge</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dirty="0">
                          <a:solidFill>
                            <a:schemeClr val="bg1"/>
                          </a:solidFill>
                          <a:effectLst/>
                        </a:rPr>
                        <a:t>23</a:t>
                      </a:r>
                      <a:endParaRPr lang="en-IN" sz="1100" b="0" i="0" u="none" strike="noStrike" dirty="0">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dirty="0">
                          <a:solidFill>
                            <a:schemeClr val="bg1"/>
                          </a:solidFill>
                          <a:effectLst/>
                        </a:rPr>
                        <a:t>45</a:t>
                      </a:r>
                      <a:endParaRPr lang="en-IN" sz="1100" b="0" i="0" u="none" strike="noStrike" dirty="0">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dirty="0">
                          <a:solidFill>
                            <a:schemeClr val="bg1"/>
                          </a:solidFill>
                          <a:effectLst/>
                        </a:rPr>
                        <a:t>Financial Services</a:t>
                      </a:r>
                      <a:endParaRPr lang="en-IN" sz="1100" b="0" i="0" u="none" strike="noStrike" dirty="0">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dirty="0">
                          <a:solidFill>
                            <a:schemeClr val="bg1"/>
                          </a:solidFill>
                          <a:effectLst/>
                        </a:rPr>
                        <a:t>Mass Customer</a:t>
                      </a:r>
                      <a:endParaRPr lang="en-IN" sz="1100" b="0" i="0" u="none" strike="noStrike" dirty="0">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No</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NSW</a:t>
                      </a:r>
                      <a:endParaRPr lang="en-IN" sz="1100" b="0" i="0" u="none" strike="noStrike">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5179747"/>
                  </a:ext>
                </a:extLst>
              </a:tr>
              <a:tr h="242429">
                <a:tc>
                  <a:txBody>
                    <a:bodyPr/>
                    <a:lstStyle/>
                    <a:p>
                      <a:pPr algn="l" fontAlgn="b"/>
                      <a:r>
                        <a:rPr lang="en-IN" sz="1100" b="0" u="none" strike="noStrike">
                          <a:solidFill>
                            <a:schemeClr val="bg1"/>
                          </a:solidFill>
                          <a:effectLst/>
                        </a:rPr>
                        <a:t>Duff</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dirty="0">
                          <a:solidFill>
                            <a:schemeClr val="bg1"/>
                          </a:solidFill>
                          <a:effectLst/>
                        </a:rPr>
                        <a:t>50</a:t>
                      </a:r>
                      <a:endParaRPr lang="en-IN" sz="1100" b="0" i="0" u="none" strike="noStrike" dirty="0">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49</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Manufacturing</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Mass Customer</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Yes</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NSW</a:t>
                      </a:r>
                      <a:endParaRPr lang="en-IN" sz="1100" b="0" i="0" u="none" strike="noStrike">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2431866"/>
                  </a:ext>
                </a:extLst>
              </a:tr>
              <a:tr h="242429">
                <a:tc>
                  <a:txBody>
                    <a:bodyPr/>
                    <a:lstStyle/>
                    <a:p>
                      <a:pPr algn="l" fontAlgn="b"/>
                      <a:r>
                        <a:rPr lang="en-IN" sz="1100" b="0" u="none" strike="noStrike">
                          <a:solidFill>
                            <a:schemeClr val="bg1"/>
                          </a:solidFill>
                          <a:effectLst/>
                        </a:rPr>
                        <a:t>Melba</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38</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45</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Health</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Mass Customer</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No</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NSW</a:t>
                      </a:r>
                      <a:endParaRPr lang="en-IN" sz="1100" b="0" i="0" u="none" strike="noStrike">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6517863"/>
                  </a:ext>
                </a:extLst>
              </a:tr>
              <a:tr h="242429">
                <a:tc>
                  <a:txBody>
                    <a:bodyPr/>
                    <a:lstStyle/>
                    <a:p>
                      <a:pPr algn="l" fontAlgn="b"/>
                      <a:r>
                        <a:rPr lang="en-IN" sz="1100" b="0" u="none" strike="noStrike">
                          <a:solidFill>
                            <a:schemeClr val="bg1"/>
                          </a:solidFill>
                          <a:effectLst/>
                        </a:rPr>
                        <a:t>Winnifred</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83</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45</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Financial Services</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Mass Customer</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No</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VIC</a:t>
                      </a:r>
                      <a:endParaRPr lang="en-IN" sz="1100" b="0" i="0" u="none" strike="noStrike">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2361740"/>
                  </a:ext>
                </a:extLst>
              </a:tr>
              <a:tr h="242429">
                <a:tc>
                  <a:txBody>
                    <a:bodyPr/>
                    <a:lstStyle/>
                    <a:p>
                      <a:pPr algn="l" fontAlgn="b"/>
                      <a:r>
                        <a:rPr lang="en-IN" sz="1100" b="0" u="none" strike="noStrike">
                          <a:solidFill>
                            <a:schemeClr val="bg1"/>
                          </a:solidFill>
                          <a:effectLst/>
                        </a:rPr>
                        <a:t>Mitchell</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58</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42</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Manufacturing</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Mass Customer</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No</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VIC</a:t>
                      </a:r>
                      <a:endParaRPr lang="en-IN" sz="1100" b="0" i="0" u="none" strike="noStrike">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4598936"/>
                  </a:ext>
                </a:extLst>
              </a:tr>
              <a:tr h="242429">
                <a:tc>
                  <a:txBody>
                    <a:bodyPr/>
                    <a:lstStyle/>
                    <a:p>
                      <a:pPr algn="l" fontAlgn="b"/>
                      <a:r>
                        <a:rPr lang="en-IN" sz="1100" b="0" u="none" strike="noStrike">
                          <a:solidFill>
                            <a:schemeClr val="bg1"/>
                          </a:solidFill>
                          <a:effectLst/>
                        </a:rPr>
                        <a:t>Gale</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59</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44</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Financial Services</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Mass Customer</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Yes</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VIC</a:t>
                      </a:r>
                      <a:endParaRPr lang="en-IN" sz="1100" b="0" i="0" u="none" strike="noStrike">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9209176"/>
                  </a:ext>
                </a:extLst>
              </a:tr>
              <a:tr h="242429">
                <a:tc>
                  <a:txBody>
                    <a:bodyPr/>
                    <a:lstStyle/>
                    <a:p>
                      <a:pPr algn="l" fontAlgn="b"/>
                      <a:r>
                        <a:rPr lang="en-IN" sz="1100" b="0" u="none" strike="noStrike">
                          <a:solidFill>
                            <a:schemeClr val="bg1"/>
                          </a:solidFill>
                          <a:effectLst/>
                        </a:rPr>
                        <a:t>Martelle</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52</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40</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Manufacturing</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Mass Customer</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No</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NSW</a:t>
                      </a:r>
                      <a:endParaRPr lang="en-IN" sz="1100" b="0" i="0" u="none" strike="noStrike">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7381763"/>
                  </a:ext>
                </a:extLst>
              </a:tr>
              <a:tr h="242429">
                <a:tc>
                  <a:txBody>
                    <a:bodyPr/>
                    <a:lstStyle/>
                    <a:p>
                      <a:pPr algn="l" fontAlgn="b"/>
                      <a:r>
                        <a:rPr lang="en-IN" sz="1100" b="0" u="none" strike="noStrike">
                          <a:solidFill>
                            <a:schemeClr val="bg1"/>
                          </a:solidFill>
                          <a:effectLst/>
                        </a:rPr>
                        <a:t>Chanda</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15</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49</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Manufacturing</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Mass Customer</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Yes</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NSW</a:t>
                      </a:r>
                      <a:endParaRPr lang="en-IN" sz="1100" b="0" i="0" u="none" strike="noStrike">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1218760"/>
                  </a:ext>
                </a:extLst>
              </a:tr>
              <a:tr h="242429">
                <a:tc>
                  <a:txBody>
                    <a:bodyPr/>
                    <a:lstStyle/>
                    <a:p>
                      <a:pPr algn="l" fontAlgn="b"/>
                      <a:r>
                        <a:rPr lang="en-IN" sz="1100" b="0" u="none" strike="noStrike">
                          <a:solidFill>
                            <a:schemeClr val="bg1"/>
                          </a:solidFill>
                          <a:effectLst/>
                        </a:rPr>
                        <a:t>Esther</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14</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40</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Financial Services</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Mass Customer</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No</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NSW</a:t>
                      </a:r>
                      <a:endParaRPr lang="en-IN" sz="1100" b="0" i="0" u="none" strike="noStrike">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8015408"/>
                  </a:ext>
                </a:extLst>
              </a:tr>
              <a:tr h="242429">
                <a:tc>
                  <a:txBody>
                    <a:bodyPr/>
                    <a:lstStyle/>
                    <a:p>
                      <a:pPr algn="l" fontAlgn="b"/>
                      <a:r>
                        <a:rPr lang="en-IN" sz="1100" b="0" u="none" strike="noStrike">
                          <a:solidFill>
                            <a:schemeClr val="bg1"/>
                          </a:solidFill>
                          <a:effectLst/>
                        </a:rPr>
                        <a:t>Patricia</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34</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r" fontAlgn="b"/>
                      <a:r>
                        <a:rPr lang="en-IN" sz="1100" b="0" u="none" strike="noStrike">
                          <a:solidFill>
                            <a:schemeClr val="bg1"/>
                          </a:solidFill>
                          <a:effectLst/>
                        </a:rPr>
                        <a:t>43</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Health</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Mass Customer</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chemeClr val="bg1"/>
                          </a:solidFill>
                          <a:effectLst/>
                        </a:rPr>
                        <a:t>No</a:t>
                      </a:r>
                      <a:endParaRPr lang="en-IN" sz="1100" b="0" i="0" u="none" strike="noStrike">
                        <a:solidFill>
                          <a:schemeClr val="bg1"/>
                        </a:solidFill>
                        <a:effectLst/>
                        <a:latin typeface="Calibri" panose="020F0502020204030204" pitchFamily="34" charset="0"/>
                      </a:endParaRPr>
                    </a:p>
                  </a:txBody>
                  <a:tcPr marL="7620" marR="7620" marT="7620" marB="0" anchor="b"/>
                </a:tc>
                <a:tc>
                  <a:txBody>
                    <a:bodyPr/>
                    <a:lstStyle/>
                    <a:p>
                      <a:pPr algn="l" fontAlgn="b"/>
                      <a:r>
                        <a:rPr lang="en-IN" sz="1100" b="0" u="none" strike="noStrike" dirty="0">
                          <a:solidFill>
                            <a:schemeClr val="bg1"/>
                          </a:solidFill>
                          <a:effectLst/>
                        </a:rPr>
                        <a:t>NSW</a:t>
                      </a:r>
                      <a:endParaRPr lang="en-IN" sz="1100" b="0" i="0" u="none" strike="noStrike" dirty="0">
                        <a:solidFill>
                          <a:schemeClr val="bg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9288156"/>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Identify and Recommending High value customers </a:t>
            </a:r>
            <a:endParaRPr dirty="0"/>
          </a:p>
        </p:txBody>
      </p:sp>
      <p:sp>
        <p:nvSpPr>
          <p:cNvPr id="124" name="Shape 73"/>
          <p:cNvSpPr/>
          <p:nvPr/>
        </p:nvSpPr>
        <p:spPr>
          <a:xfrm>
            <a:off x="205025" y="2164724"/>
            <a:ext cx="4134600" cy="206264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u="sng" dirty="0"/>
              <a:t>Outline of Problem</a:t>
            </a:r>
          </a:p>
          <a:p>
            <a:endParaRPr lang="en-IN" u="sng" dirty="0"/>
          </a:p>
          <a:p>
            <a:pPr marL="171450" indent="-171450">
              <a:buFont typeface="Arial" panose="020B0604020202020204" pitchFamily="34" charset="0"/>
              <a:buChar char="•"/>
            </a:pPr>
            <a:r>
              <a:rPr lang="en-IN" sz="1100" dirty="0">
                <a:latin typeface="Times New Roman" panose="02020603050405020304" pitchFamily="18" charset="0"/>
                <a:cs typeface="Times New Roman" panose="02020603050405020304" pitchFamily="18" charset="0"/>
              </a:rPr>
              <a:t>Sprocket Central is a company that specializes in high quality bikes and accessories.</a:t>
            </a:r>
          </a:p>
          <a:p>
            <a:pPr marL="171450" indent="-171450">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100" dirty="0">
                <a:latin typeface="Times New Roman" panose="02020603050405020304" pitchFamily="18" charset="0"/>
                <a:cs typeface="Times New Roman" panose="02020603050405020304" pitchFamily="18" charset="0"/>
              </a:rPr>
              <a:t>The marketing team is looking to boost sales.</a:t>
            </a:r>
          </a:p>
          <a:p>
            <a:pPr marL="171450" indent="-171450">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100" dirty="0">
                <a:latin typeface="Times New Roman" panose="02020603050405020304" pitchFamily="18" charset="0"/>
                <a:cs typeface="Times New Roman" panose="02020603050405020304" pitchFamily="18" charset="0"/>
              </a:rPr>
              <a:t>To target 1000 new customers that will bring the highest value to the business.</a:t>
            </a:r>
            <a:endParaRPr sz="1100" dirty="0">
              <a:latin typeface="Times New Roman" panose="02020603050405020304" pitchFamily="18" charset="0"/>
              <a:cs typeface="Times New Roman" panose="02020603050405020304" pitchFamily="18"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867D86DC-E9E5-4AE8-8481-40DCF1907A8E}"/>
              </a:ext>
            </a:extLst>
          </p:cNvPr>
          <p:cNvSpPr txBox="1"/>
          <p:nvPr/>
        </p:nvSpPr>
        <p:spPr>
          <a:xfrm>
            <a:off x="4749210" y="2164725"/>
            <a:ext cx="3962400"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500" b="0" i="0" u="sng"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Approach for data analysis</a:t>
            </a:r>
          </a:p>
          <a:p>
            <a:pPr marL="0" marR="0" indent="0" algn="l" defTabSz="914400" rtl="0" fontAlgn="auto" latinLnBrk="0" hangingPunct="0">
              <a:lnSpc>
                <a:spcPct val="100000"/>
              </a:lnSpc>
              <a:spcBef>
                <a:spcPts val="0"/>
              </a:spcBef>
              <a:spcAft>
                <a:spcPts val="0"/>
              </a:spcAft>
              <a:buClrTx/>
              <a:buSzTx/>
              <a:buFontTx/>
              <a:buNone/>
              <a:tabLst/>
            </a:pPr>
            <a:endParaRPr lang="en-IN" sz="1500" u="sng" dirty="0">
              <a:latin typeface="Open Sans" panose="020B0606030504020204" pitchFamily="34" charset="0"/>
              <a:ea typeface="Open Sans" panose="020B0606030504020204" pitchFamily="34" charset="0"/>
              <a:cs typeface="Open Sans" panose="020B0606030504020204" pitchFamily="34" charset="0"/>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1100" b="0" i="0" strike="noStrike" cap="none" spc="0" normalizeH="0" baseline="0" dirty="0">
                <a:ln>
                  <a:noFill/>
                </a:ln>
                <a:solidFill>
                  <a:srgbClr val="000000"/>
                </a:solidFill>
                <a:effectLst/>
                <a:uFillTx/>
                <a:latin typeface="Times New Roman" panose="02020603050405020304" pitchFamily="18" charset="0"/>
                <a:ea typeface="Open Sans" panose="020B0606030504020204" pitchFamily="34" charset="0"/>
                <a:cs typeface="Times New Roman" panose="02020603050405020304" pitchFamily="18" charset="0"/>
                <a:sym typeface="Arial"/>
              </a:rPr>
              <a:t>Bike related purchases for the last three years based on gender.</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1100" dirty="0">
              <a:latin typeface="Times New Roman" panose="02020603050405020304" pitchFamily="18" charset="0"/>
              <a:ea typeface="Open Sans" panose="020B0606030504020204" pitchFamily="34" charset="0"/>
              <a:cs typeface="Times New Roman" panose="02020603050405020304" pitchFamily="18" charset="0"/>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1100" b="0" i="0" strike="noStrike" cap="none" spc="0" normalizeH="0" baseline="0" dirty="0">
                <a:ln>
                  <a:noFill/>
                </a:ln>
                <a:solidFill>
                  <a:srgbClr val="000000"/>
                </a:solidFill>
                <a:effectLst/>
                <a:uFillTx/>
                <a:latin typeface="Times New Roman" panose="02020603050405020304" pitchFamily="18" charset="0"/>
                <a:ea typeface="Open Sans" panose="020B0606030504020204" pitchFamily="34" charset="0"/>
                <a:cs typeface="Times New Roman" panose="02020603050405020304" pitchFamily="18" charset="0"/>
                <a:sym typeface="Arial"/>
              </a:rPr>
              <a:t>Top industries contributing the maximum profits and bike related sales.</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1100" dirty="0">
              <a:latin typeface="Times New Roman" panose="02020603050405020304" pitchFamily="18" charset="0"/>
              <a:ea typeface="Open Sans" panose="020B0606030504020204" pitchFamily="34" charset="0"/>
              <a:cs typeface="Times New Roman" panose="02020603050405020304" pitchFamily="18" charset="0"/>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1100" b="0" i="0" strike="noStrike" cap="none" spc="0" normalizeH="0" baseline="0" dirty="0">
                <a:ln>
                  <a:noFill/>
                </a:ln>
                <a:solidFill>
                  <a:srgbClr val="000000"/>
                </a:solidFill>
                <a:effectLst/>
                <a:uFillTx/>
                <a:latin typeface="Times New Roman" panose="02020603050405020304" pitchFamily="18" charset="0"/>
                <a:ea typeface="Open Sans" panose="020B0606030504020204" pitchFamily="34" charset="0"/>
                <a:cs typeface="Times New Roman" panose="02020603050405020304" pitchFamily="18" charset="0"/>
                <a:sym typeface="Arial"/>
              </a:rPr>
              <a:t>Wealth segment by age factor.</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1100" dirty="0">
              <a:latin typeface="Times New Roman" panose="02020603050405020304" pitchFamily="18" charset="0"/>
              <a:ea typeface="Open Sans" panose="020B0606030504020204" pitchFamily="34" charset="0"/>
              <a:cs typeface="Times New Roman" panose="02020603050405020304" pitchFamily="18" charset="0"/>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1100" b="0" i="0" strike="noStrike" cap="none" spc="0" normalizeH="0" baseline="0" dirty="0">
                <a:ln>
                  <a:noFill/>
                </a:ln>
                <a:solidFill>
                  <a:srgbClr val="000000"/>
                </a:solidFill>
                <a:effectLst/>
                <a:uFillTx/>
                <a:latin typeface="Times New Roman" panose="02020603050405020304" pitchFamily="18" charset="0"/>
                <a:ea typeface="Open Sans" panose="020B0606030504020204" pitchFamily="34" charset="0"/>
                <a:cs typeface="Times New Roman" panose="02020603050405020304" pitchFamily="18" charset="0"/>
                <a:sym typeface="Arial"/>
              </a:rPr>
              <a:t>Number of cars owned in each state.</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1100" dirty="0">
              <a:latin typeface="Times New Roman" panose="02020603050405020304" pitchFamily="18" charset="0"/>
              <a:ea typeface="Open Sans" panose="020B0606030504020204" pitchFamily="34" charset="0"/>
              <a:cs typeface="Times New Roman" panose="02020603050405020304" pitchFamily="18" charset="0"/>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1100" b="0" i="0" strike="noStrike" cap="none" spc="0" normalizeH="0" baseline="0" dirty="0">
                <a:ln>
                  <a:noFill/>
                </a:ln>
                <a:solidFill>
                  <a:srgbClr val="000000"/>
                </a:solidFill>
                <a:effectLst/>
                <a:uFillTx/>
                <a:latin typeface="Times New Roman" panose="02020603050405020304" pitchFamily="18" charset="0"/>
                <a:ea typeface="Open Sans" panose="020B0606030504020204" pitchFamily="34" charset="0"/>
                <a:cs typeface="Times New Roman" panose="02020603050405020304" pitchFamily="18" charset="0"/>
                <a:sym typeface="Arial"/>
              </a:rPr>
              <a:t>Customer Classification.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Data Quality Assessment</a:t>
            </a:r>
            <a:endParaRPr dirty="0"/>
          </a:p>
        </p:txBody>
      </p:sp>
      <p:sp>
        <p:nvSpPr>
          <p:cNvPr id="133" name="Shape 82"/>
          <p:cNvSpPr/>
          <p:nvPr/>
        </p:nvSpPr>
        <p:spPr>
          <a:xfrm>
            <a:off x="245391" y="1716031"/>
            <a:ext cx="8669617" cy="41681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sz="1400" dirty="0"/>
              <a:t>Key issues dealt with for the data quality issues: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Table 3">
            <a:extLst>
              <a:ext uri="{FF2B5EF4-FFF2-40B4-BE49-F238E27FC236}">
                <a16:creationId xmlns:a16="http://schemas.microsoft.com/office/drawing/2014/main" id="{FFC9DAB8-C4C5-4479-B3B7-89806082B1D7}"/>
              </a:ext>
            </a:extLst>
          </p:cNvPr>
          <p:cNvGraphicFramePr>
            <a:graphicFrameLocks noGrp="1"/>
          </p:cNvGraphicFramePr>
          <p:nvPr>
            <p:extLst>
              <p:ext uri="{D42A27DB-BD31-4B8C-83A1-F6EECF244321}">
                <p14:modId xmlns:p14="http://schemas.microsoft.com/office/powerpoint/2010/main" val="517661084"/>
              </p:ext>
            </p:extLst>
          </p:nvPr>
        </p:nvGraphicFramePr>
        <p:xfrm>
          <a:off x="439479" y="2571749"/>
          <a:ext cx="8116185" cy="2195224"/>
        </p:xfrm>
        <a:graphic>
          <a:graphicData uri="http://schemas.openxmlformats.org/drawingml/2006/table">
            <a:tbl>
              <a:tblPr firstRow="1" bandRow="1">
                <a:tableStyleId>{284E427A-3D55-4303-BF80-6455036E1DE7}</a:tableStyleId>
              </a:tblPr>
              <a:tblGrid>
                <a:gridCol w="1155405">
                  <a:extLst>
                    <a:ext uri="{9D8B030D-6E8A-4147-A177-3AD203B41FA5}">
                      <a16:colId xmlns:a16="http://schemas.microsoft.com/office/drawing/2014/main" val="1775072711"/>
                    </a:ext>
                  </a:extLst>
                </a:gridCol>
                <a:gridCol w="1163505">
                  <a:extLst>
                    <a:ext uri="{9D8B030D-6E8A-4147-A177-3AD203B41FA5}">
                      <a16:colId xmlns:a16="http://schemas.microsoft.com/office/drawing/2014/main" val="1095261059"/>
                    </a:ext>
                  </a:extLst>
                </a:gridCol>
                <a:gridCol w="1159455">
                  <a:extLst>
                    <a:ext uri="{9D8B030D-6E8A-4147-A177-3AD203B41FA5}">
                      <a16:colId xmlns:a16="http://schemas.microsoft.com/office/drawing/2014/main" val="1582385479"/>
                    </a:ext>
                  </a:extLst>
                </a:gridCol>
                <a:gridCol w="1159455">
                  <a:extLst>
                    <a:ext uri="{9D8B030D-6E8A-4147-A177-3AD203B41FA5}">
                      <a16:colId xmlns:a16="http://schemas.microsoft.com/office/drawing/2014/main" val="2560355391"/>
                    </a:ext>
                  </a:extLst>
                </a:gridCol>
                <a:gridCol w="1159455">
                  <a:extLst>
                    <a:ext uri="{9D8B030D-6E8A-4147-A177-3AD203B41FA5}">
                      <a16:colId xmlns:a16="http://schemas.microsoft.com/office/drawing/2014/main" val="3404198221"/>
                    </a:ext>
                  </a:extLst>
                </a:gridCol>
                <a:gridCol w="1159455">
                  <a:extLst>
                    <a:ext uri="{9D8B030D-6E8A-4147-A177-3AD203B41FA5}">
                      <a16:colId xmlns:a16="http://schemas.microsoft.com/office/drawing/2014/main" val="2349791192"/>
                    </a:ext>
                  </a:extLst>
                </a:gridCol>
                <a:gridCol w="1159455">
                  <a:extLst>
                    <a:ext uri="{9D8B030D-6E8A-4147-A177-3AD203B41FA5}">
                      <a16:colId xmlns:a16="http://schemas.microsoft.com/office/drawing/2014/main" val="4002019586"/>
                    </a:ext>
                  </a:extLst>
                </a:gridCol>
              </a:tblGrid>
              <a:tr h="457532">
                <a:tc>
                  <a:txBody>
                    <a:bodyPr/>
                    <a:lstStyle/>
                    <a:p>
                      <a:endParaRPr lang="en-IN" dirty="0"/>
                    </a:p>
                  </a:txBody>
                  <a:tcPr/>
                </a:tc>
                <a:tc>
                  <a:txBody>
                    <a:bodyPr/>
                    <a:lstStyle/>
                    <a:p>
                      <a:r>
                        <a:rPr lang="en-IN" sz="1100" b="1" dirty="0"/>
                        <a:t>Accuracy</a:t>
                      </a:r>
                    </a:p>
                  </a:txBody>
                  <a:tcPr/>
                </a:tc>
                <a:tc>
                  <a:txBody>
                    <a:bodyPr/>
                    <a:lstStyle/>
                    <a:p>
                      <a:r>
                        <a:rPr lang="en-IN" sz="1100" dirty="0"/>
                        <a:t>Completeness</a:t>
                      </a:r>
                    </a:p>
                  </a:txBody>
                  <a:tcPr/>
                </a:tc>
                <a:tc>
                  <a:txBody>
                    <a:bodyPr/>
                    <a:lstStyle/>
                    <a:p>
                      <a:r>
                        <a:rPr lang="en-IN" sz="1100" dirty="0"/>
                        <a:t>Consistency</a:t>
                      </a:r>
                    </a:p>
                  </a:txBody>
                  <a:tcPr/>
                </a:tc>
                <a:tc>
                  <a:txBody>
                    <a:bodyPr/>
                    <a:lstStyle/>
                    <a:p>
                      <a:r>
                        <a:rPr lang="en-IN" sz="1100" dirty="0"/>
                        <a:t>Currency</a:t>
                      </a:r>
                    </a:p>
                  </a:txBody>
                  <a:tcPr/>
                </a:tc>
                <a:tc>
                  <a:txBody>
                    <a:bodyPr/>
                    <a:lstStyle/>
                    <a:p>
                      <a:r>
                        <a:rPr lang="en-IN" sz="1100" dirty="0"/>
                        <a:t>Relevancy</a:t>
                      </a:r>
                    </a:p>
                  </a:txBody>
                  <a:tcPr/>
                </a:tc>
                <a:tc>
                  <a:txBody>
                    <a:bodyPr/>
                    <a:lstStyle/>
                    <a:p>
                      <a:r>
                        <a:rPr lang="en-IN" sz="1100" dirty="0"/>
                        <a:t>Validity</a:t>
                      </a:r>
                    </a:p>
                  </a:txBody>
                  <a:tcPr/>
                </a:tc>
                <a:extLst>
                  <a:ext uri="{0D108BD9-81ED-4DB2-BD59-A6C34878D82A}">
                    <a16:rowId xmlns:a16="http://schemas.microsoft.com/office/drawing/2014/main" val="2351523785"/>
                  </a:ext>
                </a:extLst>
              </a:tr>
              <a:tr h="457532">
                <a:tc>
                  <a:txBody>
                    <a:bodyPr/>
                    <a:lstStyle/>
                    <a:p>
                      <a:r>
                        <a:rPr lang="en-IN" sz="1200" dirty="0">
                          <a:solidFill>
                            <a:schemeClr val="tx1"/>
                          </a:solidFill>
                        </a:rPr>
                        <a:t>Customer Demographic</a:t>
                      </a:r>
                    </a:p>
                  </a:txBody>
                  <a:tcPr/>
                </a:tc>
                <a:tc>
                  <a:txBody>
                    <a:bodyPr/>
                    <a:lstStyle/>
                    <a:p>
                      <a:r>
                        <a:rPr lang="en-IN" sz="900" b="1" dirty="0">
                          <a:solidFill>
                            <a:schemeClr val="tx1"/>
                          </a:solidFill>
                        </a:rPr>
                        <a:t>DOB: Inaccurate</a:t>
                      </a:r>
                    </a:p>
                    <a:p>
                      <a:r>
                        <a:rPr lang="en-IN" sz="900" b="1" dirty="0">
                          <a:solidFill>
                            <a:schemeClr val="tx1"/>
                          </a:solidFill>
                        </a:rPr>
                        <a:t>Age: Missing</a:t>
                      </a:r>
                    </a:p>
                  </a:txBody>
                  <a:tcPr/>
                </a:tc>
                <a:tc>
                  <a:txBody>
                    <a:bodyPr/>
                    <a:lstStyle/>
                    <a:p>
                      <a:r>
                        <a:rPr lang="en-IN" sz="900" b="1" dirty="0">
                          <a:solidFill>
                            <a:schemeClr val="tx1"/>
                          </a:solidFill>
                        </a:rPr>
                        <a:t>Job Title: Blanks</a:t>
                      </a:r>
                    </a:p>
                    <a:p>
                      <a:r>
                        <a:rPr lang="en-IN" sz="900" b="1" dirty="0">
                          <a:solidFill>
                            <a:schemeClr val="tx1"/>
                          </a:solidFill>
                        </a:rPr>
                        <a:t>Customer ID:</a:t>
                      </a:r>
                    </a:p>
                    <a:p>
                      <a:r>
                        <a:rPr lang="en-IN" sz="900" b="1" dirty="0">
                          <a:solidFill>
                            <a:schemeClr val="tx1"/>
                          </a:solidFill>
                        </a:rPr>
                        <a:t>Incomplete</a:t>
                      </a:r>
                    </a:p>
                  </a:txBody>
                  <a:tcPr/>
                </a:tc>
                <a:tc>
                  <a:txBody>
                    <a:bodyPr/>
                    <a:lstStyle/>
                    <a:p>
                      <a:r>
                        <a:rPr lang="en-IN" sz="900" b="1" dirty="0">
                          <a:solidFill>
                            <a:schemeClr val="tx1"/>
                          </a:solidFill>
                        </a:rPr>
                        <a:t>Gender: Inconsistent</a:t>
                      </a:r>
                    </a:p>
                  </a:txBody>
                  <a:tcPr/>
                </a:tc>
                <a:tc>
                  <a:txBody>
                    <a:bodyPr/>
                    <a:lstStyle/>
                    <a:p>
                      <a:r>
                        <a:rPr lang="en-IN" sz="900" b="1" dirty="0">
                          <a:solidFill>
                            <a:schemeClr val="tx1"/>
                          </a:solidFill>
                        </a:rPr>
                        <a:t>Deceased Customer:</a:t>
                      </a:r>
                    </a:p>
                    <a:p>
                      <a:r>
                        <a:rPr lang="en-IN" sz="900" b="1" dirty="0">
                          <a:solidFill>
                            <a:schemeClr val="tx1"/>
                          </a:solidFill>
                        </a:rPr>
                        <a:t>Filtered out</a:t>
                      </a:r>
                    </a:p>
                  </a:txBody>
                  <a:tcPr/>
                </a:tc>
                <a:tc>
                  <a:txBody>
                    <a:bodyPr/>
                    <a:lstStyle/>
                    <a:p>
                      <a:r>
                        <a:rPr lang="en-IN" sz="900" b="1" dirty="0">
                          <a:solidFill>
                            <a:schemeClr val="tx1"/>
                          </a:solidFill>
                        </a:rPr>
                        <a:t>Default Column:</a:t>
                      </a:r>
                    </a:p>
                    <a:p>
                      <a:r>
                        <a:rPr lang="en-IN" sz="900" b="1" dirty="0">
                          <a:solidFill>
                            <a:schemeClr val="tx1"/>
                          </a:solidFill>
                        </a:rPr>
                        <a:t>Delete</a:t>
                      </a:r>
                    </a:p>
                  </a:txBody>
                  <a:tcPr/>
                </a:tc>
                <a:tc>
                  <a:txBody>
                    <a:bodyPr/>
                    <a:lstStyle/>
                    <a:p>
                      <a:endParaRPr lang="en-IN" sz="900" b="1" dirty="0">
                        <a:solidFill>
                          <a:schemeClr val="tx1"/>
                        </a:solidFill>
                      </a:endParaRPr>
                    </a:p>
                  </a:txBody>
                  <a:tcPr/>
                </a:tc>
                <a:extLst>
                  <a:ext uri="{0D108BD9-81ED-4DB2-BD59-A6C34878D82A}">
                    <a16:rowId xmlns:a16="http://schemas.microsoft.com/office/drawing/2014/main" val="2044005532"/>
                  </a:ext>
                </a:extLst>
              </a:tr>
              <a:tr h="457532">
                <a:tc>
                  <a:txBody>
                    <a:bodyPr/>
                    <a:lstStyle/>
                    <a:p>
                      <a:r>
                        <a:rPr lang="en-IN" sz="1200" dirty="0">
                          <a:solidFill>
                            <a:schemeClr val="tx1"/>
                          </a:solidFill>
                        </a:rPr>
                        <a:t>Customer Address</a:t>
                      </a:r>
                    </a:p>
                  </a:txBody>
                  <a:tcPr/>
                </a:tc>
                <a:tc>
                  <a:txBody>
                    <a:bodyPr/>
                    <a:lstStyle/>
                    <a:p>
                      <a:endParaRPr lang="en-IN" sz="900" b="1" dirty="0">
                        <a:solidFill>
                          <a:schemeClr val="tx1"/>
                        </a:solidFill>
                      </a:endParaRPr>
                    </a:p>
                  </a:txBody>
                  <a:tcPr/>
                </a:tc>
                <a:tc>
                  <a:txBody>
                    <a:bodyPr/>
                    <a:lstStyle/>
                    <a:p>
                      <a:r>
                        <a:rPr lang="en-IN" sz="900" b="1" dirty="0">
                          <a:solidFill>
                            <a:schemeClr val="tx1"/>
                          </a:solidFill>
                        </a:rPr>
                        <a:t>Customer ID:</a:t>
                      </a:r>
                    </a:p>
                    <a:p>
                      <a:r>
                        <a:rPr lang="en-IN" sz="900" b="1" dirty="0">
                          <a:solidFill>
                            <a:schemeClr val="tx1"/>
                          </a:solidFill>
                        </a:rPr>
                        <a:t>Incomplete</a:t>
                      </a:r>
                    </a:p>
                  </a:txBody>
                  <a:tcPr/>
                </a:tc>
                <a:tc>
                  <a:txBody>
                    <a:bodyPr/>
                    <a:lstStyle/>
                    <a:p>
                      <a:r>
                        <a:rPr lang="en-IN" sz="900" b="1" dirty="0">
                          <a:solidFill>
                            <a:schemeClr val="tx1"/>
                          </a:solidFill>
                        </a:rPr>
                        <a:t>States:</a:t>
                      </a:r>
                    </a:p>
                    <a:p>
                      <a:r>
                        <a:rPr lang="en-IN" sz="900" b="1" dirty="0">
                          <a:solidFill>
                            <a:schemeClr val="tx1"/>
                          </a:solidFill>
                        </a:rPr>
                        <a:t>Inconsistent</a:t>
                      </a:r>
                    </a:p>
                  </a:txBody>
                  <a:tcPr/>
                </a:tc>
                <a:tc>
                  <a:txBody>
                    <a:bodyPr/>
                    <a:lstStyle/>
                    <a:p>
                      <a:endParaRPr lang="en-IN" sz="900" b="1" dirty="0">
                        <a:solidFill>
                          <a:schemeClr val="tx1"/>
                        </a:solidFill>
                      </a:endParaRPr>
                    </a:p>
                  </a:txBody>
                  <a:tcPr/>
                </a:tc>
                <a:tc>
                  <a:txBody>
                    <a:bodyPr/>
                    <a:lstStyle/>
                    <a:p>
                      <a:endParaRPr lang="en-IN" sz="900" b="1" dirty="0">
                        <a:solidFill>
                          <a:schemeClr val="tx1"/>
                        </a:solidFill>
                      </a:endParaRPr>
                    </a:p>
                  </a:txBody>
                  <a:tcPr/>
                </a:tc>
                <a:tc>
                  <a:txBody>
                    <a:bodyPr/>
                    <a:lstStyle/>
                    <a:p>
                      <a:endParaRPr lang="en-IN" sz="900" b="1" dirty="0">
                        <a:solidFill>
                          <a:schemeClr val="tx1"/>
                        </a:solidFill>
                      </a:endParaRPr>
                    </a:p>
                  </a:txBody>
                  <a:tcPr/>
                </a:tc>
                <a:extLst>
                  <a:ext uri="{0D108BD9-81ED-4DB2-BD59-A6C34878D82A}">
                    <a16:rowId xmlns:a16="http://schemas.microsoft.com/office/drawing/2014/main" val="1599347864"/>
                  </a:ext>
                </a:extLst>
              </a:tr>
              <a:tr h="457532">
                <a:tc>
                  <a:txBody>
                    <a:bodyPr/>
                    <a:lstStyle/>
                    <a:p>
                      <a:r>
                        <a:rPr lang="en-IN" sz="1200" dirty="0">
                          <a:solidFill>
                            <a:schemeClr val="tx1"/>
                          </a:solidFill>
                        </a:rPr>
                        <a:t>Transactions</a:t>
                      </a:r>
                    </a:p>
                  </a:txBody>
                  <a:tcPr/>
                </a:tc>
                <a:tc>
                  <a:txBody>
                    <a:bodyPr/>
                    <a:lstStyle/>
                    <a:p>
                      <a:r>
                        <a:rPr lang="en-IN" sz="900" b="1" dirty="0">
                          <a:solidFill>
                            <a:schemeClr val="tx1"/>
                          </a:solidFill>
                        </a:rPr>
                        <a:t>Profit: Missing</a:t>
                      </a:r>
                    </a:p>
                  </a:txBody>
                  <a:tcPr/>
                </a:tc>
                <a:tc>
                  <a:txBody>
                    <a:bodyPr/>
                    <a:lstStyle/>
                    <a:p>
                      <a:r>
                        <a:rPr lang="en-IN" sz="900" b="1" dirty="0">
                          <a:solidFill>
                            <a:schemeClr val="tx1"/>
                          </a:solidFill>
                        </a:rPr>
                        <a:t>Customer ID: Incomplete</a:t>
                      </a:r>
                    </a:p>
                    <a:p>
                      <a:r>
                        <a:rPr lang="en-IN" sz="900" b="1" dirty="0">
                          <a:solidFill>
                            <a:schemeClr val="tx1"/>
                          </a:solidFill>
                        </a:rPr>
                        <a:t>Online orders:</a:t>
                      </a:r>
                    </a:p>
                    <a:p>
                      <a:r>
                        <a:rPr lang="en-IN" sz="900" b="1" dirty="0">
                          <a:solidFill>
                            <a:schemeClr val="tx1"/>
                          </a:solidFill>
                        </a:rPr>
                        <a:t>Blanks</a:t>
                      </a:r>
                    </a:p>
                    <a:p>
                      <a:r>
                        <a:rPr lang="en-IN" sz="900" b="1" dirty="0">
                          <a:solidFill>
                            <a:schemeClr val="tx1"/>
                          </a:solidFill>
                        </a:rPr>
                        <a:t>Brands: Blanks</a:t>
                      </a:r>
                    </a:p>
                  </a:txBody>
                  <a:tcPr/>
                </a:tc>
                <a:tc>
                  <a:txBody>
                    <a:bodyPr/>
                    <a:lstStyle/>
                    <a:p>
                      <a:endParaRPr lang="en-IN" sz="900" b="1" dirty="0">
                        <a:solidFill>
                          <a:schemeClr val="tx1"/>
                        </a:solidFill>
                      </a:endParaRPr>
                    </a:p>
                  </a:txBody>
                  <a:tcPr/>
                </a:tc>
                <a:tc>
                  <a:txBody>
                    <a:bodyPr/>
                    <a:lstStyle/>
                    <a:p>
                      <a:endParaRPr lang="en-IN" sz="900" b="1" dirty="0">
                        <a:solidFill>
                          <a:schemeClr val="tx1"/>
                        </a:solidFill>
                      </a:endParaRPr>
                    </a:p>
                  </a:txBody>
                  <a:tcPr/>
                </a:tc>
                <a:tc>
                  <a:txBody>
                    <a:bodyPr/>
                    <a:lstStyle/>
                    <a:p>
                      <a:r>
                        <a:rPr lang="en-IN" sz="900" b="1" dirty="0">
                          <a:solidFill>
                            <a:schemeClr val="tx1"/>
                          </a:solidFill>
                        </a:rPr>
                        <a:t>Cancelled Status Order: Filtered out</a:t>
                      </a:r>
                    </a:p>
                  </a:txBody>
                  <a:tcPr/>
                </a:tc>
                <a:tc>
                  <a:txBody>
                    <a:bodyPr/>
                    <a:lstStyle/>
                    <a:p>
                      <a:r>
                        <a:rPr lang="en-IN" sz="900" b="1" dirty="0">
                          <a:solidFill>
                            <a:schemeClr val="tx1"/>
                          </a:solidFill>
                        </a:rPr>
                        <a:t>List Price: </a:t>
                      </a:r>
                    </a:p>
                    <a:p>
                      <a:r>
                        <a:rPr lang="en-IN" sz="900" b="1" dirty="0">
                          <a:solidFill>
                            <a:schemeClr val="tx1"/>
                          </a:solidFill>
                        </a:rPr>
                        <a:t>Format</a:t>
                      </a:r>
                    </a:p>
                    <a:p>
                      <a:r>
                        <a:rPr lang="en-IN" sz="900" b="1" dirty="0">
                          <a:solidFill>
                            <a:schemeClr val="tx1"/>
                          </a:solidFill>
                        </a:rPr>
                        <a:t>Product Sold Date: Formant</a:t>
                      </a:r>
                    </a:p>
                  </a:txBody>
                  <a:tcPr/>
                </a:tc>
                <a:extLst>
                  <a:ext uri="{0D108BD9-81ED-4DB2-BD59-A6C34878D82A}">
                    <a16:rowId xmlns:a16="http://schemas.microsoft.com/office/drawing/2014/main" val="2459530061"/>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Bike related Purchase Over The last 3 Years Based On Gender</a:t>
            </a:r>
            <a:endParaRPr dirty="0"/>
          </a:p>
        </p:txBody>
      </p:sp>
      <p:sp>
        <p:nvSpPr>
          <p:cNvPr id="133" name="Shape 82"/>
          <p:cNvSpPr/>
          <p:nvPr/>
        </p:nvSpPr>
        <p:spPr>
          <a:xfrm>
            <a:off x="205025" y="2406502"/>
            <a:ext cx="3849524" cy="153173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IN" sz="1100" dirty="0">
                <a:latin typeface="Times New Roman" panose="02020603050405020304" pitchFamily="18" charset="0"/>
                <a:cs typeface="Times New Roman" panose="02020603050405020304" pitchFamily="18" charset="0"/>
              </a:rPr>
              <a:t>Data shows, on average females have made more bike related purchase over the last 3 years compared to males.</a:t>
            </a:r>
          </a:p>
          <a:p>
            <a:pPr marL="171450" indent="-171450">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100" dirty="0">
                <a:latin typeface="Times New Roman" panose="02020603050405020304" pitchFamily="18" charset="0"/>
                <a:cs typeface="Times New Roman" panose="02020603050405020304" pitchFamily="18" charset="0"/>
              </a:rPr>
              <a:t>On average, females have had 1% higher bike related purchases compared to men in last 3 years.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Graphic 3">
            <a:extLst>
              <a:ext uri="{FF2B5EF4-FFF2-40B4-BE49-F238E27FC236}">
                <a16:creationId xmlns:a16="http://schemas.microsoft.com/office/drawing/2014/main" id="{A6F4660C-90E9-4822-B359-4F36E037FC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31758" y="1687810"/>
            <a:ext cx="4810051" cy="3191716"/>
          </a:xfrm>
          <a:prstGeom prst="rect">
            <a:avLst/>
          </a:prstGeom>
        </p:spPr>
      </p:pic>
    </p:spTree>
    <p:extLst>
      <p:ext uri="{BB962C8B-B14F-4D97-AF65-F5344CB8AC3E}">
        <p14:creationId xmlns:p14="http://schemas.microsoft.com/office/powerpoint/2010/main" val="31874408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Top Job Industries Contributing to the Maximum Profit &amp; Bike Related Purchases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Graphic 2">
            <a:extLst>
              <a:ext uri="{FF2B5EF4-FFF2-40B4-BE49-F238E27FC236}">
                <a16:creationId xmlns:a16="http://schemas.microsoft.com/office/drawing/2014/main" id="{070E8EE4-BE8E-4005-9469-C90C8D18BC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15091" y="1953570"/>
            <a:ext cx="5465114" cy="2848203"/>
          </a:xfrm>
          <a:prstGeom prst="rect">
            <a:avLst/>
          </a:prstGeom>
        </p:spPr>
      </p:pic>
      <p:sp>
        <p:nvSpPr>
          <p:cNvPr id="5" name="TextBox 4">
            <a:extLst>
              <a:ext uri="{FF2B5EF4-FFF2-40B4-BE49-F238E27FC236}">
                <a16:creationId xmlns:a16="http://schemas.microsoft.com/office/drawing/2014/main" id="{424461B0-2454-4DE1-A7F3-B8E9B45D3AD3}"/>
              </a:ext>
            </a:extLst>
          </p:cNvPr>
          <p:cNvSpPr txBox="1"/>
          <p:nvPr/>
        </p:nvSpPr>
        <p:spPr>
          <a:xfrm>
            <a:off x="262269" y="2317897"/>
            <a:ext cx="2892055" cy="23698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1200" dirty="0">
                <a:latin typeface="Times New Roman" panose="02020603050405020304" pitchFamily="18" charset="0"/>
                <a:cs typeface="Times New Roman" panose="02020603050405020304" pitchFamily="18" charset="0"/>
              </a:rPr>
              <a:t>The top 3 industry sectors bringing in the highest profit are Manufacturing, Financial services and Health.</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11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These can be obvious as most of these industry sectors are based within the city or on the outskirts of the city therefore consumers prefers bikes for commuting.</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1100" dirty="0">
              <a:latin typeface="Times New Roman" panose="02020603050405020304" pitchFamily="18" charset="0"/>
              <a:cs typeface="Times New Roman" panose="02020603050405020304" pitchFamily="18" charset="0"/>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1100" dirty="0">
              <a:latin typeface="Times New Roman" panose="02020603050405020304" pitchFamily="18" charset="0"/>
              <a:cs typeface="Times New Roman" panose="02020603050405020304" pitchFamily="18" charset="0"/>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11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Most of the industry sectors have returned less than $64,000 in profits.</a:t>
            </a:r>
          </a:p>
        </p:txBody>
      </p:sp>
    </p:spTree>
    <p:extLst>
      <p:ext uri="{BB962C8B-B14F-4D97-AF65-F5344CB8AC3E}">
        <p14:creationId xmlns:p14="http://schemas.microsoft.com/office/powerpoint/2010/main" val="223875937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5345170"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Profit of Wealth Segment by Age Cluster</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5" name="TextBox 4">
            <a:extLst>
              <a:ext uri="{FF2B5EF4-FFF2-40B4-BE49-F238E27FC236}">
                <a16:creationId xmlns:a16="http://schemas.microsoft.com/office/drawing/2014/main" id="{424461B0-2454-4DE1-A7F3-B8E9B45D3AD3}"/>
              </a:ext>
            </a:extLst>
          </p:cNvPr>
          <p:cNvSpPr txBox="1"/>
          <p:nvPr/>
        </p:nvSpPr>
        <p:spPr>
          <a:xfrm>
            <a:off x="205025" y="2312770"/>
            <a:ext cx="2892055"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11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Overall, the Mass customer segmentation makes the highest profit across the different age clusters.</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1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1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IN" sz="11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Mass Custome</a:t>
            </a:r>
            <a:r>
              <a:rPr lang="en-IN" sz="1100" dirty="0">
                <a:latin typeface="Times New Roman" panose="02020603050405020304" pitchFamily="18" charset="0"/>
                <a:cs typeface="Times New Roman" panose="02020603050405020304" pitchFamily="18" charset="0"/>
              </a:rPr>
              <a:t>r Aged between 40 – 49 are likely to bring more profit for the company compared to other age clusters</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1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1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1100" dirty="0">
                <a:latin typeface="Times New Roman" panose="02020603050405020304" pitchFamily="18" charset="0"/>
                <a:cs typeface="Times New Roman" panose="02020603050405020304" pitchFamily="18" charset="0"/>
              </a:rPr>
              <a:t>This also indicates a trend of buying power, as the buying power increases over time 49 and then see’s a decline in buying power, thus leading to lower profits.</a:t>
            </a:r>
            <a:endParaRPr kumimoji="0" lang="en-IN" sz="11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graphicFrame>
        <p:nvGraphicFramePr>
          <p:cNvPr id="7" name="Table 7">
            <a:extLst>
              <a:ext uri="{FF2B5EF4-FFF2-40B4-BE49-F238E27FC236}">
                <a16:creationId xmlns:a16="http://schemas.microsoft.com/office/drawing/2014/main" id="{A69A51E2-BAFD-4FEC-AAEA-3BDDD8BB59F3}"/>
              </a:ext>
            </a:extLst>
          </p:cNvPr>
          <p:cNvGraphicFramePr>
            <a:graphicFrameLocks noGrp="1"/>
          </p:cNvGraphicFramePr>
          <p:nvPr>
            <p:extLst>
              <p:ext uri="{D42A27DB-BD31-4B8C-83A1-F6EECF244321}">
                <p14:modId xmlns:p14="http://schemas.microsoft.com/office/powerpoint/2010/main" val="3045728715"/>
              </p:ext>
            </p:extLst>
          </p:nvPr>
        </p:nvGraphicFramePr>
        <p:xfrm>
          <a:off x="7754678" y="848975"/>
          <a:ext cx="1304261" cy="822960"/>
        </p:xfrm>
        <a:graphic>
          <a:graphicData uri="http://schemas.openxmlformats.org/drawingml/2006/table">
            <a:tbl>
              <a:tblPr firstRow="1" bandRow="1">
                <a:tableStyleId>{5940675A-B579-460E-94D1-54222C63F5DA}</a:tableStyleId>
              </a:tblPr>
              <a:tblGrid>
                <a:gridCol w="1304261">
                  <a:extLst>
                    <a:ext uri="{9D8B030D-6E8A-4147-A177-3AD203B41FA5}">
                      <a16:colId xmlns:a16="http://schemas.microsoft.com/office/drawing/2014/main" val="190894925"/>
                    </a:ext>
                  </a:extLst>
                </a:gridCol>
              </a:tblGrid>
              <a:tr h="608646">
                <a:tc>
                  <a:txBody>
                    <a:bodyPr/>
                    <a:lstStyle/>
                    <a:p>
                      <a:pPr marL="171450" indent="-171450" algn="l">
                        <a:buFont typeface="Arial" panose="020B0604020202020204" pitchFamily="34" charset="0"/>
                        <a:buChar char="•"/>
                      </a:pPr>
                      <a:r>
                        <a:rPr lang="en-IN" sz="800" dirty="0"/>
                        <a:t>Group 1:  20 – 29</a:t>
                      </a:r>
                    </a:p>
                    <a:p>
                      <a:pPr marL="171450" indent="-171450" algn="l">
                        <a:buFont typeface="Arial" panose="020B0604020202020204" pitchFamily="34" charset="0"/>
                        <a:buChar char="•"/>
                      </a:pPr>
                      <a:r>
                        <a:rPr lang="en-IN" sz="800" dirty="0"/>
                        <a:t>Group 2:  30 – 39</a:t>
                      </a:r>
                    </a:p>
                    <a:p>
                      <a:pPr marL="171450" indent="-171450" algn="l">
                        <a:buFont typeface="Arial" panose="020B0604020202020204" pitchFamily="34" charset="0"/>
                        <a:buChar char="•"/>
                      </a:pPr>
                      <a:r>
                        <a:rPr lang="en-IN" sz="800" dirty="0"/>
                        <a:t>Group 3:  40 – 49</a:t>
                      </a:r>
                    </a:p>
                    <a:p>
                      <a:pPr marL="171450" indent="-171450" algn="l">
                        <a:buFont typeface="Arial" panose="020B0604020202020204" pitchFamily="34" charset="0"/>
                        <a:buChar char="•"/>
                      </a:pPr>
                      <a:r>
                        <a:rPr lang="en-IN" sz="800" dirty="0"/>
                        <a:t>Group 4:  50 – 59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800" dirty="0"/>
                        <a:t>Group 5:  60 – 69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800" dirty="0"/>
                        <a:t>Group 6:  70 – 89</a:t>
                      </a:r>
                    </a:p>
                  </a:txBody>
                  <a:tcPr/>
                </a:tc>
                <a:extLst>
                  <a:ext uri="{0D108BD9-81ED-4DB2-BD59-A6C34878D82A}">
                    <a16:rowId xmlns:a16="http://schemas.microsoft.com/office/drawing/2014/main" val="2947415803"/>
                  </a:ext>
                </a:extLst>
              </a:tr>
            </a:tbl>
          </a:graphicData>
        </a:graphic>
      </p:graphicFrame>
      <p:graphicFrame>
        <p:nvGraphicFramePr>
          <p:cNvPr id="12" name="Chart 11">
            <a:extLst>
              <a:ext uri="{FF2B5EF4-FFF2-40B4-BE49-F238E27FC236}">
                <a16:creationId xmlns:a16="http://schemas.microsoft.com/office/drawing/2014/main" id="{E226A0F4-07E7-445C-B976-06C3F087E648}"/>
              </a:ext>
            </a:extLst>
          </p:cNvPr>
          <p:cNvGraphicFramePr>
            <a:graphicFrameLocks/>
          </p:cNvGraphicFramePr>
          <p:nvPr>
            <p:extLst>
              <p:ext uri="{D42A27DB-BD31-4B8C-83A1-F6EECF244321}">
                <p14:modId xmlns:p14="http://schemas.microsoft.com/office/powerpoint/2010/main" val="1130814070"/>
              </p:ext>
            </p:extLst>
          </p:nvPr>
        </p:nvGraphicFramePr>
        <p:xfrm>
          <a:off x="3425454" y="1708826"/>
          <a:ext cx="5633485" cy="33451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770760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863312"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Number of Cars Owned in each state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5" name="TextBox 4">
            <a:extLst>
              <a:ext uri="{FF2B5EF4-FFF2-40B4-BE49-F238E27FC236}">
                <a16:creationId xmlns:a16="http://schemas.microsoft.com/office/drawing/2014/main" id="{424461B0-2454-4DE1-A7F3-B8E9B45D3AD3}"/>
              </a:ext>
            </a:extLst>
          </p:cNvPr>
          <p:cNvSpPr txBox="1"/>
          <p:nvPr/>
        </p:nvSpPr>
        <p:spPr>
          <a:xfrm>
            <a:off x="205025" y="2312770"/>
            <a:ext cx="2892055" cy="16158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1100" dirty="0">
                <a:latin typeface="Times New Roman" panose="02020603050405020304" pitchFamily="18" charset="0"/>
                <a:cs typeface="Times New Roman" panose="02020603050405020304" pitchFamily="18" charset="0"/>
              </a:rPr>
              <a:t>NSW, QLD &amp; VIC could be potential market opportunities for the company.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IN" sz="1100" dirty="0">
              <a:latin typeface="Times New Roman" panose="02020603050405020304" pitchFamily="18" charset="0"/>
              <a:cs typeface="Times New Roman" panose="02020603050405020304" pitchFamily="18" charset="0"/>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IN" sz="11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sz="1100" dirty="0">
                <a:latin typeface="Times New Roman" panose="02020603050405020304" pitchFamily="18" charset="0"/>
                <a:cs typeface="Times New Roman" panose="02020603050405020304" pitchFamily="18" charset="0"/>
              </a:rPr>
              <a:t>NSW, has the highest potential as number of people that own car is less that the number of people who don’t own cars which shows that there is an opportunity to find value customers there.</a:t>
            </a:r>
            <a:endParaRPr kumimoji="0" lang="en-IN" sz="11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graphicFrame>
        <p:nvGraphicFramePr>
          <p:cNvPr id="9" name="Chart 8">
            <a:extLst>
              <a:ext uri="{FF2B5EF4-FFF2-40B4-BE49-F238E27FC236}">
                <a16:creationId xmlns:a16="http://schemas.microsoft.com/office/drawing/2014/main" id="{93D5F8A5-CAFD-419A-B674-073A8E3D2761}"/>
              </a:ext>
            </a:extLst>
          </p:cNvPr>
          <p:cNvGraphicFramePr>
            <a:graphicFrameLocks/>
          </p:cNvGraphicFramePr>
          <p:nvPr>
            <p:extLst>
              <p:ext uri="{D42A27DB-BD31-4B8C-83A1-F6EECF244321}">
                <p14:modId xmlns:p14="http://schemas.microsoft.com/office/powerpoint/2010/main" val="1199311473"/>
              </p:ext>
            </p:extLst>
          </p:nvPr>
        </p:nvGraphicFramePr>
        <p:xfrm>
          <a:off x="3833397" y="1736010"/>
          <a:ext cx="5234940" cy="32994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10515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 Classification – Targeting High Value Customers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7FC615C3-5A35-413B-9EDE-B1AFDB6DF6E5}"/>
              </a:ext>
            </a:extLst>
          </p:cNvPr>
          <p:cNvSpPr txBox="1"/>
          <p:nvPr/>
        </p:nvSpPr>
        <p:spPr>
          <a:xfrm>
            <a:off x="326065" y="1862400"/>
            <a:ext cx="693242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I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These are the high value customers that should be targeted from the new list:</a:t>
            </a:r>
          </a:p>
          <a:p>
            <a:pPr marL="285750" indent="-285750">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1. Most of the high value customers will be female  compared to male.</a:t>
            </a:r>
          </a:p>
          <a:p>
            <a:r>
              <a:rPr lang="en-IN" sz="1200" dirty="0">
                <a:latin typeface="Times New Roman" panose="02020603050405020304" pitchFamily="18" charset="0"/>
                <a:cs typeface="Times New Roman" panose="02020603050405020304" pitchFamily="18" charset="0"/>
              </a:rPr>
              <a:t>          </a:t>
            </a:r>
            <a:r>
              <a:rPr kumimoji="0" lang="en-I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2. Working in financial services, health and manufacturing industry sector.</a:t>
            </a:r>
          </a:p>
          <a:p>
            <a:r>
              <a:rPr lang="en-IN" sz="1200" dirty="0">
                <a:latin typeface="Times New Roman" panose="02020603050405020304" pitchFamily="18" charset="0"/>
                <a:cs typeface="Times New Roman" panose="02020603050405020304" pitchFamily="18" charset="0"/>
              </a:rPr>
              <a:t>          3. Aged between 40 – 49</a:t>
            </a:r>
          </a:p>
          <a:p>
            <a:r>
              <a:rPr kumimoji="0" lang="en-I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          4. Who are currently living in NSW</a:t>
            </a:r>
            <a:r>
              <a:rPr lang="en-IN" sz="1200" dirty="0">
                <a:latin typeface="Times New Roman" panose="02020603050405020304" pitchFamily="18" charset="0"/>
                <a:cs typeface="Times New Roman" panose="02020603050405020304" pitchFamily="18" charset="0"/>
              </a:rPr>
              <a:t>, VIC.</a:t>
            </a:r>
            <a:endParaRPr kumimoji="0" lang="en-IN"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152</TotalTime>
  <Words>1081</Words>
  <Application>Microsoft Office PowerPoint</Application>
  <PresentationFormat>On-screen Show (16:9)</PresentationFormat>
  <Paragraphs>203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Open Sans</vt:lpstr>
      <vt:lpstr>Open Sans Extrabold</vt:lpstr>
      <vt:lpstr>Open Sans Light</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19MIM10057</cp:lastModifiedBy>
  <cp:revision>15</cp:revision>
  <dcterms:modified xsi:type="dcterms:W3CDTF">2021-06-29T14:42:36Z</dcterms:modified>
</cp:coreProperties>
</file>