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70A0A2-667A-47DB-9305-E62FA21A9AE6}">
          <p14:sldIdLst>
            <p14:sldId id="256"/>
            <p14:sldId id="257"/>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EA9"/>
    <a:srgbClr val="1F4F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D8F9-3B53-409E-A10F-924F5F79B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6D9528-F9F4-45E8-AAC0-AE9040D1E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DF180E-3045-4C0B-90C9-4C24FDA3B03B}"/>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5" name="Footer Placeholder 4">
            <a:extLst>
              <a:ext uri="{FF2B5EF4-FFF2-40B4-BE49-F238E27FC236}">
                <a16:creationId xmlns:a16="http://schemas.microsoft.com/office/drawing/2014/main" id="{271C1FEC-669B-440F-B8FF-70F170DA25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B4A1FC-B960-4134-BD06-3B839FE06F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911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7A9B-6964-47B5-B5F5-F7DBFAB17B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350F0B-9B1D-4461-98D3-127B766A1A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39F06-59B9-4680-A21B-E615AAA7D4BE}"/>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5" name="Footer Placeholder 4">
            <a:extLst>
              <a:ext uri="{FF2B5EF4-FFF2-40B4-BE49-F238E27FC236}">
                <a16:creationId xmlns:a16="http://schemas.microsoft.com/office/drawing/2014/main" id="{0442ACDA-DCAD-4B36-89A7-312FCB76E1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CB8C45-0A19-450C-AB87-89B155B7FC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03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A9D16-BFA4-46C0-AF2E-FF62985542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01E3BC-C1C4-4F29-A89C-66C37FBEF4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72058-7C53-45D5-880C-24322829CF4D}"/>
              </a:ext>
            </a:extLst>
          </p:cNvPr>
          <p:cNvSpPr>
            <a:spLocks noGrp="1"/>
          </p:cNvSpPr>
          <p:nvPr>
            <p:ph type="dt" sz="half" idx="10"/>
          </p:nvPr>
        </p:nvSpPr>
        <p:spPr/>
        <p:txBody>
          <a:bodyPr/>
          <a:lstStyle/>
          <a:p>
            <a:fld id="{48A87A34-81AB-432B-8DAE-1953F412C126}" type="datetimeFigureOut">
              <a:rPr lang="en-US" smtClean="0"/>
              <a:pPr/>
              <a:t>30-Nov-18</a:t>
            </a:fld>
            <a:endParaRPr lang="en-US" dirty="0"/>
          </a:p>
        </p:txBody>
      </p:sp>
      <p:sp>
        <p:nvSpPr>
          <p:cNvPr id="5" name="Footer Placeholder 4">
            <a:extLst>
              <a:ext uri="{FF2B5EF4-FFF2-40B4-BE49-F238E27FC236}">
                <a16:creationId xmlns:a16="http://schemas.microsoft.com/office/drawing/2014/main" id="{5C35B4A3-7D50-4CC9-916B-981884FD4B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441163-986D-4AE5-88B8-BB5B5BB0552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03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CD7A-A457-4F54-8F82-C0F91174A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AEA1A-856E-4245-8343-7A1B618B73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AA65E-D222-4DA3-8D2D-DFDC2B4B6F92}"/>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5" name="Footer Placeholder 4">
            <a:extLst>
              <a:ext uri="{FF2B5EF4-FFF2-40B4-BE49-F238E27FC236}">
                <a16:creationId xmlns:a16="http://schemas.microsoft.com/office/drawing/2014/main" id="{8020226F-D28D-4C0E-A006-ABFA67E838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07F11-11B9-4A74-9328-9796599AD58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400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D791-5FB4-4866-82D1-96667949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4A0A0A-F754-4E07-B141-8E3D0CFF6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F1421-2EF1-42D6-8E0D-5C67680D42DF}"/>
              </a:ext>
            </a:extLst>
          </p:cNvPr>
          <p:cNvSpPr>
            <a:spLocks noGrp="1"/>
          </p:cNvSpPr>
          <p:nvPr>
            <p:ph type="dt" sz="half" idx="10"/>
          </p:nvPr>
        </p:nvSpPr>
        <p:spPr/>
        <p:txBody>
          <a:bodyPr/>
          <a:lstStyle/>
          <a:p>
            <a:fld id="{48A87A34-81AB-432B-8DAE-1953F412C126}" type="datetimeFigureOut">
              <a:rPr lang="en-US" smtClean="0"/>
              <a:pPr/>
              <a:t>30-Nov-18</a:t>
            </a:fld>
            <a:endParaRPr lang="en-US" dirty="0"/>
          </a:p>
        </p:txBody>
      </p:sp>
      <p:sp>
        <p:nvSpPr>
          <p:cNvPr id="5" name="Footer Placeholder 4">
            <a:extLst>
              <a:ext uri="{FF2B5EF4-FFF2-40B4-BE49-F238E27FC236}">
                <a16:creationId xmlns:a16="http://schemas.microsoft.com/office/drawing/2014/main" id="{8285A657-6DFC-48EB-9CF5-D1A602500B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2B3E67-287F-455E-A0C7-CDEC48D0EE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04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34AE-DE81-4898-B55F-F37A004EC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55DBB-ECF3-4EBD-ADFB-752E3D5B0A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2E947-BCD1-4616-8C17-A3E2456F9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0B1B6-FE1B-42C0-BA99-F414B010C8D9}"/>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6" name="Footer Placeholder 5">
            <a:extLst>
              <a:ext uri="{FF2B5EF4-FFF2-40B4-BE49-F238E27FC236}">
                <a16:creationId xmlns:a16="http://schemas.microsoft.com/office/drawing/2014/main" id="{6026FFB6-ED8D-4D5E-AC1E-4CDF3CBA4D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97607B-30D5-47DF-815A-37E4914C45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260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FE28-300A-419A-899E-D6B0687258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8E9C3-9244-4E88-9714-CC9972280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D41362-16B2-4ECF-8D32-06606254A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F2B61-1655-41CC-A667-CCA19E6319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2FE763-C5C8-4FD9-B987-F10349269D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DAC911-D2B2-4B2F-A115-B1B990C25ABC}"/>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8" name="Footer Placeholder 7">
            <a:extLst>
              <a:ext uri="{FF2B5EF4-FFF2-40B4-BE49-F238E27FC236}">
                <a16:creationId xmlns:a16="http://schemas.microsoft.com/office/drawing/2014/main" id="{11F0D38D-10CF-423C-8423-58669EC565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3A727C-ACE6-4E2E-A36E-995A508F3FD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507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864-23D5-4658-BC33-BEC2536F52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140613-7E04-4C80-8242-700DB2C9DF95}"/>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4" name="Footer Placeholder 3">
            <a:extLst>
              <a:ext uri="{FF2B5EF4-FFF2-40B4-BE49-F238E27FC236}">
                <a16:creationId xmlns:a16="http://schemas.microsoft.com/office/drawing/2014/main" id="{14E8A39B-D6E7-4917-809E-3EE90B97BF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16FCB3-2E29-43E2-879E-E926AA403F0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77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53314-2B72-4F2F-9324-A84212ABB02B}"/>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3" name="Footer Placeholder 2">
            <a:extLst>
              <a:ext uri="{FF2B5EF4-FFF2-40B4-BE49-F238E27FC236}">
                <a16:creationId xmlns:a16="http://schemas.microsoft.com/office/drawing/2014/main" id="{F6DDA8B7-636C-4F9A-95D3-0268FED406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ACC288-5FF3-43B9-B860-08F52EFE53B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303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B01E-6751-40EB-BF16-84C55331E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F2D4B4-D13A-4BAB-A3A0-EB846B822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51047E-A5C7-4819-B0CC-842366591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C8D1EE-1E7E-4447-A452-0C31542D8D4C}"/>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6" name="Footer Placeholder 5">
            <a:extLst>
              <a:ext uri="{FF2B5EF4-FFF2-40B4-BE49-F238E27FC236}">
                <a16:creationId xmlns:a16="http://schemas.microsoft.com/office/drawing/2014/main" id="{9C20CAA5-3A8E-41CC-8C82-9CFDA4FB06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064111-3837-44F6-84BE-0BD699EF6A5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67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0C4D-85DB-454A-BB6F-A508C6F20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1B7B0-68F0-4155-B845-F0EBE398C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5B1D9-DBD8-4036-979C-A8774F856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1E267D-5B96-4C28-8F33-2A33BAF04D0F}"/>
              </a:ext>
            </a:extLst>
          </p:cNvPr>
          <p:cNvSpPr>
            <a:spLocks noGrp="1"/>
          </p:cNvSpPr>
          <p:nvPr>
            <p:ph type="dt" sz="half" idx="10"/>
          </p:nvPr>
        </p:nvSpPr>
        <p:spPr/>
        <p:txBody>
          <a:bodyPr/>
          <a:lstStyle/>
          <a:p>
            <a:fld id="{48A87A34-81AB-432B-8DAE-1953F412C126}" type="datetimeFigureOut">
              <a:rPr lang="en-US" smtClean="0"/>
              <a:t>30-Nov-18</a:t>
            </a:fld>
            <a:endParaRPr lang="en-US" dirty="0"/>
          </a:p>
        </p:txBody>
      </p:sp>
      <p:sp>
        <p:nvSpPr>
          <p:cNvPr id="6" name="Footer Placeholder 5">
            <a:extLst>
              <a:ext uri="{FF2B5EF4-FFF2-40B4-BE49-F238E27FC236}">
                <a16:creationId xmlns:a16="http://schemas.microsoft.com/office/drawing/2014/main" id="{F7358E1A-1378-404D-B1C6-5259FA477C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1A33E9-6DFF-40D0-9B5A-1DDAC63463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523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54AB8-E566-42D5-81B6-DEF7E9B1D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9780B-EA68-4767-9270-F568A97B4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A6F23-876F-4EC7-A1FE-B65EC4A04E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30-Nov-18</a:t>
            </a:fld>
            <a:endParaRPr lang="en-US" dirty="0"/>
          </a:p>
        </p:txBody>
      </p:sp>
      <p:sp>
        <p:nvSpPr>
          <p:cNvPr id="5" name="Footer Placeholder 4">
            <a:extLst>
              <a:ext uri="{FF2B5EF4-FFF2-40B4-BE49-F238E27FC236}">
                <a16:creationId xmlns:a16="http://schemas.microsoft.com/office/drawing/2014/main" id="{26F7F54D-0598-48A0-8A5A-10B9FC75D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2384F4-2516-4C2E-9189-53A62073E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138057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DBFBE5-51D3-4D23-A341-F545A46EC6A8}"/>
              </a:ext>
            </a:extLst>
          </p:cNvPr>
          <p:cNvSpPr>
            <a:spLocks noGrp="1"/>
          </p:cNvSpPr>
          <p:nvPr>
            <p:ph type="ctrTitle"/>
          </p:nvPr>
        </p:nvSpPr>
        <p:spPr>
          <a:xfrm rot="20792405">
            <a:off x="3812332" y="4063493"/>
            <a:ext cx="5726778" cy="2330312"/>
          </a:xfrm>
          <a:effectLst>
            <a:outerShdw blurRad="50800" dist="38100" dir="2700000" algn="tl" rotWithShape="0">
              <a:prstClr val="black">
                <a:alpha val="40000"/>
              </a:prstClr>
            </a:outerShdw>
          </a:effectLst>
        </p:spPr>
        <p:txBody>
          <a:bodyPr>
            <a:prstTxWarp prst="textArchUp">
              <a:avLst/>
            </a:prstTxWarp>
            <a:noAutofit/>
          </a:bodyPr>
          <a:lstStyle/>
          <a:p>
            <a:r>
              <a:rPr lang="en-US" sz="5400" b="1" dirty="0">
                <a:solidFill>
                  <a:srgbClr val="FFFFFF"/>
                </a:solidFill>
                <a:latin typeface="Berlin Sans FB Demi" panose="020E0802020502020306" pitchFamily="34" charset="0"/>
              </a:rPr>
              <a:t>Migrating Server Roles </a:t>
            </a:r>
            <a:br>
              <a:rPr lang="en-US" sz="5400" b="1" dirty="0">
                <a:solidFill>
                  <a:srgbClr val="FFFFFF"/>
                </a:solidFill>
                <a:latin typeface="Berlin Sans FB Demi" panose="020E0802020502020306" pitchFamily="34" charset="0"/>
              </a:rPr>
            </a:br>
            <a:br>
              <a:rPr lang="en-US" sz="5400" b="1" dirty="0">
                <a:solidFill>
                  <a:srgbClr val="FFFFFF"/>
                </a:solidFill>
                <a:latin typeface="Berlin Sans FB Demi" panose="020E0802020502020306" pitchFamily="34" charset="0"/>
              </a:rPr>
            </a:br>
            <a:r>
              <a:rPr lang="en-US" sz="5400" b="1" dirty="0">
                <a:solidFill>
                  <a:srgbClr val="FFFFFF"/>
                </a:solidFill>
                <a:latin typeface="Berlin Sans FB Demi" panose="020E0802020502020306" pitchFamily="34" charset="0"/>
              </a:rPr>
              <a:t>Within A Domain</a:t>
            </a:r>
          </a:p>
        </p:txBody>
      </p:sp>
      <p:pic>
        <p:nvPicPr>
          <p:cNvPr id="14" name="Graphic 13" descr="Cloud Computing">
            <a:extLst>
              <a:ext uri="{FF2B5EF4-FFF2-40B4-BE49-F238E27FC236}">
                <a16:creationId xmlns:a16="http://schemas.microsoft.com/office/drawing/2014/main" id="{A2FB6FA4-1414-47DF-AD19-51CC0FC931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233" y="3324778"/>
            <a:ext cx="2292846" cy="1957727"/>
          </a:xfrm>
          <a:prstGeom prst="rect">
            <a:avLst/>
          </a:prstGeom>
          <a:ln>
            <a:noFill/>
          </a:ln>
          <a:effectLst>
            <a:outerShdw blurRad="76200" dir="13500000" sy="23000" kx="1200000" algn="br" rotWithShape="0">
              <a:prstClr val="black">
                <a:alpha val="20000"/>
              </a:prstClr>
            </a:outerShdw>
          </a:effectLst>
        </p:spPr>
      </p:pic>
      <p:pic>
        <p:nvPicPr>
          <p:cNvPr id="19" name="Graphic 18" descr="Cloud Computing">
            <a:extLst>
              <a:ext uri="{FF2B5EF4-FFF2-40B4-BE49-F238E27FC236}">
                <a16:creationId xmlns:a16="http://schemas.microsoft.com/office/drawing/2014/main" id="{5253633D-5FC2-4B01-98E1-C38329BAE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4256" y="225286"/>
            <a:ext cx="2292846" cy="1957727"/>
          </a:xfrm>
          <a:prstGeom prst="rect">
            <a:avLst/>
          </a:prstGeom>
          <a:ln>
            <a:no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23350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DBFBE5-51D3-4D23-A341-F545A46EC6A8}"/>
              </a:ext>
            </a:extLst>
          </p:cNvPr>
          <p:cNvSpPr>
            <a:spLocks noGrp="1"/>
          </p:cNvSpPr>
          <p:nvPr>
            <p:ph type="ctrTitle"/>
          </p:nvPr>
        </p:nvSpPr>
        <p:spPr>
          <a:xfrm rot="21199127">
            <a:off x="3408588" y="2919256"/>
            <a:ext cx="5726778" cy="2330312"/>
          </a:xfrm>
          <a:effectLst>
            <a:outerShdw blurRad="50800" dist="38100" dir="2700000" algn="tl" rotWithShape="0">
              <a:prstClr val="black">
                <a:alpha val="40000"/>
              </a:prstClr>
            </a:outerShdw>
          </a:effectLst>
        </p:spPr>
        <p:txBody>
          <a:bodyPr>
            <a:prstTxWarp prst="textArchUp">
              <a:avLst>
                <a:gd name="adj" fmla="val 5787438"/>
              </a:avLst>
            </a:prstTxWarp>
            <a:noAutofit/>
          </a:bodyPr>
          <a:lstStyle/>
          <a:p>
            <a:r>
              <a:rPr lang="en-US" sz="8800" b="1" dirty="0">
                <a:solidFill>
                  <a:srgbClr val="FFFFFF"/>
                </a:solidFill>
                <a:latin typeface="Berlin Sans FB Demi" panose="020E0802020502020306" pitchFamily="34" charset="0"/>
              </a:rPr>
              <a:t>THANK YOU</a:t>
            </a:r>
          </a:p>
        </p:txBody>
      </p:sp>
      <p:pic>
        <p:nvPicPr>
          <p:cNvPr id="14" name="Graphic 13" descr="Cloud Computing">
            <a:extLst>
              <a:ext uri="{FF2B5EF4-FFF2-40B4-BE49-F238E27FC236}">
                <a16:creationId xmlns:a16="http://schemas.microsoft.com/office/drawing/2014/main" id="{A2FB6FA4-1414-47DF-AD19-51CC0FC931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233" y="3324778"/>
            <a:ext cx="2292846" cy="1957727"/>
          </a:xfrm>
          <a:prstGeom prst="rect">
            <a:avLst/>
          </a:prstGeom>
          <a:ln>
            <a:noFill/>
          </a:ln>
          <a:effectLst>
            <a:outerShdw blurRad="76200" dir="13500000" sy="23000" kx="1200000" algn="br" rotWithShape="0">
              <a:prstClr val="black">
                <a:alpha val="20000"/>
              </a:prstClr>
            </a:outerShdw>
          </a:effectLst>
        </p:spPr>
      </p:pic>
      <p:pic>
        <p:nvPicPr>
          <p:cNvPr id="19" name="Graphic 18" descr="Cloud Computing">
            <a:extLst>
              <a:ext uri="{FF2B5EF4-FFF2-40B4-BE49-F238E27FC236}">
                <a16:creationId xmlns:a16="http://schemas.microsoft.com/office/drawing/2014/main" id="{5253633D-5FC2-4B01-98E1-C38329BAE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4256" y="225286"/>
            <a:ext cx="2292846" cy="1957727"/>
          </a:xfrm>
          <a:prstGeom prst="rect">
            <a:avLst/>
          </a:prstGeom>
          <a:ln>
            <a:no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05874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222047">
            <a:off x="771071" y="2262149"/>
            <a:ext cx="4749903" cy="283728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6600" b="1">
                <a:ln w="22225">
                  <a:solidFill>
                    <a:schemeClr val="bg1">
                      <a:lumMod val="95000"/>
                    </a:schemeClr>
                  </a:solidFill>
                  <a:prstDash val="solid"/>
                </a:ln>
                <a:solidFill>
                  <a:schemeClr val="bg1"/>
                </a:solidFill>
              </a:rPr>
              <a:t>ADFS Role                               Services</a:t>
            </a:r>
            <a:br>
              <a:rPr lang="en-US" b="1">
                <a:ln w="22225">
                  <a:solidFill>
                    <a:schemeClr val="bg1">
                      <a:lumMod val="95000"/>
                    </a:schemeClr>
                  </a:solidFill>
                  <a:prstDash val="solid"/>
                </a:ln>
                <a:solidFill>
                  <a:schemeClr val="bg1"/>
                </a:solidFill>
              </a:rPr>
            </a:br>
            <a:endParaRPr lang="en-US" b="1" dirty="0">
              <a:ln w="22225">
                <a:solidFill>
                  <a:schemeClr val="bg1">
                    <a:lumMod val="95000"/>
                  </a:schemeClr>
                </a:solidFill>
                <a:prstDash val="solid"/>
              </a:ln>
              <a:solidFill>
                <a:schemeClr val="bg1"/>
              </a:solidFill>
            </a:endParaRP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4952728" y="295302"/>
            <a:ext cx="6994886" cy="5527651"/>
          </a:xfrm>
        </p:spPr>
        <p:txBody>
          <a:bodyPr anchor="ctr">
            <a:normAutofit/>
          </a:bodyPr>
          <a:lstStyle/>
          <a:p>
            <a:pPr algn="ctr"/>
            <a:r>
              <a:rPr lang="en-US" b="1">
                <a:solidFill>
                  <a:srgbClr val="355EA9"/>
                </a:solidFill>
                <a:latin typeface="Comic Sans MS" panose="030F0702030302020204" pitchFamily="66" charset="0"/>
                <a:cs typeface="Arabic Typesetting" panose="020B0604020202020204" pitchFamily="66" charset="-78"/>
              </a:rPr>
              <a:t>Active Directory Federation Services (ADFS)</a:t>
            </a:r>
            <a:r>
              <a:rPr lang="en-US">
                <a:solidFill>
                  <a:srgbClr val="355EA9"/>
                </a:solidFill>
                <a:latin typeface="Comic Sans MS" panose="030F0702030302020204" pitchFamily="66" charset="0"/>
                <a:cs typeface="Arabic Typesetting" panose="020B0604020202020204" pitchFamily="66" charset="-78"/>
              </a:rPr>
              <a:t> provides simplified, secured identity federation and Web single sign-on(SSD) capabilities to authenticate a user to multiple Web applications using a single user account. ADFS includes a Federation Service that enables browser-based Web SSO.</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81945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70817">
            <a:off x="932229" y="2075254"/>
            <a:ext cx="5525391" cy="27919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b="1" dirty="0">
                <a:ln w="22225">
                  <a:solidFill>
                    <a:schemeClr val="bg1">
                      <a:lumMod val="95000"/>
                    </a:schemeClr>
                  </a:solidFill>
                  <a:prstDash val="solid"/>
                </a:ln>
                <a:solidFill>
                  <a:schemeClr val="bg1"/>
                </a:solidFill>
              </a:rPr>
              <a:t>Hyper-V</a:t>
            </a:r>
            <a:br>
              <a:rPr lang="en-US" sz="7200" b="1" dirty="0">
                <a:ln w="22225">
                  <a:solidFill>
                    <a:schemeClr val="bg1">
                      <a:lumMod val="95000"/>
                    </a:schemeClr>
                  </a:solidFill>
                  <a:prstDash val="solid"/>
                </a:ln>
                <a:solidFill>
                  <a:schemeClr val="bg1"/>
                </a:solidFill>
              </a:rPr>
            </a:br>
            <a:endParaRPr lang="en-US" sz="7200" b="1" dirty="0">
              <a:ln w="22225">
                <a:solidFill>
                  <a:schemeClr val="bg1">
                    <a:lumMod val="95000"/>
                  </a:schemeClr>
                </a:solidFill>
                <a:prstDash val="solid"/>
              </a:ln>
              <a:solidFill>
                <a:schemeClr val="bg1"/>
              </a:solidFill>
            </a:endParaRP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5165910" y="448507"/>
            <a:ext cx="6994886" cy="5527651"/>
          </a:xfrm>
        </p:spPr>
        <p:txBody>
          <a:bodyPr anchor="ctr">
            <a:normAutofit/>
          </a:bodyPr>
          <a:lstStyle/>
          <a:p>
            <a:pPr algn="ctr"/>
            <a:r>
              <a:rPr lang="en-US" b="1" dirty="0">
                <a:solidFill>
                  <a:srgbClr val="355EA9"/>
                </a:solidFill>
                <a:latin typeface="Comic Sans MS" panose="030F0702030302020204" pitchFamily="66" charset="0"/>
                <a:cs typeface="Arabic Typesetting" panose="020B0604020202020204" pitchFamily="66" charset="-78"/>
              </a:rPr>
              <a:t>Hyper-V</a:t>
            </a:r>
            <a:r>
              <a:rPr lang="en-US" dirty="0">
                <a:solidFill>
                  <a:srgbClr val="355EA9"/>
                </a:solidFill>
                <a:latin typeface="Comic Sans MS" panose="030F0702030302020204" pitchFamily="66" charset="0"/>
                <a:cs typeface="Arabic Typesetting" panose="020B0604020202020204" pitchFamily="66" charset="-78"/>
              </a:rPr>
              <a:t> provides the services that you can use to create and manage virtual machines and their resources. Each virtual machine is a virtualized computer system that operates in an isolated execution environment. This allows you to run multiple operating systems simultaneously.</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18190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44037">
            <a:off x="957581" y="2083673"/>
            <a:ext cx="5865197" cy="27919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8000" b="1" dirty="0">
                <a:ln w="22225">
                  <a:solidFill>
                    <a:schemeClr val="bg1">
                      <a:lumMod val="95000"/>
                    </a:schemeClr>
                  </a:solidFill>
                  <a:prstDash val="solid"/>
                </a:ln>
                <a:solidFill>
                  <a:schemeClr val="bg1"/>
                </a:solidFill>
              </a:rPr>
              <a:t>D H C P</a:t>
            </a:r>
            <a:br>
              <a:rPr lang="en-US" sz="8000" b="1" dirty="0">
                <a:ln w="22225">
                  <a:solidFill>
                    <a:schemeClr val="bg1">
                      <a:lumMod val="95000"/>
                    </a:schemeClr>
                  </a:solidFill>
                  <a:prstDash val="solid"/>
                </a:ln>
                <a:solidFill>
                  <a:schemeClr val="bg1"/>
                </a:solidFill>
              </a:rPr>
            </a:br>
            <a:endParaRPr lang="en-US" sz="8000" b="1" dirty="0">
              <a:ln w="22225">
                <a:solidFill>
                  <a:schemeClr val="bg1">
                    <a:lumMod val="95000"/>
                  </a:schemeClr>
                </a:solidFill>
                <a:prstDash val="solid"/>
              </a:ln>
              <a:solidFill>
                <a:schemeClr val="bg1"/>
              </a:solidFill>
            </a:endParaRP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5165910" y="448507"/>
            <a:ext cx="6994886" cy="5527651"/>
          </a:xfrm>
        </p:spPr>
        <p:txBody>
          <a:bodyPr anchor="ctr">
            <a:normAutofit/>
          </a:bodyPr>
          <a:lstStyle/>
          <a:p>
            <a:pPr algn="ctr"/>
            <a:r>
              <a:rPr lang="en-US" b="1" dirty="0">
                <a:solidFill>
                  <a:srgbClr val="355EA9"/>
                </a:solidFill>
                <a:latin typeface="Comic Sans MS" panose="030F0702030302020204" pitchFamily="66" charset="0"/>
                <a:cs typeface="Arabic Typesetting" panose="020B0604020202020204" pitchFamily="66" charset="-78"/>
              </a:rPr>
              <a:t>Dynamic Host Configuration(DHCP)</a:t>
            </a:r>
            <a:r>
              <a:rPr lang="en-US" dirty="0">
                <a:solidFill>
                  <a:srgbClr val="355EA9"/>
                </a:solidFill>
                <a:latin typeface="Comic Sans MS" panose="030F0702030302020204" pitchFamily="66" charset="0"/>
                <a:cs typeface="Arabic Typesetting" panose="020B0604020202020204" pitchFamily="66" charset="-78"/>
              </a:rPr>
              <a:t> is primarily used to automatically distribute IP configuration settings to network clients, eliminating manually configuring hosts on TCP/IP-based networks. </a:t>
            </a:r>
            <a:r>
              <a:rPr lang="en-US" b="1" dirty="0">
                <a:solidFill>
                  <a:srgbClr val="355EA9"/>
                </a:solidFill>
                <a:latin typeface="Comic Sans MS" panose="030F0702030302020204" pitchFamily="66" charset="0"/>
                <a:cs typeface="Arabic Typesetting" panose="020B0604020202020204" pitchFamily="66" charset="-78"/>
              </a:rPr>
              <a:t>DHCP </a:t>
            </a:r>
            <a:r>
              <a:rPr lang="en-US" dirty="0">
                <a:solidFill>
                  <a:srgbClr val="355EA9"/>
                </a:solidFill>
                <a:latin typeface="Comic Sans MS" panose="030F0702030302020204" pitchFamily="66" charset="0"/>
                <a:cs typeface="Arabic Typesetting" panose="020B0604020202020204" pitchFamily="66" charset="-78"/>
              </a:rPr>
              <a:t>server enables you to centrally configure, manage, and provide temporary IP addresses and related information for client computers.</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130792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90762">
            <a:off x="1069780" y="1295348"/>
            <a:ext cx="6321924" cy="315511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8000" b="1" dirty="0">
                <a:ln w="22225">
                  <a:solidFill>
                    <a:schemeClr val="bg1">
                      <a:lumMod val="95000"/>
                    </a:schemeClr>
                  </a:solidFill>
                  <a:prstDash val="solid"/>
                </a:ln>
                <a:solidFill>
                  <a:schemeClr val="bg1"/>
                </a:solidFill>
              </a:rPr>
              <a:t>D N S</a:t>
            </a: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4923627" y="465001"/>
            <a:ext cx="7238292" cy="5527651"/>
          </a:xfrm>
        </p:spPr>
        <p:txBody>
          <a:bodyPr anchor="ctr">
            <a:normAutofit/>
          </a:bodyPr>
          <a:lstStyle/>
          <a:p>
            <a:pPr algn="ctr"/>
            <a:r>
              <a:rPr lang="en-US" b="1" dirty="0">
                <a:solidFill>
                  <a:srgbClr val="355EA9"/>
                </a:solidFill>
                <a:latin typeface="Comic Sans MS" panose="030F0702030302020204" pitchFamily="66" charset="0"/>
                <a:cs typeface="Arabic Typesetting" panose="020B0604020202020204" pitchFamily="66" charset="-78"/>
              </a:rPr>
              <a:t>Domain Name System(DNS)</a:t>
            </a:r>
            <a:r>
              <a:rPr lang="en-US" dirty="0">
                <a:solidFill>
                  <a:srgbClr val="355EA9"/>
                </a:solidFill>
                <a:latin typeface="Comic Sans MS" panose="030F0702030302020204" pitchFamily="66" charset="0"/>
                <a:cs typeface="Arabic Typesetting" panose="020B0604020202020204" pitchFamily="66" charset="-78"/>
              </a:rPr>
              <a:t> helps us to resolve domain names internally and externally to IP and to have access to the requested service for the respective domain. </a:t>
            </a:r>
            <a:r>
              <a:rPr lang="en-US" b="1" dirty="0">
                <a:solidFill>
                  <a:srgbClr val="355EA9"/>
                </a:solidFill>
                <a:latin typeface="Comic Sans MS" panose="030F0702030302020204" pitchFamily="66" charset="0"/>
                <a:cs typeface="Arabic Typesetting" panose="020B0604020202020204" pitchFamily="66" charset="-78"/>
              </a:rPr>
              <a:t>DNS </a:t>
            </a:r>
            <a:r>
              <a:rPr lang="en-US" dirty="0">
                <a:solidFill>
                  <a:srgbClr val="355EA9"/>
                </a:solidFill>
                <a:latin typeface="Comic Sans MS" panose="030F0702030302020204" pitchFamily="66" charset="0"/>
                <a:cs typeface="Arabic Typesetting" panose="020B0604020202020204" pitchFamily="66" charset="-78"/>
              </a:rPr>
              <a:t>server provides name resolution for TCP/IP networks. </a:t>
            </a:r>
            <a:r>
              <a:rPr lang="en-US" b="1" dirty="0">
                <a:solidFill>
                  <a:srgbClr val="355EA9"/>
                </a:solidFill>
                <a:latin typeface="Comic Sans MS" panose="030F0702030302020204" pitchFamily="66" charset="0"/>
                <a:cs typeface="Arabic Typesetting" panose="020B0604020202020204" pitchFamily="66" charset="-78"/>
              </a:rPr>
              <a:t>DNS</a:t>
            </a:r>
            <a:r>
              <a:rPr lang="en-US" dirty="0">
                <a:solidFill>
                  <a:srgbClr val="355EA9"/>
                </a:solidFill>
                <a:latin typeface="Comic Sans MS" panose="030F0702030302020204" pitchFamily="66" charset="0"/>
                <a:cs typeface="Arabic Typesetting" panose="020B0604020202020204" pitchFamily="66" charset="-78"/>
              </a:rPr>
              <a:t> services can be integrated with </a:t>
            </a:r>
            <a:r>
              <a:rPr lang="en-US" b="1" dirty="0">
                <a:solidFill>
                  <a:srgbClr val="355EA9"/>
                </a:solidFill>
                <a:latin typeface="Comic Sans MS" panose="030F0702030302020204" pitchFamily="66" charset="0"/>
                <a:cs typeface="Arabic Typesetting" panose="020B0604020202020204" pitchFamily="66" charset="-78"/>
              </a:rPr>
              <a:t>DHCP </a:t>
            </a:r>
            <a:r>
              <a:rPr lang="en-US" dirty="0">
                <a:solidFill>
                  <a:srgbClr val="355EA9"/>
                </a:solidFill>
                <a:latin typeface="Comic Sans MS" panose="030F0702030302020204" pitchFamily="66" charset="0"/>
                <a:cs typeface="Arabic Typesetting" panose="020B0604020202020204" pitchFamily="66" charset="-78"/>
              </a:rPr>
              <a:t>services, eliminating the need to add </a:t>
            </a:r>
            <a:r>
              <a:rPr lang="en-US" b="1" dirty="0">
                <a:solidFill>
                  <a:srgbClr val="355EA9"/>
                </a:solidFill>
                <a:latin typeface="Comic Sans MS" panose="030F0702030302020204" pitchFamily="66" charset="0"/>
                <a:cs typeface="Arabic Typesetting" panose="020B0604020202020204" pitchFamily="66" charset="-78"/>
              </a:rPr>
              <a:t>DNS</a:t>
            </a:r>
            <a:r>
              <a:rPr lang="en-US" dirty="0">
                <a:solidFill>
                  <a:srgbClr val="355EA9"/>
                </a:solidFill>
                <a:latin typeface="Comic Sans MS" panose="030F0702030302020204" pitchFamily="66" charset="0"/>
                <a:cs typeface="Arabic Typesetting" panose="020B0604020202020204" pitchFamily="66" charset="-78"/>
              </a:rPr>
              <a:t> records.</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18310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90762">
            <a:off x="290032" y="1018636"/>
            <a:ext cx="6595609" cy="38412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6600" b="1" dirty="0">
                <a:ln w="22225">
                  <a:solidFill>
                    <a:schemeClr val="bg1">
                      <a:lumMod val="95000"/>
                    </a:schemeClr>
                  </a:solidFill>
                  <a:prstDash val="solid"/>
                </a:ln>
                <a:solidFill>
                  <a:schemeClr val="bg1"/>
                </a:solidFill>
              </a:rPr>
              <a:t>Network </a:t>
            </a:r>
            <a:br>
              <a:rPr lang="en-US" sz="6600" b="1" dirty="0">
                <a:ln w="22225">
                  <a:solidFill>
                    <a:schemeClr val="bg1">
                      <a:lumMod val="95000"/>
                    </a:schemeClr>
                  </a:solidFill>
                  <a:prstDash val="solid"/>
                </a:ln>
                <a:solidFill>
                  <a:schemeClr val="bg1"/>
                </a:solidFill>
              </a:rPr>
            </a:br>
            <a:r>
              <a:rPr lang="en-US" sz="6600" b="1" dirty="0">
                <a:ln w="22225">
                  <a:solidFill>
                    <a:schemeClr val="bg1">
                      <a:lumMod val="95000"/>
                    </a:schemeClr>
                  </a:solidFill>
                  <a:prstDash val="solid"/>
                </a:ln>
                <a:solidFill>
                  <a:schemeClr val="bg1"/>
                </a:solidFill>
              </a:rPr>
              <a:t>Policy Server</a:t>
            </a: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4923627" y="465001"/>
            <a:ext cx="7238292" cy="5527651"/>
          </a:xfrm>
        </p:spPr>
        <p:txBody>
          <a:bodyPr anchor="ctr">
            <a:normAutofit/>
          </a:bodyPr>
          <a:lstStyle/>
          <a:p>
            <a:pPr algn="ctr"/>
            <a:r>
              <a:rPr lang="en-US" dirty="0">
                <a:solidFill>
                  <a:srgbClr val="355EA9"/>
                </a:solidFill>
                <a:latin typeface="Comic Sans MS" panose="030F0702030302020204" pitchFamily="66" charset="0"/>
                <a:cs typeface="Arabic Typesetting" panose="020B0604020202020204" pitchFamily="66" charset="-78"/>
              </a:rPr>
              <a:t>Provides authentication, authorization, and accounting related to connection requests. Can act as a Remote Authentication Dial-in User Service(RADIUS) server providing support for nearly all networking solutions. Polices are used to control supported access conditions and types of authentication.</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364980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90762">
            <a:off x="683928" y="1131178"/>
            <a:ext cx="6595609" cy="38412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6600" b="1" dirty="0">
                <a:ln w="22225">
                  <a:solidFill>
                    <a:schemeClr val="bg1">
                      <a:lumMod val="95000"/>
                    </a:schemeClr>
                  </a:solidFill>
                  <a:prstDash val="solid"/>
                </a:ln>
                <a:solidFill>
                  <a:schemeClr val="bg1"/>
                </a:solidFill>
              </a:rPr>
              <a:t>Print and </a:t>
            </a:r>
            <a:br>
              <a:rPr lang="en-US" sz="6600" b="1" dirty="0">
                <a:ln w="22225">
                  <a:solidFill>
                    <a:schemeClr val="bg1">
                      <a:lumMod val="95000"/>
                    </a:schemeClr>
                  </a:solidFill>
                  <a:prstDash val="solid"/>
                </a:ln>
                <a:solidFill>
                  <a:schemeClr val="bg1"/>
                </a:solidFill>
              </a:rPr>
            </a:br>
            <a:r>
              <a:rPr lang="en-US" sz="6600" b="1" dirty="0">
                <a:ln w="22225">
                  <a:solidFill>
                    <a:schemeClr val="bg1">
                      <a:lumMod val="95000"/>
                    </a:schemeClr>
                  </a:solidFill>
                  <a:prstDash val="solid"/>
                </a:ln>
                <a:solidFill>
                  <a:schemeClr val="bg1"/>
                </a:solidFill>
              </a:rPr>
              <a:t>Document </a:t>
            </a:r>
            <a:br>
              <a:rPr lang="en-US" sz="6600" b="1" dirty="0">
                <a:ln w="22225">
                  <a:solidFill>
                    <a:schemeClr val="bg1">
                      <a:lumMod val="95000"/>
                    </a:schemeClr>
                  </a:solidFill>
                  <a:prstDash val="solid"/>
                </a:ln>
                <a:solidFill>
                  <a:schemeClr val="bg1"/>
                </a:solidFill>
              </a:rPr>
            </a:br>
            <a:r>
              <a:rPr lang="en-US" sz="6600" b="1" dirty="0">
                <a:ln w="22225">
                  <a:solidFill>
                    <a:schemeClr val="bg1">
                      <a:lumMod val="95000"/>
                    </a:schemeClr>
                  </a:solidFill>
                  <a:prstDash val="solid"/>
                </a:ln>
                <a:solidFill>
                  <a:schemeClr val="bg1"/>
                </a:solidFill>
              </a:rPr>
              <a:t>Services</a:t>
            </a: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4923627" y="465001"/>
            <a:ext cx="7238292" cy="5527651"/>
          </a:xfrm>
        </p:spPr>
        <p:txBody>
          <a:bodyPr anchor="ctr">
            <a:normAutofit/>
          </a:bodyPr>
          <a:lstStyle/>
          <a:p>
            <a:pPr algn="ctr"/>
            <a:r>
              <a:rPr lang="en-US" dirty="0">
                <a:solidFill>
                  <a:srgbClr val="355EA9"/>
                </a:solidFill>
                <a:latin typeface="Comic Sans MS" panose="030F0702030302020204" pitchFamily="66" charset="0"/>
                <a:cs typeface="Arabic Typesetting" panose="020B0604020202020204" pitchFamily="66" charset="-78"/>
              </a:rPr>
              <a:t>Print and Document Services enables you to centralize print server and network printer management tasks. With this role, you can also receive scanned documents from network scanners and route the documents to a shared network resource like SharePoint service site, or e-mail addresses.</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234295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90762">
            <a:off x="784187" y="904673"/>
            <a:ext cx="6734884" cy="402713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b="1" dirty="0">
                <a:ln w="22225">
                  <a:solidFill>
                    <a:schemeClr val="bg1">
                      <a:lumMod val="95000"/>
                    </a:schemeClr>
                  </a:solidFill>
                  <a:prstDash val="solid"/>
                </a:ln>
                <a:solidFill>
                  <a:schemeClr val="bg1"/>
                </a:solidFill>
              </a:rPr>
              <a:t>Remote </a:t>
            </a:r>
            <a:br>
              <a:rPr lang="en-US" sz="7200" b="1" dirty="0">
                <a:ln w="22225">
                  <a:solidFill>
                    <a:schemeClr val="bg1">
                      <a:lumMod val="95000"/>
                    </a:schemeClr>
                  </a:solidFill>
                  <a:prstDash val="solid"/>
                </a:ln>
                <a:solidFill>
                  <a:schemeClr val="bg1"/>
                </a:solidFill>
              </a:rPr>
            </a:br>
            <a:r>
              <a:rPr lang="en-US" sz="7200" b="1" dirty="0">
                <a:ln w="22225">
                  <a:solidFill>
                    <a:schemeClr val="bg1">
                      <a:lumMod val="95000"/>
                    </a:schemeClr>
                  </a:solidFill>
                  <a:prstDash val="solid"/>
                </a:ln>
                <a:solidFill>
                  <a:schemeClr val="bg1"/>
                </a:solidFill>
              </a:rPr>
              <a:t>Access</a:t>
            </a: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132644">
            <a:off x="4923627" y="465001"/>
            <a:ext cx="7238292" cy="5527651"/>
          </a:xfrm>
        </p:spPr>
        <p:txBody>
          <a:bodyPr anchor="ctr">
            <a:normAutofit/>
          </a:bodyPr>
          <a:lstStyle/>
          <a:p>
            <a:pPr algn="ctr"/>
            <a:r>
              <a:rPr lang="en-US" b="1" dirty="0">
                <a:solidFill>
                  <a:srgbClr val="355EA9"/>
                </a:solidFill>
                <a:latin typeface="Comic Sans MS" panose="030F0702030302020204" pitchFamily="66" charset="0"/>
                <a:cs typeface="Arabic Typesetting" panose="020B0604020202020204" pitchFamily="66" charset="-78"/>
              </a:rPr>
              <a:t>Remote Access </a:t>
            </a:r>
            <a:r>
              <a:rPr lang="en-US" dirty="0">
                <a:solidFill>
                  <a:srgbClr val="355EA9"/>
                </a:solidFill>
                <a:latin typeface="Comic Sans MS" panose="030F0702030302020204" pitchFamily="66" charset="0"/>
                <a:cs typeface="Arabic Typesetting" panose="020B0604020202020204" pitchFamily="66" charset="-78"/>
              </a:rPr>
              <a:t>provides Seamless Connectivity. Always On and always Managed experience based on DirectAccess. It provides traditional VPN services including site-to-site (branch-office or cloud) connectivity. It combines DirectAccess and RRAS VPN (Routing and Remote Access Service) into a single management console.</a:t>
            </a:r>
            <a:endParaRPr lang="en-US" sz="2400" dirty="0">
              <a:solidFill>
                <a:srgbClr val="355EA9"/>
              </a:solidFill>
              <a:latin typeface="Comic Sans MS" panose="030F0702030302020204" pitchFamily="66" charset="0"/>
              <a:cs typeface="Arabic Typesetting" panose="020B0604020202020204" pitchFamily="66" charset="-78"/>
            </a:endParaRPr>
          </a:p>
        </p:txBody>
      </p:sp>
    </p:spTree>
    <p:extLst>
      <p:ext uri="{BB962C8B-B14F-4D97-AF65-F5344CB8AC3E}">
        <p14:creationId xmlns:p14="http://schemas.microsoft.com/office/powerpoint/2010/main" val="277692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0CD48BB-4BA8-4820-8D79-0B974ECD209B}"/>
              </a:ext>
            </a:extLst>
          </p:cNvPr>
          <p:cNvSpPr>
            <a:spLocks noGrp="1"/>
          </p:cNvSpPr>
          <p:nvPr>
            <p:ph type="title"/>
          </p:nvPr>
        </p:nvSpPr>
        <p:spPr>
          <a:xfrm rot="20360180">
            <a:off x="1101841" y="769465"/>
            <a:ext cx="6734884" cy="402713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8000" b="1" dirty="0">
                <a:ln w="22225">
                  <a:solidFill>
                    <a:schemeClr val="bg1">
                      <a:lumMod val="95000"/>
                    </a:schemeClr>
                  </a:solidFill>
                  <a:prstDash val="solid"/>
                </a:ln>
                <a:solidFill>
                  <a:schemeClr val="bg1"/>
                </a:solidFill>
              </a:rPr>
              <a:t>WSUS</a:t>
            </a:r>
          </a:p>
        </p:txBody>
      </p:sp>
      <p:sp>
        <p:nvSpPr>
          <p:cNvPr id="4" name="Content Placeholder 3">
            <a:extLst>
              <a:ext uri="{FF2B5EF4-FFF2-40B4-BE49-F238E27FC236}">
                <a16:creationId xmlns:a16="http://schemas.microsoft.com/office/drawing/2014/main" id="{A32D2AFB-9F58-4B57-AB5B-7C42005392BF}"/>
              </a:ext>
            </a:extLst>
          </p:cNvPr>
          <p:cNvSpPr>
            <a:spLocks noGrp="1"/>
          </p:cNvSpPr>
          <p:nvPr>
            <p:ph idx="1"/>
          </p:nvPr>
        </p:nvSpPr>
        <p:spPr>
          <a:xfrm rot="21079068">
            <a:off x="4822016" y="-57048"/>
            <a:ext cx="7412552" cy="5680162"/>
          </a:xfrm>
        </p:spPr>
        <p:txBody>
          <a:bodyPr anchor="ctr">
            <a:normAutofit/>
          </a:bodyPr>
          <a:lstStyle/>
          <a:p>
            <a:pPr algn="ctr"/>
            <a:r>
              <a:rPr lang="en-US" sz="3200" b="1" dirty="0">
                <a:solidFill>
                  <a:srgbClr val="355EA9"/>
                </a:solidFill>
                <a:latin typeface="Comic Sans MS" panose="030F0702030302020204" pitchFamily="66" charset="0"/>
                <a:cs typeface="Arabic Typesetting" panose="020B0604020202020204" pitchFamily="66" charset="-78"/>
              </a:rPr>
              <a:t>Windows Server Update Services (WSUS) </a:t>
            </a:r>
            <a:r>
              <a:rPr lang="en-US" sz="3200" dirty="0">
                <a:solidFill>
                  <a:srgbClr val="355EA9"/>
                </a:solidFill>
                <a:latin typeface="Comic Sans MS" panose="030F0702030302020204" pitchFamily="66" charset="0"/>
                <a:cs typeface="Arabic Typesetting" panose="020B0604020202020204" pitchFamily="66" charset="-78"/>
              </a:rPr>
              <a:t>is an update service of Microsoft which allows the companies to test updates before installing to live environment.</a:t>
            </a:r>
          </a:p>
        </p:txBody>
      </p:sp>
    </p:spTree>
    <p:extLst>
      <p:ext uri="{BB962C8B-B14F-4D97-AF65-F5344CB8AC3E}">
        <p14:creationId xmlns:p14="http://schemas.microsoft.com/office/powerpoint/2010/main" val="299617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3071</TotalTime>
  <Words>349</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Arabic Typesetting</vt:lpstr>
      <vt:lpstr>Arial</vt:lpstr>
      <vt:lpstr>Berlin Sans FB Demi</vt:lpstr>
      <vt:lpstr>Calibri</vt:lpstr>
      <vt:lpstr>Calibri Light</vt:lpstr>
      <vt:lpstr>Comic Sans MS</vt:lpstr>
      <vt:lpstr>Office Theme</vt:lpstr>
      <vt:lpstr>Migrating Server Roles   Within A Domain</vt:lpstr>
      <vt:lpstr>ADFS Role                               Services </vt:lpstr>
      <vt:lpstr>Hyper-V </vt:lpstr>
      <vt:lpstr>D H C P </vt:lpstr>
      <vt:lpstr>D N S</vt:lpstr>
      <vt:lpstr>Network  Policy Server</vt:lpstr>
      <vt:lpstr>Print and  Document  Services</vt:lpstr>
      <vt:lpstr>Remote  Access</vt:lpstr>
      <vt:lpstr>WSUS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Server Roles   Within A Domain</dc:title>
  <dc:creator>User</dc:creator>
  <cp:lastModifiedBy>Prajwal P Kulkarni</cp:lastModifiedBy>
  <cp:revision>24</cp:revision>
  <dcterms:created xsi:type="dcterms:W3CDTF">2018-11-30T10:27:42Z</dcterms:created>
  <dcterms:modified xsi:type="dcterms:W3CDTF">2018-12-03T07:33:30Z</dcterms:modified>
</cp:coreProperties>
</file>