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27"/>
  </p:notesMasterIdLst>
  <p:sldIdLst>
    <p:sldId id="257" r:id="rId3"/>
    <p:sldId id="259" r:id="rId4"/>
    <p:sldId id="258" r:id="rId5"/>
    <p:sldId id="260" r:id="rId6"/>
    <p:sldId id="261" r:id="rId7"/>
    <p:sldId id="264" r:id="rId8"/>
    <p:sldId id="267" r:id="rId9"/>
    <p:sldId id="262" r:id="rId10"/>
    <p:sldId id="263" r:id="rId11"/>
    <p:sldId id="265" r:id="rId12"/>
    <p:sldId id="322" r:id="rId13"/>
    <p:sldId id="326" r:id="rId14"/>
    <p:sldId id="269" r:id="rId15"/>
    <p:sldId id="266" r:id="rId16"/>
    <p:sldId id="272" r:id="rId17"/>
    <p:sldId id="273" r:id="rId18"/>
    <p:sldId id="270" r:id="rId19"/>
    <p:sldId id="271" r:id="rId20"/>
    <p:sldId id="274" r:id="rId21"/>
    <p:sldId id="275" r:id="rId22"/>
    <p:sldId id="323" r:id="rId23"/>
    <p:sldId id="324" r:id="rId24"/>
    <p:sldId id="325" r:id="rId25"/>
    <p:sldId id="32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9B6A47-4ACD-4584-B525-1E763023BBD1}" type="datetimeFigureOut">
              <a:rPr lang="en-CA" smtClean="0"/>
              <a:t>2020-04-22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AAC0BB-5CA4-44DE-AB4A-2C6A8B25EC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2684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9E8BFE-F454-44CF-A2A9-F0A1EE63C1E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7406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9E8BFE-F454-44CF-A2A9-F0A1EE63C1E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6346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7267" y="2191414"/>
            <a:ext cx="8930695" cy="1470025"/>
          </a:xfrm>
        </p:spPr>
        <p:txBody>
          <a:bodyPr lIns="0" tIns="0" rIns="0" bIns="0"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267" y="3916501"/>
            <a:ext cx="8534400" cy="1102434"/>
          </a:xfrm>
        </p:spPr>
        <p:txBody>
          <a:bodyPr lIns="0" tIns="0" rIns="0" bIns="0"/>
          <a:lstStyle>
            <a:lvl1pPr marL="0" indent="0" algn="l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3" name="Picture 12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635" y="250556"/>
            <a:ext cx="658320" cy="138494"/>
          </a:xfrm>
          <a:prstGeom prst="rect">
            <a:avLst/>
          </a:prstGeom>
        </p:spPr>
      </p:pic>
      <p:pic>
        <p:nvPicPr>
          <p:cNvPr id="8" name="Picture 7"/>
          <p:cNvPicPr>
            <a:picLocks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10400922" y="272950"/>
            <a:ext cx="1293173" cy="872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567267" y="252763"/>
            <a:ext cx="1280160" cy="15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3088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5DAAF-3A86-490C-925D-38FF6720D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FE162-31A7-4C04-855C-378E2834C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74D48-1ABF-4E50-A8CA-FBCD778F0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488D7-AF3A-4794-8656-CAEA8E230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292B5-95AC-4FD0-B07C-2543724F0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FF71E-2AA0-4A47-8320-1BDF648D7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6143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7267" y="2191414"/>
            <a:ext cx="8930695" cy="1470025"/>
          </a:xfrm>
        </p:spPr>
        <p:txBody>
          <a:bodyPr lIns="0" tIns="0" rIns="0" bIns="0"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267" y="3916501"/>
            <a:ext cx="8534400" cy="1102434"/>
          </a:xfrm>
        </p:spPr>
        <p:txBody>
          <a:bodyPr lIns="0" tIns="0" rIns="0" bIns="0"/>
          <a:lstStyle>
            <a:lvl1pPr marL="0" indent="0" algn="l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3" name="Picture 12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635" y="250556"/>
            <a:ext cx="658320" cy="138494"/>
          </a:xfrm>
          <a:prstGeom prst="rect">
            <a:avLst/>
          </a:prstGeom>
        </p:spPr>
      </p:pic>
      <p:pic>
        <p:nvPicPr>
          <p:cNvPr id="8" name="Picture 7"/>
          <p:cNvPicPr>
            <a:picLocks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10400922" y="272950"/>
            <a:ext cx="1293173" cy="872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567267" y="252763"/>
            <a:ext cx="1280160" cy="15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79342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8328" y="182880"/>
            <a:ext cx="9189024" cy="91012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328" y="1909235"/>
            <a:ext cx="9189024" cy="421692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2400" y="6356352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7E68ECE-59D7-452D-8595-BBB947F3BD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156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ransition>
    <p:fade/>
  </p:transition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accent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Font typeface="Arial" panose="020B0604020202020204" pitchFamily="34" charset="0"/>
        <a:buNone/>
        <a:defRPr sz="1700" b="1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700" kern="1200">
          <a:solidFill>
            <a:srgbClr val="3B495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2286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700" kern="1200">
          <a:solidFill>
            <a:srgbClr val="3B495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5715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400" kern="1200">
          <a:solidFill>
            <a:srgbClr val="3B495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027113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400" kern="1200">
          <a:solidFill>
            <a:srgbClr val="3B495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7B0824-F4FC-436A-93D8-3E80FA5F6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4896F-DA88-4CEB-9699-4D003EAB2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56E40-F4BE-45B5-BEE7-9124E6BF2C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DAC00-997F-4E38-9EFA-71B6C99E40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A0D5D-EC60-422E-A1D9-43504ACDD6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FF71E-2AA0-4A47-8320-1BDF648D7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463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hyperlink" Target="https://www.instagram.com/nrc_cnrc/" TargetMode="External"/><Relationship Id="rId7" Type="http://schemas.openxmlformats.org/officeDocument/2006/relationships/hyperlink" Target="https://www.linkedin.com/company/national-research-council?trk=tyah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hyperlink" Target="https://twitter.com/nrc_cnrc" TargetMode="Externa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1670" y="1069673"/>
            <a:ext cx="8159284" cy="2537593"/>
          </a:xfrm>
        </p:spPr>
        <p:txBody>
          <a:bodyPr/>
          <a:lstStyle/>
          <a:p>
            <a:r>
              <a:rPr lang="en-CA" sz="3200" dirty="0"/>
              <a:t>Potential of Neural Networks to Predict Moisture Performance of Building envelopes. </a:t>
            </a:r>
            <a:endParaRPr lang="en-US" sz="32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781670" y="4227051"/>
            <a:ext cx="6400800" cy="11024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1700" b="1" kern="120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da-DK" dirty="0">
                <a:solidFill>
                  <a:srgbClr val="0099AA">
                    <a:lumMod val="40000"/>
                    <a:lumOff val="60000"/>
                  </a:srgbClr>
                </a:solidFill>
              </a:rPr>
              <a:t>Naman Bansal</a:t>
            </a:r>
          </a:p>
          <a:p>
            <a:pPr>
              <a:spcBef>
                <a:spcPts val="0"/>
              </a:spcBef>
            </a:pPr>
            <a:r>
              <a:rPr lang="da-DK" dirty="0">
                <a:solidFill>
                  <a:srgbClr val="0099AA">
                    <a:lumMod val="40000"/>
                    <a:lumOff val="60000"/>
                  </a:srgbClr>
                </a:solidFill>
              </a:rPr>
              <a:t>Coop Student</a:t>
            </a:r>
            <a:endParaRPr lang="en-US" dirty="0">
              <a:solidFill>
                <a:srgbClr val="0099AA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23008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5F538-398A-42E1-B4B3-A94CD44B6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760"/>
            <a:ext cx="10515600" cy="1325563"/>
          </a:xfrm>
        </p:spPr>
        <p:txBody>
          <a:bodyPr/>
          <a:lstStyle/>
          <a:p>
            <a:r>
              <a:rPr lang="en-US" dirty="0"/>
              <a:t>Methods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E560C-2F80-43F8-A51B-0956D9A7E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9000"/>
            <a:ext cx="10515600" cy="2387932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Perform </a:t>
            </a:r>
            <a:r>
              <a:rPr lang="en-US" sz="2400" dirty="0">
                <a:solidFill>
                  <a:srgbClr val="FF0000"/>
                </a:solidFill>
              </a:rPr>
              <a:t>62 </a:t>
            </a:r>
            <a:r>
              <a:rPr lang="en-US" sz="2400" dirty="0"/>
              <a:t>HAM simulations on wood frame wall using DELPHIN </a:t>
            </a:r>
          </a:p>
          <a:p>
            <a:r>
              <a:rPr lang="en-US" sz="2400" dirty="0"/>
              <a:t>Two claddings: Brick and Fibreboard </a:t>
            </a:r>
          </a:p>
          <a:p>
            <a:r>
              <a:rPr lang="en-US" sz="2400" dirty="0"/>
              <a:t>City: Ottawa</a:t>
            </a:r>
            <a:endParaRPr lang="en-CA" sz="2400" dirty="0"/>
          </a:p>
          <a:p>
            <a:r>
              <a:rPr lang="en-CA" sz="2400" dirty="0"/>
              <a:t>Each simulation: Average year (based on moisture index) + each year of the 31 years of Historical (1986-2016) and Future (2062-2092). </a:t>
            </a:r>
          </a:p>
          <a:p>
            <a:r>
              <a:rPr lang="en-CA" sz="2400" dirty="0"/>
              <a:t>Train the model to predict T and RH of OSB using </a:t>
            </a:r>
            <a:r>
              <a:rPr lang="en-CA" sz="2400" dirty="0">
                <a:solidFill>
                  <a:srgbClr val="FF0000"/>
                </a:solidFill>
              </a:rPr>
              <a:t>50</a:t>
            </a:r>
            <a:r>
              <a:rPr lang="en-CA" sz="2400" dirty="0"/>
              <a:t> randomly selected simulations </a:t>
            </a:r>
          </a:p>
          <a:p>
            <a:r>
              <a:rPr lang="en-CA" sz="2400" dirty="0"/>
              <a:t>Predict T and RH of the </a:t>
            </a:r>
            <a:r>
              <a:rPr lang="en-CA" sz="2400" b="1" dirty="0"/>
              <a:t>12</a:t>
            </a:r>
            <a:r>
              <a:rPr lang="en-CA" sz="2400" dirty="0"/>
              <a:t> remaining cases 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A48B05-1781-4D94-9566-D8E08F528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FF71E-2AA0-4A47-8320-1BDF648D77A9}" type="slidenum">
              <a:rPr lang="en-CA" smtClean="0"/>
              <a:t>10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154A3A-D6A7-41AE-8F5A-0470033FFAB5}"/>
              </a:ext>
            </a:extLst>
          </p:cNvPr>
          <p:cNvSpPr txBox="1"/>
          <p:nvPr/>
        </p:nvSpPr>
        <p:spPr>
          <a:xfrm>
            <a:off x="1434516" y="3816628"/>
            <a:ext cx="1845579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Temperature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725308-72A7-4D65-ACAC-121A61B4E1D1}"/>
              </a:ext>
            </a:extLst>
          </p:cNvPr>
          <p:cNvSpPr txBox="1"/>
          <p:nvPr/>
        </p:nvSpPr>
        <p:spPr>
          <a:xfrm>
            <a:off x="1434517" y="4320897"/>
            <a:ext cx="184557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Direct Radiation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616621-DAF4-41ED-B094-CACB9BE0C47B}"/>
              </a:ext>
            </a:extLst>
          </p:cNvPr>
          <p:cNvSpPr txBox="1"/>
          <p:nvPr/>
        </p:nvSpPr>
        <p:spPr>
          <a:xfrm>
            <a:off x="1434517" y="4825166"/>
            <a:ext cx="184557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Relative Humidity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9BBE7E-F283-496B-B75C-C722E515D368}"/>
              </a:ext>
            </a:extLst>
          </p:cNvPr>
          <p:cNvSpPr txBox="1"/>
          <p:nvPr/>
        </p:nvSpPr>
        <p:spPr>
          <a:xfrm>
            <a:off x="1434517" y="5316398"/>
            <a:ext cx="184557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Wind Driven Rain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9DD54C3-1374-44B6-B4B6-8ED0D1FC0675}"/>
              </a:ext>
            </a:extLst>
          </p:cNvPr>
          <p:cNvSpPr/>
          <p:nvPr/>
        </p:nvSpPr>
        <p:spPr>
          <a:xfrm>
            <a:off x="3501394" y="4340279"/>
            <a:ext cx="112412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05E3D2-5731-45FC-82BE-9DEA46F621A1}"/>
              </a:ext>
            </a:extLst>
          </p:cNvPr>
          <p:cNvSpPr txBox="1"/>
          <p:nvPr/>
        </p:nvSpPr>
        <p:spPr>
          <a:xfrm>
            <a:off x="4846817" y="4001294"/>
            <a:ext cx="273341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Temperature OSB out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1BCA6B-7D11-4576-9ACA-1829D92DDE6B}"/>
              </a:ext>
            </a:extLst>
          </p:cNvPr>
          <p:cNvSpPr txBox="1"/>
          <p:nvPr/>
        </p:nvSpPr>
        <p:spPr>
          <a:xfrm>
            <a:off x="4846817" y="4690229"/>
            <a:ext cx="273341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Relative Humidity OSB out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B553151-AE0F-4F2B-AC6E-FEE2411F987E}"/>
              </a:ext>
            </a:extLst>
          </p:cNvPr>
          <p:cNvSpPr/>
          <p:nvPr/>
        </p:nvSpPr>
        <p:spPr>
          <a:xfrm>
            <a:off x="7789951" y="426324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D098F0-13AC-4C1C-8A15-63253F6D2860}"/>
              </a:ext>
            </a:extLst>
          </p:cNvPr>
          <p:cNvSpPr txBox="1"/>
          <p:nvPr/>
        </p:nvSpPr>
        <p:spPr>
          <a:xfrm>
            <a:off x="8978078" y="4240402"/>
            <a:ext cx="1845579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Mould Index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4918C4-9635-4BD0-A7DA-238ECA244425}"/>
              </a:ext>
            </a:extLst>
          </p:cNvPr>
          <p:cNvSpPr txBox="1"/>
          <p:nvPr/>
        </p:nvSpPr>
        <p:spPr>
          <a:xfrm>
            <a:off x="1125367" y="6016475"/>
            <a:ext cx="2657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Outdoor Climate Variables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D04BA3-8D98-4F7E-A1E1-C5E03AF56C4E}"/>
              </a:ext>
            </a:extLst>
          </p:cNvPr>
          <p:cNvSpPr txBox="1"/>
          <p:nvPr/>
        </p:nvSpPr>
        <p:spPr>
          <a:xfrm>
            <a:off x="5049083" y="5981115"/>
            <a:ext cx="280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Predicted variables inside Wall Assembly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68DA69-FF08-4F03-890B-4B016D43BB85}"/>
              </a:ext>
            </a:extLst>
          </p:cNvPr>
          <p:cNvSpPr txBox="1"/>
          <p:nvPr/>
        </p:nvSpPr>
        <p:spPr>
          <a:xfrm>
            <a:off x="8698759" y="5918721"/>
            <a:ext cx="3202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Using Predicted Variables Compute Mould</a:t>
            </a:r>
          </a:p>
        </p:txBody>
      </p:sp>
    </p:spTree>
    <p:extLst>
      <p:ext uri="{BB962C8B-B14F-4D97-AF65-F5344CB8AC3E}">
        <p14:creationId xmlns:p14="http://schemas.microsoft.com/office/powerpoint/2010/main" val="179234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5B362-DC39-45AA-9471-1B2D6D5D9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Optimal Lag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5B33C3-85B9-4D35-A79A-7D69FA836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FF71E-2AA0-4A47-8320-1BDF648D77A9}" type="slidenum">
              <a:rPr lang="en-CA" smtClean="0"/>
              <a:t>11</a:t>
            </a:fld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2B977A-5644-4374-AD05-1DB65310151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49193" y="2466171"/>
            <a:ext cx="2305050" cy="24497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0C06B0-8360-4D03-91E9-561529E23D00}"/>
              </a:ext>
            </a:extLst>
          </p:cNvPr>
          <p:cNvSpPr txBox="1"/>
          <p:nvPr/>
        </p:nvSpPr>
        <p:spPr>
          <a:xfrm>
            <a:off x="7061511" y="3059668"/>
            <a:ext cx="273341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Temperature OSB out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24E9CF-5083-432A-8B38-EA52E6BDD669}"/>
              </a:ext>
            </a:extLst>
          </p:cNvPr>
          <p:cNvSpPr txBox="1"/>
          <p:nvPr/>
        </p:nvSpPr>
        <p:spPr>
          <a:xfrm>
            <a:off x="7061510" y="3910053"/>
            <a:ext cx="273341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Relative Humidity OSB out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26FDF01-9B43-49B4-8A14-4857197F3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974" y="2544224"/>
            <a:ext cx="2333625" cy="23717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57B1A50-9F10-4881-9AFF-3ED2A620F9F5}"/>
              </a:ext>
            </a:extLst>
          </p:cNvPr>
          <p:cNvSpPr txBox="1"/>
          <p:nvPr/>
        </p:nvSpPr>
        <p:spPr>
          <a:xfrm>
            <a:off x="966984" y="5177124"/>
            <a:ext cx="2657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Outdoor Climate Variables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1CED259-367F-468B-B163-4702BDA0F2E9}"/>
              </a:ext>
            </a:extLst>
          </p:cNvPr>
          <p:cNvCxnSpPr>
            <a:cxnSpLocks/>
          </p:cNvCxnSpPr>
          <p:nvPr/>
        </p:nvCxnSpPr>
        <p:spPr>
          <a:xfrm>
            <a:off x="4696250" y="3230878"/>
            <a:ext cx="1880719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1CED259-367F-468B-B163-4702BDA0F2E9}"/>
              </a:ext>
            </a:extLst>
          </p:cNvPr>
          <p:cNvCxnSpPr>
            <a:cxnSpLocks/>
          </p:cNvCxnSpPr>
          <p:nvPr/>
        </p:nvCxnSpPr>
        <p:spPr>
          <a:xfrm>
            <a:off x="4696250" y="4112294"/>
            <a:ext cx="647537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2A89458-F6C2-4F37-9FB2-E95741F62E89}"/>
              </a:ext>
            </a:extLst>
          </p:cNvPr>
          <p:cNvCxnSpPr>
            <a:cxnSpLocks/>
          </p:cNvCxnSpPr>
          <p:nvPr/>
        </p:nvCxnSpPr>
        <p:spPr>
          <a:xfrm>
            <a:off x="5276489" y="4112294"/>
            <a:ext cx="495742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B5FF13C-8154-4A7C-BC61-AAE9CAEB88B2}"/>
              </a:ext>
            </a:extLst>
          </p:cNvPr>
          <p:cNvCxnSpPr>
            <a:cxnSpLocks/>
          </p:cNvCxnSpPr>
          <p:nvPr/>
        </p:nvCxnSpPr>
        <p:spPr>
          <a:xfrm>
            <a:off x="5696125" y="4112294"/>
            <a:ext cx="536895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0305882-9B3C-44D6-AC61-0205F0A7599C}"/>
              </a:ext>
            </a:extLst>
          </p:cNvPr>
          <p:cNvCxnSpPr>
            <a:cxnSpLocks/>
          </p:cNvCxnSpPr>
          <p:nvPr/>
        </p:nvCxnSpPr>
        <p:spPr>
          <a:xfrm>
            <a:off x="6091619" y="4112294"/>
            <a:ext cx="569239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B7B7DA8-5DEF-4A52-A2DF-1EE2319E45BD}"/>
              </a:ext>
            </a:extLst>
          </p:cNvPr>
          <p:cNvCxnSpPr>
            <a:cxnSpLocks/>
          </p:cNvCxnSpPr>
          <p:nvPr/>
        </p:nvCxnSpPr>
        <p:spPr>
          <a:xfrm>
            <a:off x="3521605" y="3584614"/>
            <a:ext cx="1174645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5D431E5-6E3A-4B83-B5A2-2E1C7DF54B4E}"/>
              </a:ext>
            </a:extLst>
          </p:cNvPr>
          <p:cNvSpPr txBox="1"/>
          <p:nvPr/>
        </p:nvSpPr>
        <p:spPr>
          <a:xfrm>
            <a:off x="9982200" y="3046212"/>
            <a:ext cx="1594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Past 2 Days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80FF25-2B0A-4EFD-AB20-6C2F51246A57}"/>
              </a:ext>
            </a:extLst>
          </p:cNvPr>
          <p:cNvSpPr txBox="1"/>
          <p:nvPr/>
        </p:nvSpPr>
        <p:spPr>
          <a:xfrm>
            <a:off x="9968916" y="3895682"/>
            <a:ext cx="2223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Past 10 or more Days</a:t>
            </a:r>
          </a:p>
        </p:txBody>
      </p:sp>
    </p:spTree>
    <p:extLst>
      <p:ext uri="{BB962C8B-B14F-4D97-AF65-F5344CB8AC3E}">
        <p14:creationId xmlns:p14="http://schemas.microsoft.com/office/powerpoint/2010/main" val="399720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33" grpId="0"/>
      <p:bldP spid="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D4F11-B5CB-4B49-B1CC-B599FAAA0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7539"/>
            <a:ext cx="10515600" cy="1325563"/>
          </a:xfrm>
        </p:spPr>
        <p:txBody>
          <a:bodyPr/>
          <a:lstStyle/>
          <a:p>
            <a:pPr algn="ctr"/>
            <a:r>
              <a:rPr lang="en-CA" b="1" dirty="0"/>
              <a:t>Results From LSTM (Long Short Term Memory Neural Network)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99C5B-8DEA-47F6-AD6C-821C24825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FF71E-2AA0-4A47-8320-1BDF648D77A9}" type="slidenum">
              <a:rPr lang="en-CA" smtClean="0"/>
              <a:t>12</a:t>
            </a:fld>
            <a:endParaRPr lang="en-CA"/>
          </a:p>
        </p:txBody>
      </p:sp>
      <p:pic>
        <p:nvPicPr>
          <p:cNvPr id="5" name="Picture 6" descr="Understanding LSTM Networks -- colah's blog">
            <a:extLst>
              <a:ext uri="{FF2B5EF4-FFF2-40B4-BE49-F238E27FC236}">
                <a16:creationId xmlns:a16="http://schemas.microsoft.com/office/drawing/2014/main" id="{B36475E4-F016-4300-93A8-7AD80B27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457" y="3813102"/>
            <a:ext cx="3307713" cy="256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6231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0989B-83CC-4C37-8FF4-0CD5AF52B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Ottawa - Temperature out OSB – </a:t>
            </a:r>
            <a:r>
              <a:rPr lang="en-CA" b="1" dirty="0"/>
              <a:t>Brick </a:t>
            </a:r>
            <a:br>
              <a:rPr lang="en-CA" dirty="0"/>
            </a:br>
            <a:r>
              <a:rPr lang="en-CA" dirty="0"/>
              <a:t>(Lag 2 Days)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297152-890B-4C3D-B952-812842900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C8FF71E-2AA0-4A47-8320-1BDF648D77A9}" type="slidenum">
              <a:rPr lang="en-CA" smtClean="0"/>
              <a:t>13</a:t>
            </a:fld>
            <a:endParaRPr lang="en-CA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81B5472-8C56-4813-8CE9-A06F3DB8EC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524" y="1875246"/>
            <a:ext cx="11489298" cy="426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551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D41C5-1249-4C89-87EC-FF156820E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Ottawa - Relative Humidity out OSB – </a:t>
            </a:r>
            <a:r>
              <a:rPr lang="en-CA" b="1" dirty="0"/>
              <a:t>Brick</a:t>
            </a:r>
            <a:br>
              <a:rPr lang="en-CA" dirty="0"/>
            </a:br>
            <a:r>
              <a:rPr lang="en-CA" dirty="0"/>
              <a:t>(Lag 10 Days)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DBEA4-742F-4278-B93E-3FDC9894E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C8FF71E-2AA0-4A47-8320-1BDF648D77A9}" type="slidenum">
              <a:rPr lang="en-CA" smtClean="0"/>
              <a:t>14</a:t>
            </a:fld>
            <a:endParaRPr lang="en-CA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71184C5-DB34-4803-8D5A-32C8F63FC9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999" b="-3999"/>
          <a:stretch/>
        </p:blipFill>
        <p:spPr>
          <a:xfrm>
            <a:off x="401972" y="1887523"/>
            <a:ext cx="11233122" cy="425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722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86A9A1-A224-4071-BD7C-87E203A46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C8FF71E-2AA0-4A47-8320-1BDF648D77A9}" type="slidenum">
              <a:rPr lang="en-CA" smtClean="0"/>
              <a:t>15</a:t>
            </a:fld>
            <a:endParaRPr lang="en-CA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431735A-D85C-4E00-B6A5-66D186B9F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Mould Index out OSB – </a:t>
            </a:r>
            <a:r>
              <a:rPr lang="en-CA" b="1" dirty="0"/>
              <a:t>Brick</a:t>
            </a:r>
            <a:r>
              <a:rPr lang="en-CA" dirty="0"/>
              <a:t> - Ottawa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D62EE0D-332A-43BE-8A3C-FCCB51737E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963" y="1690688"/>
            <a:ext cx="11336073" cy="430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48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FC4C3-95EC-45C8-B9C7-5D67E93BB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Mould Index out OSB – </a:t>
            </a:r>
            <a:r>
              <a:rPr lang="en-CA" b="1" dirty="0"/>
              <a:t>Brick</a:t>
            </a:r>
            <a:r>
              <a:rPr lang="en-CA" dirty="0"/>
              <a:t> - Ottawa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F8FAFC-936D-4CD0-BCC5-3F5963F77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FF71E-2AA0-4A47-8320-1BDF648D77A9}" type="slidenum">
              <a:rPr lang="en-CA" smtClean="0"/>
              <a:t>16</a:t>
            </a:fld>
            <a:endParaRPr lang="en-CA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3107709-3830-4550-92D4-36CF0CDFED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454" y="1690688"/>
            <a:ext cx="11797091" cy="444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413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53B59-B365-4816-9955-DBDAE985E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Ottawa –Temperature out OSB- </a:t>
            </a:r>
            <a:r>
              <a:rPr lang="en-CA" b="1" dirty="0"/>
              <a:t>Fibreboard</a:t>
            </a:r>
            <a:br>
              <a:rPr lang="en-CA" dirty="0"/>
            </a:br>
            <a:r>
              <a:rPr lang="en-CA" dirty="0"/>
              <a:t>(Lag 2 Days)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44503-8C06-45E9-A5D2-80CC8B840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FF71E-2AA0-4A47-8320-1BDF648D77A9}" type="slidenum">
              <a:rPr lang="en-CA" smtClean="0"/>
              <a:t>17</a:t>
            </a:fld>
            <a:endParaRPr lang="en-CA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C4FBF87-338E-413A-A8A0-454778760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610" y="1841690"/>
            <a:ext cx="11132780" cy="414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767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F0D7F-FD0A-4746-9C5A-2EF387562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77" y="307504"/>
            <a:ext cx="11711031" cy="1608385"/>
          </a:xfrm>
        </p:spPr>
        <p:txBody>
          <a:bodyPr/>
          <a:lstStyle/>
          <a:p>
            <a:r>
              <a:rPr lang="en-CA" dirty="0"/>
              <a:t>Ottawa –Relative Humidity out OSB-</a:t>
            </a:r>
            <a:r>
              <a:rPr lang="en-CA" b="1" dirty="0"/>
              <a:t>Fibreboard</a:t>
            </a:r>
            <a:br>
              <a:rPr lang="en-CA" dirty="0"/>
            </a:br>
            <a:r>
              <a:rPr lang="en-CA" dirty="0"/>
              <a:t>(Lag 10 Days)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22F3A-7FA7-4517-B78D-F7B36CB14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FF71E-2AA0-4A47-8320-1BDF648D77A9}" type="slidenum">
              <a:rPr lang="en-CA" smtClean="0"/>
              <a:t>18</a:t>
            </a:fld>
            <a:endParaRPr lang="en-CA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323B44B-C4C3-4E87-AC71-BCF0C60F30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377" y="1915889"/>
            <a:ext cx="11439900" cy="411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127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28A96-9D2E-4502-AE9D-F29341CA4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Mould Index out OSB – </a:t>
            </a:r>
            <a:r>
              <a:rPr lang="en-CA" b="1" dirty="0"/>
              <a:t>Fibreboard -</a:t>
            </a:r>
            <a:r>
              <a:rPr lang="en-CA" dirty="0"/>
              <a:t> Ottawa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C98CA7-A3BE-45BA-A0D2-02EF22D1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FF71E-2AA0-4A47-8320-1BDF648D77A9}" type="slidenum">
              <a:rPr lang="en-CA" smtClean="0"/>
              <a:t>19</a:t>
            </a:fld>
            <a:endParaRPr lang="en-CA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F011DBD-29B8-4D80-B550-64078EE1CD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058" y="1795244"/>
            <a:ext cx="11367883" cy="416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811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EA0B2-AF6E-432B-9CC7-218D944CE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rgbClr val="FFC000"/>
                </a:solidFill>
              </a:rPr>
              <a:t>OUTLINE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8EC77-C7A9-4EC3-B69D-F8DC6A935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4000" dirty="0"/>
              <a:t>Problem</a:t>
            </a:r>
          </a:p>
          <a:p>
            <a:r>
              <a:rPr lang="en-CA" sz="4000" dirty="0"/>
              <a:t>Application of Support Vector Regression (SVR) method </a:t>
            </a:r>
          </a:p>
          <a:p>
            <a:r>
              <a:rPr lang="en-CA" sz="4000" dirty="0"/>
              <a:t>Application of Neural Networks</a:t>
            </a:r>
          </a:p>
          <a:p>
            <a:r>
              <a:rPr lang="en-CA" sz="4000" dirty="0"/>
              <a:t>Summary and next steps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6EFA7D-A683-4619-A050-16651CE80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FF71E-2AA0-4A47-8320-1BDF648D77A9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2092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7869D-E317-4D0F-9907-ACCD393FE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Mould Index out OSB – </a:t>
            </a:r>
            <a:r>
              <a:rPr lang="en-CA" b="1" dirty="0"/>
              <a:t>Fibreboard</a:t>
            </a:r>
            <a:r>
              <a:rPr lang="en-CA" dirty="0"/>
              <a:t> - Ottawa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D336CA-955E-4599-A6B7-2C3B5DD4A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FF71E-2AA0-4A47-8320-1BDF648D77A9}" type="slidenum">
              <a:rPr lang="en-CA" smtClean="0"/>
              <a:t>20</a:t>
            </a:fld>
            <a:endParaRPr lang="en-CA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145C1A6-102B-423A-9119-4AE5983275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379" y="1615187"/>
            <a:ext cx="11194478" cy="435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1488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57ED8-5DB6-4796-B044-109AD2840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Time to Run 12 Simulations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8F42D-3A0F-43DD-A263-C8995D2C8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144" y="1690688"/>
            <a:ext cx="10515600" cy="4351338"/>
          </a:xfrm>
        </p:spPr>
        <p:txBody>
          <a:bodyPr/>
          <a:lstStyle/>
          <a:p>
            <a:endParaRPr lang="en-CA" dirty="0"/>
          </a:p>
          <a:p>
            <a:pPr algn="ctr"/>
            <a:r>
              <a:rPr lang="en-CA" dirty="0"/>
              <a:t>DELPHIN Software:</a:t>
            </a:r>
          </a:p>
          <a:p>
            <a:pPr marL="0" indent="0" algn="ctr">
              <a:buNone/>
            </a:pPr>
            <a:r>
              <a:rPr lang="en-CA" dirty="0"/>
              <a:t>= 4 hours (~ 20 minutes/simulation)</a:t>
            </a:r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pPr algn="ctr"/>
            <a:r>
              <a:rPr lang="en-CA" dirty="0"/>
              <a:t>LSTM Network:</a:t>
            </a:r>
          </a:p>
          <a:p>
            <a:pPr marL="0" indent="0" algn="ctr">
              <a:buNone/>
            </a:pPr>
            <a:r>
              <a:rPr lang="en-CA" dirty="0"/>
              <a:t>Data Preparation (20 min) + Training (25 min) + Predicting (5 min) </a:t>
            </a:r>
          </a:p>
          <a:p>
            <a:pPr marL="0" indent="0" algn="ctr">
              <a:buNone/>
            </a:pPr>
            <a:r>
              <a:rPr lang="en-CA" dirty="0"/>
              <a:t>= 50 minutes (~ 5 minutes/simulation)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A179E3-6A53-4955-99FC-D836E0D5A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FF71E-2AA0-4A47-8320-1BDF648D77A9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769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FDB27-DD74-4313-B37E-041943A38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3836D-109D-4F32-8474-96DE38AC7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Initial Results from LSTM Network are reasonable and fast.</a:t>
            </a:r>
          </a:p>
          <a:p>
            <a:r>
              <a:rPr lang="en-CA" dirty="0"/>
              <a:t>Able to adapt to different cladding like Brick &amp; Fibreboard.</a:t>
            </a:r>
          </a:p>
          <a:p>
            <a:r>
              <a:rPr lang="en-CA" dirty="0"/>
              <a:t>Able to incorporate both Historical &amp; Future Years in one model.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sz="4400" dirty="0">
                <a:latin typeface="+mj-lt"/>
              </a:rPr>
              <a:t>Extension</a:t>
            </a:r>
          </a:p>
          <a:p>
            <a:r>
              <a:rPr lang="en-CA" dirty="0"/>
              <a:t>Train on some Runs in a City and predict the remaining runs.</a:t>
            </a:r>
          </a:p>
          <a:p>
            <a:r>
              <a:rPr lang="en-CA" dirty="0"/>
              <a:t>Train on multiple cities in similar zones and see if predictions hold up.</a:t>
            </a:r>
          </a:p>
          <a:p>
            <a:r>
              <a:rPr lang="en-CA" dirty="0"/>
              <a:t>Compare prediction of LSTM Network with CNN Network.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A7AF7-F5FE-4B90-BAD2-AC7856E5A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FF71E-2AA0-4A47-8320-1BDF648D77A9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320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B9258-8196-417F-8AC6-7ACF0E265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B08BF-4CBA-47D0-B4F1-956883E05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12056"/>
          </a:xfrm>
        </p:spPr>
        <p:txBody>
          <a:bodyPr/>
          <a:lstStyle/>
          <a:p>
            <a:r>
              <a:rPr lang="en-US" dirty="0"/>
              <a:t>Mr. Shawn  (Setup of Neural Networks)</a:t>
            </a:r>
          </a:p>
          <a:p>
            <a:r>
              <a:rPr lang="en-US" dirty="0"/>
              <a:t>Mr. Max  (Mold Calculations)</a:t>
            </a:r>
          </a:p>
          <a:p>
            <a:r>
              <a:rPr lang="en-US" dirty="0"/>
              <a:t>Mr. Chetan (DELPHIN Simulation Data)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07A1FB-D972-44C5-BB39-4C135585B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FF71E-2AA0-4A47-8320-1BDF648D77A9}" type="slidenum">
              <a:rPr lang="en-CA" smtClean="0"/>
              <a:t>23</a:t>
            </a:fld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709913" y="3937638"/>
            <a:ext cx="986934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/>
              <a:t>References</a:t>
            </a:r>
          </a:p>
          <a:p>
            <a:r>
              <a:rPr lang="en-US" sz="2800" dirty="0" err="1"/>
              <a:t>Tijskens</a:t>
            </a:r>
            <a:r>
              <a:rPr lang="en-US" sz="2800" dirty="0"/>
              <a:t>, A.; Janssen, H.; </a:t>
            </a:r>
            <a:r>
              <a:rPr lang="en-US" sz="2800" dirty="0" err="1"/>
              <a:t>Roels</a:t>
            </a:r>
            <a:r>
              <a:rPr lang="en-US" sz="2800" dirty="0"/>
              <a:t>, S. </a:t>
            </a:r>
            <a:r>
              <a:rPr lang="en-US" sz="2800" dirty="0" err="1"/>
              <a:t>Optimising</a:t>
            </a:r>
            <a:r>
              <a:rPr lang="en-US" sz="2800" dirty="0"/>
              <a:t> Convolutional Neural Networks to Predict the </a:t>
            </a:r>
            <a:r>
              <a:rPr lang="en-US" sz="2800" dirty="0" err="1"/>
              <a:t>Hygrothermal</a:t>
            </a:r>
            <a:r>
              <a:rPr lang="en-US" sz="2800" dirty="0"/>
              <a:t> Performance of Building Components. </a:t>
            </a:r>
            <a:r>
              <a:rPr lang="en-US" sz="2800" i="1" dirty="0"/>
              <a:t>Energies</a:t>
            </a:r>
            <a:r>
              <a:rPr lang="en-US" sz="2800" dirty="0"/>
              <a:t> </a:t>
            </a:r>
            <a:r>
              <a:rPr lang="en-US" sz="2800" b="1" dirty="0"/>
              <a:t>2019</a:t>
            </a:r>
            <a:r>
              <a:rPr lang="en-US" sz="2800" dirty="0"/>
              <a:t>, </a:t>
            </a:r>
            <a:r>
              <a:rPr lang="en-US" sz="2800" i="1" dirty="0"/>
              <a:t>12</a:t>
            </a:r>
            <a:r>
              <a:rPr lang="en-US" sz="2800" dirty="0"/>
              <a:t>, 3966.</a:t>
            </a:r>
          </a:p>
        </p:txBody>
      </p:sp>
    </p:spTree>
    <p:extLst>
      <p:ext uri="{BB962C8B-B14F-4D97-AF65-F5344CB8AC3E}">
        <p14:creationId xmlns:p14="http://schemas.microsoft.com/office/powerpoint/2010/main" val="39006732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1667" y="2099135"/>
            <a:ext cx="8930695" cy="1470025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pic>
        <p:nvPicPr>
          <p:cNvPr id="6" name="Picture 5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7337" y="284230"/>
            <a:ext cx="162834" cy="209329"/>
          </a:xfrm>
          <a:prstGeom prst="rect">
            <a:avLst/>
          </a:prstGeom>
        </p:spPr>
      </p:pic>
      <p:pic>
        <p:nvPicPr>
          <p:cNvPr id="7" name="Picture 6">
            <a:hlinkClick r:id="rId5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005" y="284230"/>
            <a:ext cx="162834" cy="209329"/>
          </a:xfrm>
          <a:prstGeom prst="rect">
            <a:avLst/>
          </a:prstGeom>
        </p:spPr>
      </p:pic>
      <p:pic>
        <p:nvPicPr>
          <p:cNvPr id="8" name="Picture 7">
            <a:hlinkClick r:id="rId7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322" y="284230"/>
            <a:ext cx="163187" cy="2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58559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B24D-3A8F-4128-B4BA-B1A1B3621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65" y="167678"/>
            <a:ext cx="10515600" cy="1146176"/>
          </a:xfrm>
        </p:spPr>
        <p:txBody>
          <a:bodyPr/>
          <a:lstStyle/>
          <a:p>
            <a:r>
              <a:rPr lang="en-CA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82FD5-243C-4417-B17A-407A14E1F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28" y="1218296"/>
            <a:ext cx="10658837" cy="5320616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Design of climate resilient building envelopes (BEs) requires prediction of moisture response of BE components to outdoor conditions. </a:t>
            </a:r>
          </a:p>
          <a:p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CA" sz="2400" dirty="0"/>
              <a:t>The common approach is to use an hygrothermal simulation (HAM) tool such as DELPHIN, COMSOL, WUFI, etc. However:</a:t>
            </a:r>
          </a:p>
          <a:p>
            <a:pPr lvl="1"/>
            <a:r>
              <a:rPr lang="en-US" dirty="0"/>
              <a:t>Proper use requires some technical knowledge </a:t>
            </a:r>
            <a:endParaRPr lang="en-CA" dirty="0"/>
          </a:p>
          <a:p>
            <a:pPr lvl="1"/>
            <a:r>
              <a:rPr lang="en-US" dirty="0"/>
              <a:t>Long time required to prepare, set up and run simulations, i.e., 2D simulations may take several days or weeks to complete depending on the number of years</a:t>
            </a:r>
            <a:endParaRPr lang="en-CA" dirty="0"/>
          </a:p>
          <a:p>
            <a:pPr marL="0" indent="0" algn="ctr">
              <a:buNone/>
            </a:pPr>
            <a:r>
              <a:rPr lang="en-US" sz="2400" dirty="0">
                <a:solidFill>
                  <a:srgbClr val="FF0000"/>
                </a:solidFill>
              </a:rPr>
              <a:t>There is a need for an alternative approach that does not require technical knowledge and is less time consuming: Machine Learning.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020869-D76C-440B-A873-0B3D59423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FF71E-2AA0-4A47-8320-1BDF648D77A9}" type="slidenum">
              <a:rPr lang="en-CA" smtClean="0"/>
              <a:t>3</a:t>
            </a:fld>
            <a:endParaRPr lang="en-CA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ADA3DBEE-2B2C-4F13-A732-B16A5AAB43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33"/>
          <a:stretch/>
        </p:blipFill>
        <p:spPr>
          <a:xfrm>
            <a:off x="2718813" y="2041954"/>
            <a:ext cx="5606561" cy="179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166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624AA-C165-4F12-A910-1860A79A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Support Vector Machine (SVR) from Last Term</a:t>
            </a:r>
          </a:p>
        </p:txBody>
      </p:sp>
      <p:pic>
        <p:nvPicPr>
          <p:cNvPr id="6" name="Content Placeholder 5" descr="A picture containing different, group, man, white&#10;&#10;Description automatically generated">
            <a:extLst>
              <a:ext uri="{FF2B5EF4-FFF2-40B4-BE49-F238E27FC236}">
                <a16:creationId xmlns:a16="http://schemas.microsoft.com/office/drawing/2014/main" id="{14DF21CB-F580-4178-8C8D-A2149806ED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035" y="1459043"/>
            <a:ext cx="9080162" cy="497280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EB28A-CF3D-467C-A9E5-2CA5FDCEC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FF71E-2AA0-4A47-8320-1BDF648D77A9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8833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F8AC2-4AB1-4A99-A3BA-B12D97D02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SVR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B998B-B267-4BC6-AB71-D27CEA7A9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Still need to run the simulation for 5 years to train the model for each city.</a:t>
            </a:r>
          </a:p>
          <a:p>
            <a:r>
              <a:rPr lang="en-CA" dirty="0"/>
              <a:t>Climate Conditions should not vary drastically over the 31 years otherwise predictions can be bad.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sz="4400" dirty="0">
                <a:latin typeface="+mj-lt"/>
              </a:rPr>
              <a:t>Potential Solution</a:t>
            </a:r>
          </a:p>
          <a:p>
            <a:r>
              <a:rPr lang="en-CA" dirty="0"/>
              <a:t>Neural Networks which allows the prediction of all 31 years and can capture drastic variability in the climate.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761F46-1F59-4AEC-B6E1-082B0AE32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FF71E-2AA0-4A47-8320-1BDF648D77A9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7463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259A5-52D3-4221-8AB5-1CA617B90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Convolutional Neural Network &amp; Long Short Term Memory Neural Network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2C81BE-55BA-4BD4-9CD4-FF1FC1470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FF71E-2AA0-4A47-8320-1BDF648D77A9}" type="slidenum">
              <a:rPr lang="en-CA" smtClean="0"/>
              <a:t>6</a:t>
            </a:fld>
            <a:endParaRPr lang="en-CA"/>
          </a:p>
        </p:txBody>
      </p:sp>
      <p:pic>
        <p:nvPicPr>
          <p:cNvPr id="3076" name="Picture 4" descr="WaveNet Implementation and Experiments | English speech, Hidden ...">
            <a:extLst>
              <a:ext uri="{FF2B5EF4-FFF2-40B4-BE49-F238E27FC236}">
                <a16:creationId xmlns:a16="http://schemas.microsoft.com/office/drawing/2014/main" id="{2BC75A26-C1B5-4954-B55E-95C992546E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82" y="1963024"/>
            <a:ext cx="7496980" cy="4079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Understanding LSTM Networks -- colah's blog">
            <a:extLst>
              <a:ext uri="{FF2B5EF4-FFF2-40B4-BE49-F238E27FC236}">
                <a16:creationId xmlns:a16="http://schemas.microsoft.com/office/drawing/2014/main" id="{F35DD623-F60C-4283-A1E7-0CD077A4E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343" y="1963024"/>
            <a:ext cx="3307713" cy="256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ACA9CF-9D2D-40E8-8110-BA0177EA5AFC}"/>
              </a:ext>
            </a:extLst>
          </p:cNvPr>
          <p:cNvSpPr txBox="1"/>
          <p:nvPr/>
        </p:nvSpPr>
        <p:spPr>
          <a:xfrm>
            <a:off x="613082" y="5857360"/>
            <a:ext cx="3639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Convolutional Neural Network (CNN)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372847-C26B-4246-8DC8-F20502E87DD1}"/>
              </a:ext>
            </a:extLst>
          </p:cNvPr>
          <p:cNvSpPr txBox="1"/>
          <p:nvPr/>
        </p:nvSpPr>
        <p:spPr>
          <a:xfrm>
            <a:off x="8256851" y="4734634"/>
            <a:ext cx="3281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Long Short Term Memory (LSTM)</a:t>
            </a:r>
          </a:p>
        </p:txBody>
      </p:sp>
    </p:spTree>
    <p:extLst>
      <p:ext uri="{BB962C8B-B14F-4D97-AF65-F5344CB8AC3E}">
        <p14:creationId xmlns:p14="http://schemas.microsoft.com/office/powerpoint/2010/main" val="427496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B7608-C59F-4C4F-98A0-AAFCA4971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Neural Network Basic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83E09-3BCA-4AEA-88DA-7285DAF5D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Made of 2 components</a:t>
            </a:r>
          </a:p>
          <a:p>
            <a:pPr marL="0" indent="0">
              <a:buNone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b="1" dirty="0"/>
              <a:t>Neurons</a:t>
            </a:r>
            <a:r>
              <a:rPr lang="en-CA" dirty="0"/>
              <a:t>:</a:t>
            </a:r>
          </a:p>
          <a:p>
            <a:pPr marL="514350" indent="-514350">
              <a:buFont typeface="+mj-lt"/>
              <a:buAutoNum type="arabicPeriod"/>
            </a:pPr>
            <a:endParaRPr lang="en-CA" b="1" dirty="0"/>
          </a:p>
          <a:p>
            <a:pPr marL="514350" indent="-514350">
              <a:buFont typeface="+mj-lt"/>
              <a:buAutoNum type="arabicPeriod"/>
            </a:pPr>
            <a:endParaRPr lang="en-CA" b="1" dirty="0"/>
          </a:p>
          <a:p>
            <a:pPr marL="514350" indent="-514350">
              <a:buFont typeface="+mj-lt"/>
              <a:buAutoNum type="arabicPeriod"/>
            </a:pPr>
            <a:r>
              <a:rPr lang="en-CA" b="1" dirty="0"/>
              <a:t>Gates: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5A5B7-CFD6-4EFA-8A6B-3280157E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FF71E-2AA0-4A47-8320-1BDF648D77A9}" type="slidenum">
              <a:rPr lang="en-CA" smtClean="0"/>
              <a:t>7</a:t>
            </a:fld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BC5B8D-1216-4FC9-AC69-7DB5A55486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13" b="-1063"/>
          <a:stretch/>
        </p:blipFill>
        <p:spPr>
          <a:xfrm>
            <a:off x="2549598" y="4336649"/>
            <a:ext cx="1457325" cy="11707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5765C7-E8EC-4CAE-BA3F-6707F5019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0110" y="2804912"/>
            <a:ext cx="43815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30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C79F4-D51D-4329-983A-4D44E6A3A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Neurons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C07AE-C72C-4C44-9564-BF962D8A7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FF71E-2AA0-4A47-8320-1BDF648D77A9}" type="slidenum">
              <a:rPr lang="en-CA" smtClean="0"/>
              <a:t>8</a:t>
            </a:fld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2BA728-8701-4C10-AF8B-9BB37F3B9004}"/>
              </a:ext>
            </a:extLst>
          </p:cNvPr>
          <p:cNvSpPr txBox="1"/>
          <p:nvPr/>
        </p:nvSpPr>
        <p:spPr>
          <a:xfrm>
            <a:off x="797324" y="1716567"/>
            <a:ext cx="8197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400" b="1" dirty="0"/>
              <a:t>Break a large Complex Problem into smaller manageable parts.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0AF1EC-6425-4450-9479-45B810F9B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41" y="2204111"/>
            <a:ext cx="4039980" cy="32775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474591-E79C-46A2-BC14-74B240941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2636" y="2204111"/>
            <a:ext cx="2283553" cy="33441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21AFB51-0074-4CB1-B373-4711D8EF5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5502" y="3323570"/>
            <a:ext cx="695325" cy="619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77EF09-6127-461E-A7A7-6F2C72E65C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0830" y="3323571"/>
            <a:ext cx="695325" cy="6191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6B8BD1-57FB-43AF-BB94-BE308C7C2A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6155" y="2567424"/>
            <a:ext cx="3248025" cy="18573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E342788-BD45-44AC-A907-FE6FDB0761D9}"/>
              </a:ext>
            </a:extLst>
          </p:cNvPr>
          <p:cNvSpPr txBox="1"/>
          <p:nvPr/>
        </p:nvSpPr>
        <p:spPr>
          <a:xfrm>
            <a:off x="5721291" y="5709002"/>
            <a:ext cx="1351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Neural Form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08290A-52E2-4121-9378-D61514E8A24A}"/>
              </a:ext>
            </a:extLst>
          </p:cNvPr>
          <p:cNvSpPr txBox="1"/>
          <p:nvPr/>
        </p:nvSpPr>
        <p:spPr>
          <a:xfrm>
            <a:off x="1485096" y="5747263"/>
            <a:ext cx="1519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Example Form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BC0438-9A39-4568-999A-24245D789C11}"/>
              </a:ext>
            </a:extLst>
          </p:cNvPr>
          <p:cNvSpPr txBox="1"/>
          <p:nvPr/>
        </p:nvSpPr>
        <p:spPr>
          <a:xfrm>
            <a:off x="9541078" y="5614790"/>
            <a:ext cx="202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Mathematical Form</a:t>
            </a:r>
          </a:p>
        </p:txBody>
      </p:sp>
    </p:spTree>
    <p:extLst>
      <p:ext uri="{BB962C8B-B14F-4D97-AF65-F5344CB8AC3E}">
        <p14:creationId xmlns:p14="http://schemas.microsoft.com/office/powerpoint/2010/main" val="410653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B5A78-8722-4387-AA32-389EECDD1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300" dirty="0"/>
              <a:t>Gates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DDC595-AA79-4B70-9C30-52E68E262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FF71E-2AA0-4A47-8320-1BDF648D77A9}" type="slidenum">
              <a:rPr lang="en-CA" smtClean="0"/>
              <a:t>9</a:t>
            </a:fld>
            <a:endParaRPr lang="en-CA"/>
          </a:p>
        </p:txBody>
      </p:sp>
      <p:pic>
        <p:nvPicPr>
          <p:cNvPr id="2053" name="Picture 5">
            <a:extLst>
              <a:ext uri="{FF2B5EF4-FFF2-40B4-BE49-F238E27FC236}">
                <a16:creationId xmlns:a16="http://schemas.microsoft.com/office/drawing/2014/main" id="{12594FDF-79B1-4EF3-801D-19204BFA6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56" t="-980" r="64664" b="73019"/>
          <a:stretch>
            <a:fillRect/>
          </a:stretch>
        </p:blipFill>
        <p:spPr bwMode="auto">
          <a:xfrm>
            <a:off x="1358170" y="2026312"/>
            <a:ext cx="754063" cy="108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7D6A135-E396-4541-B700-C0A3BE28C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13" t="-1144" r="21065" b="72531"/>
          <a:stretch>
            <a:fillRect/>
          </a:stretch>
        </p:blipFill>
        <p:spPr bwMode="auto">
          <a:xfrm>
            <a:off x="2311964" y="2061449"/>
            <a:ext cx="808038" cy="102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10885195-2EDF-4092-B49C-2FB07F16C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56" t="-980" r="64664" b="73019"/>
          <a:stretch>
            <a:fillRect/>
          </a:stretch>
        </p:blipFill>
        <p:spPr bwMode="auto">
          <a:xfrm>
            <a:off x="3278987" y="1967581"/>
            <a:ext cx="754063" cy="108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47CB18D3-47F7-4C49-9DD8-146E13E1F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13" t="-1144" r="21065" b="72531"/>
          <a:stretch>
            <a:fillRect/>
          </a:stretch>
        </p:blipFill>
        <p:spPr bwMode="auto">
          <a:xfrm>
            <a:off x="4272716" y="2061450"/>
            <a:ext cx="808038" cy="102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8">
            <a:extLst>
              <a:ext uri="{FF2B5EF4-FFF2-40B4-BE49-F238E27FC236}">
                <a16:creationId xmlns:a16="http://schemas.microsoft.com/office/drawing/2014/main" id="{26A387EE-C5B1-436A-887D-14BF7C897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56" t="-980" r="64664" b="73019"/>
          <a:stretch>
            <a:fillRect/>
          </a:stretch>
        </p:blipFill>
        <p:spPr bwMode="auto">
          <a:xfrm>
            <a:off x="7781920" y="2062186"/>
            <a:ext cx="754063" cy="108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E7DF9CC3-A943-4FD8-B44A-E1171E5FB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AFFFF5-C6E3-4FD8-BD0C-8EB8A2AD8035}"/>
              </a:ext>
            </a:extLst>
          </p:cNvPr>
          <p:cNvSpPr txBox="1"/>
          <p:nvPr/>
        </p:nvSpPr>
        <p:spPr>
          <a:xfrm>
            <a:off x="691413" y="3062930"/>
            <a:ext cx="5751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Time     Day 1         Day 2          Day 3        Day 4          Day 5    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3D5A64-C24B-4622-A70D-6154D2A6AF42}"/>
              </a:ext>
            </a:extLst>
          </p:cNvPr>
          <p:cNvCxnSpPr>
            <a:cxnSpLocks/>
          </p:cNvCxnSpPr>
          <p:nvPr/>
        </p:nvCxnSpPr>
        <p:spPr>
          <a:xfrm>
            <a:off x="1308997" y="3464769"/>
            <a:ext cx="48301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5C2B851-864A-4F1C-8B81-616B4810D926}"/>
              </a:ext>
            </a:extLst>
          </p:cNvPr>
          <p:cNvSpPr/>
          <p:nvPr/>
        </p:nvSpPr>
        <p:spPr>
          <a:xfrm>
            <a:off x="5467361" y="2206666"/>
            <a:ext cx="6172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4000" b="1" dirty="0"/>
              <a:t>?</a:t>
            </a:r>
            <a:endParaRPr lang="en-CA" sz="4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4D8F34-7615-4423-BB00-9C67CD8A0CAC}"/>
              </a:ext>
            </a:extLst>
          </p:cNvPr>
          <p:cNvSpPr txBox="1"/>
          <p:nvPr/>
        </p:nvSpPr>
        <p:spPr>
          <a:xfrm>
            <a:off x="315915" y="4296418"/>
            <a:ext cx="48018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To Predict the current time step need information from previous time steps (called Lag)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E5AB5BA-10E7-4D3E-B752-D79B9245A6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271038"/>
              </p:ext>
            </p:extLst>
          </p:nvPr>
        </p:nvGraphicFramePr>
        <p:xfrm>
          <a:off x="5467361" y="3578544"/>
          <a:ext cx="6143880" cy="3163382"/>
        </p:xfrm>
        <a:graphic>
          <a:graphicData uri="http://schemas.openxmlformats.org/drawingml/2006/table">
            <a:tbl>
              <a:tblPr firstRow="1" firstCol="1" bandRow="1">
                <a:tableStyleId>{08FB837D-C827-4EFA-A057-4D05807E0F7C}</a:tableStyleId>
              </a:tblPr>
              <a:tblGrid>
                <a:gridCol w="2047522">
                  <a:extLst>
                    <a:ext uri="{9D8B030D-6E8A-4147-A177-3AD203B41FA5}">
                      <a16:colId xmlns:a16="http://schemas.microsoft.com/office/drawing/2014/main" val="3860563028"/>
                    </a:ext>
                  </a:extLst>
                </a:gridCol>
                <a:gridCol w="2048179">
                  <a:extLst>
                    <a:ext uri="{9D8B030D-6E8A-4147-A177-3AD203B41FA5}">
                      <a16:colId xmlns:a16="http://schemas.microsoft.com/office/drawing/2014/main" val="3787282371"/>
                    </a:ext>
                  </a:extLst>
                </a:gridCol>
                <a:gridCol w="2048179">
                  <a:extLst>
                    <a:ext uri="{9D8B030D-6E8A-4147-A177-3AD203B41FA5}">
                      <a16:colId xmlns:a16="http://schemas.microsoft.com/office/drawing/2014/main" val="2170418394"/>
                    </a:ext>
                  </a:extLst>
                </a:gridCol>
              </a:tblGrid>
              <a:tr h="2979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800" u="sng" dirty="0">
                          <a:effectLst/>
                        </a:rPr>
                        <a:t>Forget Gate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800" u="sng" dirty="0">
                          <a:effectLst/>
                        </a:rPr>
                        <a:t>Input Gate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800" u="sng">
                          <a:effectLst/>
                        </a:rPr>
                        <a:t>Current Cell State Action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7474581"/>
                  </a:ext>
                </a:extLst>
              </a:tr>
              <a:tr h="2979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800" b="0" dirty="0">
                          <a:effectLst/>
                        </a:rPr>
                        <a:t>0 (Closed)</a:t>
                      </a:r>
                      <a:endParaRPr lang="en-CA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800" dirty="0">
                          <a:effectLst/>
                        </a:rPr>
                        <a:t>0 (Closed)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800" b="1">
                          <a:effectLst/>
                        </a:rPr>
                        <a:t>Erase the previous value</a:t>
                      </a:r>
                      <a:endParaRPr lang="en-CA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1489055"/>
                  </a:ext>
                </a:extLst>
              </a:tr>
              <a:tr h="3786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800" b="0" dirty="0">
                          <a:effectLst/>
                        </a:rPr>
                        <a:t>1 (Open)</a:t>
                      </a:r>
                      <a:endParaRPr lang="en-CA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800" dirty="0">
                          <a:effectLst/>
                        </a:rPr>
                        <a:t>0 (Closed)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800" b="1" dirty="0">
                          <a:effectLst/>
                        </a:rPr>
                        <a:t>Remember the previous value</a:t>
                      </a:r>
                      <a:endParaRPr lang="en-CA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5516249"/>
                  </a:ext>
                </a:extLst>
              </a:tr>
              <a:tr h="3786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effectLst/>
                        </a:rPr>
                        <a:t>0 (Closed)</a:t>
                      </a:r>
                      <a:endParaRPr lang="en-CA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800" dirty="0">
                          <a:effectLst/>
                        </a:rPr>
                        <a:t>1 (Open)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800" b="1" dirty="0">
                          <a:effectLst/>
                        </a:rPr>
                        <a:t>Overwrite the pervious value</a:t>
                      </a:r>
                      <a:endParaRPr lang="en-CA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525515"/>
                  </a:ext>
                </a:extLst>
              </a:tr>
              <a:tr h="4502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800" b="0" dirty="0">
                          <a:effectLst/>
                        </a:rPr>
                        <a:t>1 (Open)</a:t>
                      </a:r>
                      <a:endParaRPr lang="en-CA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800" dirty="0">
                          <a:effectLst/>
                        </a:rPr>
                        <a:t>1 (Open)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800" b="1" dirty="0">
                          <a:effectLst/>
                        </a:rPr>
                        <a:t>Remember and add to the previous value</a:t>
                      </a:r>
                      <a:endParaRPr lang="en-CA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982729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E040806-4A8F-434D-B8DB-0D6F753868FE}"/>
              </a:ext>
            </a:extLst>
          </p:cNvPr>
          <p:cNvSpPr txBox="1"/>
          <p:nvPr/>
        </p:nvSpPr>
        <p:spPr>
          <a:xfrm>
            <a:off x="6442667" y="3136071"/>
            <a:ext cx="524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 Cat followed by a Dog and a Dog by a Cat and so on.</a:t>
            </a:r>
          </a:p>
        </p:txBody>
      </p:sp>
    </p:spTree>
    <p:extLst>
      <p:ext uri="{BB962C8B-B14F-4D97-AF65-F5344CB8AC3E}">
        <p14:creationId xmlns:p14="http://schemas.microsoft.com/office/powerpoint/2010/main" val="4141048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3" grpId="0"/>
      <p:bldP spid="6" grpId="0"/>
    </p:bldLst>
  </p:timing>
</p:sld>
</file>

<file path=ppt/theme/theme1.xml><?xml version="1.0" encoding="utf-8"?>
<a:theme xmlns:a="http://schemas.openxmlformats.org/drawingml/2006/main" name="PowerPoint_basic_2">
  <a:themeElements>
    <a:clrScheme name="2018 NRC-CNRC PPT">
      <a:dk1>
        <a:srgbClr val="000000"/>
      </a:dk1>
      <a:lt1>
        <a:srgbClr val="FFFFFF"/>
      </a:lt1>
      <a:dk2>
        <a:srgbClr val="0099AA"/>
      </a:dk2>
      <a:lt2>
        <a:srgbClr val="004411"/>
      </a:lt2>
      <a:accent1>
        <a:srgbClr val="003353"/>
      </a:accent1>
      <a:accent2>
        <a:srgbClr val="006688"/>
      </a:accent2>
      <a:accent3>
        <a:srgbClr val="550033"/>
      </a:accent3>
      <a:accent4>
        <a:srgbClr val="AA0011"/>
      </a:accent4>
      <a:accent5>
        <a:srgbClr val="669933"/>
      </a:accent5>
      <a:accent6>
        <a:srgbClr val="FF8822"/>
      </a:accent6>
      <a:hlink>
        <a:srgbClr val="595959"/>
      </a:hlink>
      <a:folHlink>
        <a:srgbClr val="000000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basic_4-3_1.potx [Read-Only]" id="{F9BC2D8F-92B1-4BAE-8F20-9F313D670ABF}" vid="{92258717-A44E-49DA-9E9A-F41033973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7356</TotalTime>
  <Words>751</Words>
  <Application>Microsoft Office PowerPoint</Application>
  <PresentationFormat>Widescreen</PresentationFormat>
  <Paragraphs>144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PowerPoint_basic_2</vt:lpstr>
      <vt:lpstr>Office Theme</vt:lpstr>
      <vt:lpstr>Potential of Neural Networks to Predict Moisture Performance of Building envelopes. </vt:lpstr>
      <vt:lpstr>OUTLINE</vt:lpstr>
      <vt:lpstr>Problem</vt:lpstr>
      <vt:lpstr>Support Vector Machine (SVR) from Last Term</vt:lpstr>
      <vt:lpstr>SVR Limitations</vt:lpstr>
      <vt:lpstr>Convolutional Neural Network &amp; Long Short Term Memory Neural Network </vt:lpstr>
      <vt:lpstr>Neural Network Basic Idea</vt:lpstr>
      <vt:lpstr>Neurons</vt:lpstr>
      <vt:lpstr>Gates</vt:lpstr>
      <vt:lpstr>Methods</vt:lpstr>
      <vt:lpstr>Optimal Lag </vt:lpstr>
      <vt:lpstr>Results From LSTM (Long Short Term Memory Neural Network)</vt:lpstr>
      <vt:lpstr>Ottawa - Temperature out OSB – Brick  (Lag 2 Days) </vt:lpstr>
      <vt:lpstr>Ottawa - Relative Humidity out OSB – Brick (Lag 10 Days) </vt:lpstr>
      <vt:lpstr>Mould Index out OSB – Brick - Ottawa</vt:lpstr>
      <vt:lpstr>Mould Index out OSB – Brick - Ottawa</vt:lpstr>
      <vt:lpstr>Ottawa –Temperature out OSB- Fibreboard (Lag 2 Days) </vt:lpstr>
      <vt:lpstr>Ottawa –Relative Humidity out OSB-Fibreboard (Lag 10 Days) </vt:lpstr>
      <vt:lpstr>Mould Index out OSB – Fibreboard - Ottawa</vt:lpstr>
      <vt:lpstr>Mould Index out OSB – Fibreboard - Ottawa</vt:lpstr>
      <vt:lpstr>Time to Run 12 Simulations </vt:lpstr>
      <vt:lpstr>Summary</vt:lpstr>
      <vt:lpstr>Acknowledgements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naman bansal</dc:creator>
  <cp:lastModifiedBy>naman bansal</cp:lastModifiedBy>
  <cp:revision>168</cp:revision>
  <dcterms:created xsi:type="dcterms:W3CDTF">2020-04-14T23:01:18Z</dcterms:created>
  <dcterms:modified xsi:type="dcterms:W3CDTF">2020-04-22T21:13:54Z</dcterms:modified>
</cp:coreProperties>
</file>