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20" r:id="rId3"/>
    <p:sldId id="285" r:id="rId4"/>
    <p:sldId id="286" r:id="rId5"/>
    <p:sldId id="259" r:id="rId6"/>
    <p:sldId id="287" r:id="rId7"/>
    <p:sldId id="288" r:id="rId8"/>
    <p:sldId id="289" r:id="rId9"/>
    <p:sldId id="292" r:id="rId10"/>
    <p:sldId id="260" r:id="rId11"/>
    <p:sldId id="293" r:id="rId12"/>
    <p:sldId id="266" r:id="rId13"/>
    <p:sldId id="269" r:id="rId14"/>
    <p:sldId id="270" r:id="rId15"/>
    <p:sldId id="271" r:id="rId16"/>
    <p:sldId id="272" r:id="rId17"/>
    <p:sldId id="267" r:id="rId18"/>
    <p:sldId id="294" r:id="rId19"/>
    <p:sldId id="276" r:id="rId20"/>
    <p:sldId id="274" r:id="rId21"/>
    <p:sldId id="283" r:id="rId22"/>
    <p:sldId id="275" r:id="rId23"/>
    <p:sldId id="277" r:id="rId24"/>
    <p:sldId id="278" r:id="rId25"/>
    <p:sldId id="284" r:id="rId26"/>
    <p:sldId id="281" r:id="rId27"/>
    <p:sldId id="257" r:id="rId28"/>
    <p:sldId id="279" r:id="rId29"/>
    <p:sldId id="280" r:id="rId30"/>
    <p:sldId id="32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C887E-05F7-42FE-A1AC-ADBCEDBAF99E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DF0DF-945C-4D40-8FCC-CC31F6022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52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E8BFE-F454-44CF-A2A9-F0A1EE63C1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40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E8BFE-F454-44CF-A2A9-F0A1EE63C1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B808-BB35-4664-B28E-078E576F5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BA7-6755-4136-8159-A856F832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EE94-B619-4BA5-83E9-7509AEB9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3F12-9F5E-47BD-A3F5-CE1F7B9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AC7F-4F87-4B93-9DF5-0FCFF098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9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A404-4A3D-40C2-9580-7A210789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6DAC-BC5F-47C1-830C-61869718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35B8-B8D3-4F0E-9CE1-00D7C66A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6DA6-B9F0-405D-B253-5EA0ED36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31DC-EACF-4D36-AAF3-C03863A4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67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2A94-F2BA-4E99-B97F-34D80A725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F5B0-BE4B-457A-A74A-7D794DCE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3722-D56E-4D3D-8286-CDA2726E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C1A3-D2F8-4F7D-B4E8-47598AAE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0FDA-908E-4E3F-8E31-76867B14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82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267" y="2191414"/>
            <a:ext cx="8930695" cy="1470025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67" y="3916501"/>
            <a:ext cx="8534400" cy="1102434"/>
          </a:xfr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35" y="250556"/>
            <a:ext cx="658320" cy="13849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400922" y="272950"/>
            <a:ext cx="1293173" cy="87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67267" y="252763"/>
            <a:ext cx="1280160" cy="1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8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DAAF-3A86-490C-925D-38FF672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E162-31A7-4C04-855C-378E2834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4D48-1ABF-4E50-A8CA-FBCD778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88D7-AF3A-4794-8656-CAEA8E23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92B5-95AC-4FD0-B07C-2543724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BFDA-2C95-4780-AA1E-57AE3C31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E03C-BFFF-4EB4-921A-7D70F84C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AE21-BCBC-4737-ABB7-BD84E23E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BCAD-7AF2-46EA-9C1D-F3D6D1A8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1248-401A-4732-8AA2-BF10EB7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90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D4FD-4F60-43B8-BB63-025DA695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EC78-C54A-44C2-A3DA-D4B3995E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B8ECE-F097-4F0B-8550-A36A75CC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500A-E977-4665-A364-0CAF35C9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7E9F-2ABF-4D7F-81BD-0234C49E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D4BE-55D8-41CF-AC2D-42F98BB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3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65E8-D160-4161-BA31-5F5D7E1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363D-B75A-4AC5-91B3-514F848B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02E17-D181-45E1-8C2F-12A6561F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3B9E2-5200-4F9A-9DBA-94D832B6D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2DF5F-F379-4752-98D4-C24F288F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CAC55-8F1C-4395-8A3D-942E080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8A61B-C5A8-44C0-8282-CDFEFD1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809AE-0D2C-4460-833C-B19B7E9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6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A5D-2BAE-4A97-8F4E-2AA62408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8769F-D33D-4DAD-8617-FBB4F790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CD55-6498-4DC3-9D0D-6E4DCB63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DEE8C-1E52-455D-BACC-6E58350E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1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918F-B86A-4879-8FB5-179C1756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5B827-FDC5-427C-99B6-FED81761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7FC4-CE57-448D-BD62-5F08C5F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DD4-B835-43D0-B8FD-79DB3817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9422-38F8-4EC7-8D23-EED02392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8ABB8-14E3-4C8D-B25E-8A1777A3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3C294-EE13-43B1-8AE2-334C6986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FBFC9-7416-406B-A820-F9509D15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F78C-DE30-4004-BCE1-FBCC6CC9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9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60C1-E226-4AC9-AC9F-8A1B94B7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6D9A6-1E2A-4025-9A64-F5C7D5A7B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A3E4-4AAD-4483-9533-221A4750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154C-EA74-40B2-96E8-FD7ABB0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A7756-33A5-4847-A7C9-2FD55E58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8F9F-B15C-402B-8ECC-A3EF21D8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0824-F4FC-436A-93D8-3E80FA5F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896F-DA88-4CEB-9699-4D003EAB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6E40-F4BE-45B5-BEE7-9124E6BF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AC00-997F-4E38-9EFA-71B6C99E4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0D5D-EC60-422E-A1D9-43504ACD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F71E-2AA0-4A47-8320-1BDF648D7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8" y="182880"/>
            <a:ext cx="9189024" cy="9101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8" y="1909235"/>
            <a:ext cx="9189024" cy="42169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E68ECE-59D7-452D-8595-BBB947F3B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7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7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15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271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rgbClr val="3B49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instagram.com/nrc_cnrc/" TargetMode="External"/><Relationship Id="rId7" Type="http://schemas.openxmlformats.org/officeDocument/2006/relationships/hyperlink" Target="https://www.linkedin.com/company/national-research-council?trk=tya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hyperlink" Target="https://twitter.com/nrc_cnrc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9450" y="2160242"/>
            <a:ext cx="8159284" cy="2537593"/>
          </a:xfrm>
        </p:spPr>
        <p:txBody>
          <a:bodyPr/>
          <a:lstStyle/>
          <a:p>
            <a:r>
              <a:rPr lang="en-CA" sz="3200" dirty="0"/>
              <a:t>Application of Support Vector Machine Regression (SVR) and Partial Least Square Regression (PLSR) for improving a method used to select moisture reference year (MRY) and Long term Predictions of moisture performance of walls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49450" y="4889782"/>
            <a:ext cx="6400800" cy="11024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a-DK" dirty="0">
                <a:solidFill>
                  <a:srgbClr val="0099AA">
                    <a:lumMod val="40000"/>
                    <a:lumOff val="60000"/>
                  </a:srgbClr>
                </a:solidFill>
              </a:rPr>
              <a:t>Naman Bansal</a:t>
            </a:r>
          </a:p>
          <a:p>
            <a:pPr>
              <a:spcBef>
                <a:spcPts val="0"/>
              </a:spcBef>
            </a:pPr>
            <a:r>
              <a:rPr lang="da-DK" dirty="0">
                <a:solidFill>
                  <a:srgbClr val="0099AA">
                    <a:lumMod val="40000"/>
                    <a:lumOff val="60000"/>
                  </a:srgbClr>
                </a:solidFill>
              </a:rPr>
              <a:t>Coop Student</a:t>
            </a:r>
            <a:endParaRPr lang="en-US" dirty="0">
              <a:solidFill>
                <a:srgbClr val="0099AA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00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8946-9496-4210-81A9-DEFBE8C1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the report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BBDB-E4C1-43EA-BDC4-BFFF5DEC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Correlated Variables</a:t>
            </a:r>
          </a:p>
          <a:p>
            <a:pPr marL="457200" lvl="1" indent="0">
              <a:buNone/>
            </a:pPr>
            <a:r>
              <a:rPr lang="en-CA" dirty="0"/>
              <a:t>Methods to Overcome these issues: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CA" dirty="0"/>
              <a:t>PLSR-Partial Least Square Regression (Handles Correlated Variables)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CA" dirty="0"/>
              <a:t>SVR- Support Vector Regression (Handles Correlated Variables + No assumption about data)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Based on 5 cities in the US, may not be applicable to use in Canada.</a:t>
            </a:r>
          </a:p>
          <a:p>
            <a:pPr marL="914400" lvl="2" indent="0">
              <a:buNone/>
            </a:pPr>
            <a:r>
              <a:rPr lang="en-CA" sz="2400" dirty="0"/>
              <a:t>Need to re-train the report model on current data.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6D15C-EA6C-46FA-9902-0E162DAA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1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B35B-8032-4EF3-95D2-4C18F4C5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Method 1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7927-1310-44D8-A8AF-AF88B872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06176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Variables: Shortwave,Cloudiness,RH,WDR,Vapor Pressure,Temp</a:t>
            </a:r>
            <a:r>
              <a:rPr lang="en-CA" baseline="30000" dirty="0"/>
              <a:t>2</a:t>
            </a:r>
            <a:r>
              <a:rPr lang="en-CA" dirty="0"/>
              <a:t>,RH</a:t>
            </a:r>
            <a:r>
              <a:rPr lang="en-CA" baseline="30000" dirty="0"/>
              <a:t>2</a:t>
            </a:r>
            <a:r>
              <a:rPr lang="en-CA" dirty="0"/>
              <a:t>, Vapor</a:t>
            </a:r>
            <a:r>
              <a:rPr lang="en-CA" baseline="30000" dirty="0"/>
              <a:t>2</a:t>
            </a:r>
          </a:p>
          <a:p>
            <a:r>
              <a:rPr lang="en-CA" dirty="0"/>
              <a:t>3 Cities (Calgary, Vancouver, Ottawa) 186 data points</a:t>
            </a:r>
          </a:p>
          <a:p>
            <a:r>
              <a:rPr lang="en-CA" dirty="0"/>
              <a:t>North Orientation</a:t>
            </a:r>
          </a:p>
          <a:p>
            <a:r>
              <a:rPr lang="en-CA" dirty="0"/>
              <a:t>Train (120 Observations) Test(66 Observations)</a:t>
            </a:r>
          </a:p>
          <a:p>
            <a:r>
              <a:rPr lang="en-CA" dirty="0"/>
              <a:t>1 value of each weather variable represent the whole year. (Avg, Sum)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EEABA-17B3-4887-AD4D-92526C45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28" y="4397375"/>
            <a:ext cx="1048649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E8176-47A6-416E-BC9D-C537E69A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0" y="4397375"/>
            <a:ext cx="9220200" cy="232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E8D0-A5E7-4946-90B0-3D3F6A46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0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885D4-AAC2-49D9-A1C0-BD7B502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8FF71E-2AA0-4A47-8320-1BDF648D77A9}" type="slidenum">
              <a:rPr lang="en-CA" smtClean="0"/>
              <a:t>12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9F6EA9-D418-4D47-8A51-7CA8FD447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8" y="1079005"/>
            <a:ext cx="10150081" cy="557010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B73D08-1567-479E-8886-EE5816610C40}"/>
              </a:ext>
            </a:extLst>
          </p:cNvPr>
          <p:cNvCxnSpPr>
            <a:cxnSpLocks/>
          </p:cNvCxnSpPr>
          <p:nvPr/>
        </p:nvCxnSpPr>
        <p:spPr>
          <a:xfrm>
            <a:off x="3481431" y="1208015"/>
            <a:ext cx="1" cy="8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E0FA1D-7CD2-407C-85C3-BBA79FC34BD5}"/>
              </a:ext>
            </a:extLst>
          </p:cNvPr>
          <p:cNvCxnSpPr/>
          <p:nvPr/>
        </p:nvCxnSpPr>
        <p:spPr>
          <a:xfrm flipH="1">
            <a:off x="5243119" y="3632433"/>
            <a:ext cx="100668" cy="9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7A3DD-58C4-412A-9DDE-66AA2FBBC597}"/>
              </a:ext>
            </a:extLst>
          </p:cNvPr>
          <p:cNvCxnSpPr/>
          <p:nvPr/>
        </p:nvCxnSpPr>
        <p:spPr>
          <a:xfrm>
            <a:off x="6912528" y="1208015"/>
            <a:ext cx="838900" cy="70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F6CBA6-F178-472B-8B11-710316B878BB}"/>
              </a:ext>
            </a:extLst>
          </p:cNvPr>
          <p:cNvSpPr txBox="1"/>
          <p:nvPr/>
        </p:nvSpPr>
        <p:spPr>
          <a:xfrm>
            <a:off x="3171039" y="805343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Calgary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810B3-B5A5-4D30-9921-E6B3C3CEB605}"/>
              </a:ext>
            </a:extLst>
          </p:cNvPr>
          <p:cNvSpPr txBox="1"/>
          <p:nvPr/>
        </p:nvSpPr>
        <p:spPr>
          <a:xfrm>
            <a:off x="4923243" y="3126270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Vancouver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A4A85-5509-4614-83FA-42ACDB8AF7D0}"/>
              </a:ext>
            </a:extLst>
          </p:cNvPr>
          <p:cNvSpPr txBox="1"/>
          <p:nvPr/>
        </p:nvSpPr>
        <p:spPr>
          <a:xfrm>
            <a:off x="6316276" y="85863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Ottawa</a:t>
            </a:r>
          </a:p>
        </p:txBody>
      </p:sp>
    </p:spTree>
    <p:extLst>
      <p:ext uri="{BB962C8B-B14F-4D97-AF65-F5344CB8AC3E}">
        <p14:creationId xmlns:p14="http://schemas.microsoft.com/office/powerpoint/2010/main" val="35143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1F249-B2CC-4AA0-A2BD-42FAAFCD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13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D8AFA9-CE99-4FB4-A389-3E59303C4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1087153"/>
            <a:ext cx="10226179" cy="5607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EE64D-B231-402F-B058-EEEEB1D42CD9}"/>
              </a:ext>
            </a:extLst>
          </p:cNvPr>
          <p:cNvSpPr txBox="1"/>
          <p:nvPr/>
        </p:nvSpPr>
        <p:spPr>
          <a:xfrm>
            <a:off x="2088859" y="1719743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Calgary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5F819-C616-468E-8615-CEE6A933EAF1}"/>
              </a:ext>
            </a:extLst>
          </p:cNvPr>
          <p:cNvSpPr txBox="1"/>
          <p:nvPr/>
        </p:nvSpPr>
        <p:spPr>
          <a:xfrm>
            <a:off x="6845344" y="1174675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Ottawa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44AC9-8B21-4343-9462-8DCA49D70474}"/>
              </a:ext>
            </a:extLst>
          </p:cNvPr>
          <p:cNvSpPr txBox="1"/>
          <p:nvPr/>
        </p:nvSpPr>
        <p:spPr>
          <a:xfrm>
            <a:off x="4407017" y="4004345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Vancouver</a:t>
            </a:r>
          </a:p>
        </p:txBody>
      </p:sp>
    </p:spTree>
    <p:extLst>
      <p:ext uri="{BB962C8B-B14F-4D97-AF65-F5344CB8AC3E}">
        <p14:creationId xmlns:p14="http://schemas.microsoft.com/office/powerpoint/2010/main" val="296368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458AE-D0B2-49F7-A512-9C4A6A58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14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0CDE7-3ECE-414B-9CCC-3270F75D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0" y="998290"/>
            <a:ext cx="9995043" cy="54698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CD621-CE27-4958-8BD7-EAC8AC65F4EF}"/>
              </a:ext>
            </a:extLst>
          </p:cNvPr>
          <p:cNvSpPr txBox="1"/>
          <p:nvPr/>
        </p:nvSpPr>
        <p:spPr>
          <a:xfrm>
            <a:off x="1828801" y="1879134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Calgary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ABF7-0FB9-43D1-A1E3-C790AFB81427}"/>
              </a:ext>
            </a:extLst>
          </p:cNvPr>
          <p:cNvSpPr txBox="1"/>
          <p:nvPr/>
        </p:nvSpPr>
        <p:spPr>
          <a:xfrm>
            <a:off x="7652158" y="1694468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Ottawa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42862-B3AE-4C0A-B23A-90C896319470}"/>
              </a:ext>
            </a:extLst>
          </p:cNvPr>
          <p:cNvSpPr txBox="1"/>
          <p:nvPr/>
        </p:nvSpPr>
        <p:spPr>
          <a:xfrm>
            <a:off x="4923243" y="4465739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Vancouver</a:t>
            </a:r>
          </a:p>
        </p:txBody>
      </p:sp>
    </p:spTree>
    <p:extLst>
      <p:ext uri="{BB962C8B-B14F-4D97-AF65-F5344CB8AC3E}">
        <p14:creationId xmlns:p14="http://schemas.microsoft.com/office/powerpoint/2010/main" val="9746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07263-8558-471F-99DF-3FC98BC9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15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524CD5-8F70-43E9-BCB1-5DAAE7E7C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5" y="813732"/>
            <a:ext cx="10443335" cy="5713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90CBA-829F-4AA9-AC9C-E7B4C5BA64E7}"/>
              </a:ext>
            </a:extLst>
          </p:cNvPr>
          <p:cNvSpPr txBox="1"/>
          <p:nvPr/>
        </p:nvSpPr>
        <p:spPr>
          <a:xfrm>
            <a:off x="4731391" y="4144161"/>
            <a:ext cx="11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Vancouver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EB251-5607-49AF-B468-D01BA9642AE1}"/>
              </a:ext>
            </a:extLst>
          </p:cNvPr>
          <p:cNvSpPr txBox="1"/>
          <p:nvPr/>
        </p:nvSpPr>
        <p:spPr>
          <a:xfrm>
            <a:off x="1628863" y="1846976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Calgary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D104-53AE-4D0B-A498-633A07AD14B2}"/>
              </a:ext>
            </a:extLst>
          </p:cNvPr>
          <p:cNvSpPr txBox="1"/>
          <p:nvPr/>
        </p:nvSpPr>
        <p:spPr>
          <a:xfrm>
            <a:off x="7743696" y="1353424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Ottawa</a:t>
            </a:r>
          </a:p>
        </p:txBody>
      </p:sp>
    </p:spTree>
    <p:extLst>
      <p:ext uri="{BB962C8B-B14F-4D97-AF65-F5344CB8AC3E}">
        <p14:creationId xmlns:p14="http://schemas.microsoft.com/office/powerpoint/2010/main" val="313123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435C-B515-4E38-A713-9995A8B0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of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49948-D06A-4D8F-8386-3B5C5908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94"/>
            <a:ext cx="10515600" cy="37268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E167-B804-4A31-8DD4-FD09F8F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51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8EE-06A5-4510-BCF2-D60E5C42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with different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E07B-6383-4A1B-89E0-1FFABC12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Variable:Shortwave,Cloudiness,RH,WDR,VaporPressure,Temp</a:t>
            </a:r>
            <a:r>
              <a:rPr lang="en-CA" baseline="30000" dirty="0"/>
              <a:t>2</a:t>
            </a:r>
            <a:r>
              <a:rPr lang="en-CA" dirty="0"/>
              <a:t>,RH</a:t>
            </a:r>
            <a:r>
              <a:rPr lang="en-CA" baseline="30000" dirty="0"/>
              <a:t>2</a:t>
            </a:r>
            <a:r>
              <a:rPr lang="en-CA" dirty="0"/>
              <a:t>, Vapor</a:t>
            </a:r>
            <a:r>
              <a:rPr lang="en-CA" baseline="30000" dirty="0"/>
              <a:t>2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Not restricted to the report.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Variables-&gt; Shortwave,Cloudiness,RH,WDR,Vapor Pressure, Wind Orientation, Wind Speed,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1537B-96FF-4614-B0BA-A039DD7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01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F02D-109D-45CF-B060-2BB6580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6AA19-B5DD-4352-ADBF-84D8DBA4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09" y="1690688"/>
            <a:ext cx="8892795" cy="4761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9342B-B90C-48A1-B785-71CD6F0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11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3B6F-6D71-40DA-B5F1-65DE1A7D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1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433F-E957-44C2-B4A8-7B91E25A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Predictions can be close but ranking may be incorrect.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173B-5888-42DD-A9EE-5DD5EE660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t="1090" r="-1" b="-1"/>
          <a:stretch/>
        </p:blipFill>
        <p:spPr>
          <a:xfrm>
            <a:off x="2583809" y="2447168"/>
            <a:ext cx="6438372" cy="40457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9B523-69AA-41A2-9F1F-BBAF62D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2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A0B2-AF6E-432B-9CC7-218D944C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C000"/>
                </a:solidFill>
              </a:rPr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EC77-C7A9-4EC3-B69D-F8DC6A93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Goal </a:t>
            </a:r>
          </a:p>
          <a:p>
            <a:r>
              <a:rPr lang="en-CA" dirty="0"/>
              <a:t>Problem</a:t>
            </a:r>
          </a:p>
          <a:p>
            <a:r>
              <a:rPr lang="en-CA" dirty="0"/>
              <a:t>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Selecting MRYs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Long Term Predictions Through Time Series Analysis   </a:t>
            </a:r>
          </a:p>
          <a:p>
            <a:r>
              <a:rPr lang="en-CA" dirty="0"/>
              <a:t>Summary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FA7D-A683-4619-A050-16651CE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9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2F3-DB2D-4EDE-8DE7-14C4A4B8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1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1F4C-115A-4C33-9B20-94114FE4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SVR model better at predicting than either regression or partial least square regression.</a:t>
            </a:r>
          </a:p>
          <a:p>
            <a:r>
              <a:rPr lang="en-CA" dirty="0"/>
              <a:t>Still need to test on a large dataset of simulation for a more accurate comparison by ranking.</a:t>
            </a:r>
          </a:p>
          <a:p>
            <a:r>
              <a:rPr lang="en-CA" dirty="0"/>
              <a:t>Still unsure about how to represent 31 years by picking few years.</a:t>
            </a:r>
          </a:p>
          <a:p>
            <a:pPr marL="0" indent="0">
              <a:buNone/>
            </a:pPr>
            <a:r>
              <a:rPr lang="en-CA" dirty="0"/>
              <a:t>  1) Wet,Dry,Avg?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C74-7A66-4E71-92AB-B3400D05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78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D2D0-6657-4278-A4C9-FC82B686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2- Time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DD22E1-C4A7-4B15-9EE9-59D89D17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at the </a:t>
            </a:r>
            <a:r>
              <a:rPr lang="en-CA" dirty="0">
                <a:solidFill>
                  <a:srgbClr val="FF0000"/>
                </a:solidFill>
              </a:rPr>
              <a:t>continuous </a:t>
            </a:r>
            <a:r>
              <a:rPr lang="en-CA" dirty="0"/>
              <a:t>Moisture profile for 3 years</a:t>
            </a:r>
          </a:p>
          <a:p>
            <a:r>
              <a:rPr lang="en-CA" dirty="0"/>
              <a:t>Now-</a:t>
            </a:r>
            <a:r>
              <a:rPr lang="en-CA" dirty="0">
                <a:solidFill>
                  <a:srgbClr val="FF0000"/>
                </a:solidFill>
              </a:rPr>
              <a:t> 365 </a:t>
            </a:r>
            <a:r>
              <a:rPr lang="en-CA" dirty="0"/>
              <a:t>value for each year (</a:t>
            </a:r>
            <a:r>
              <a:rPr lang="en-US" dirty="0"/>
              <a:t>Hourly/</a:t>
            </a:r>
            <a:r>
              <a:rPr lang="en-US" dirty="0">
                <a:solidFill>
                  <a:srgbClr val="FF0000"/>
                </a:solidFill>
              </a:rPr>
              <a:t>Daily</a:t>
            </a:r>
            <a:r>
              <a:rPr lang="en-US" dirty="0"/>
              <a:t>/Weekly</a:t>
            </a:r>
            <a:r>
              <a:rPr lang="en-CA" dirty="0"/>
              <a:t> values)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   Setup</a:t>
            </a:r>
          </a:p>
          <a:p>
            <a:r>
              <a:rPr lang="en-CA" dirty="0"/>
              <a:t>Temp,RH,WDR,WindDir,WindSpeed,Direct &amp; Diffuse Rad, Cloudiness</a:t>
            </a:r>
          </a:p>
          <a:p>
            <a:r>
              <a:rPr lang="en-CA" dirty="0"/>
              <a:t>3 years train -&gt; predict 28 remaining years through SVR.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F1B19-C805-4384-AE47-1B253DC6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72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F094-F164-435E-A46F-6085B3F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Use the memory of the past (lag) to predict the next. </a:t>
            </a:r>
            <a:br>
              <a:rPr lang="en-CA" dirty="0"/>
            </a:b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377959-F0B4-42C0-9D8F-B3D03780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predict the first day of the 4</a:t>
            </a:r>
            <a:r>
              <a:rPr lang="en-CA" baseline="30000" dirty="0"/>
              <a:t>th</a:t>
            </a:r>
            <a:r>
              <a:rPr lang="en-CA" dirty="0"/>
              <a:t> year, look at the past 10 values of each climate variable + last 10 values of Moisture.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55308FF-6700-40E7-87D5-A3A7635D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3151188"/>
            <a:ext cx="9658350" cy="2657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0AD2B-0275-4D89-B0D6-2FD57761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2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TIME\Capture2.PNG">
            <a:extLst>
              <a:ext uri="{FF2B5EF4-FFF2-40B4-BE49-F238E27FC236}">
                <a16:creationId xmlns:a16="http://schemas.microsoft.com/office/drawing/2014/main" id="{6FC5A059-C66D-4D74-9387-338413A184E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" r="-1" b="772"/>
          <a:stretch/>
        </p:blipFill>
        <p:spPr bwMode="auto">
          <a:xfrm>
            <a:off x="285226" y="645951"/>
            <a:ext cx="11585041" cy="589031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4A835-8B52-44FF-8A2E-250B288DE04C}"/>
              </a:ext>
            </a:extLst>
          </p:cNvPr>
          <p:cNvSpPr txBox="1"/>
          <p:nvPr/>
        </p:nvSpPr>
        <p:spPr>
          <a:xfrm>
            <a:off x="285226" y="137068"/>
            <a:ext cx="90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Comparison of Actual and Predicted in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DD42-ACB8-4C9B-9B05-8745D7FE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:\TIME\Capture3.PNG">
            <a:extLst>
              <a:ext uri="{FF2B5EF4-FFF2-40B4-BE49-F238E27FC236}">
                <a16:creationId xmlns:a16="http://schemas.microsoft.com/office/drawing/2014/main" id="{BD9A317A-162C-4F90-994C-0EBA88C844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3" r="5651" b="33"/>
          <a:stretch/>
        </p:blipFill>
        <p:spPr bwMode="auto">
          <a:xfrm>
            <a:off x="83890" y="612396"/>
            <a:ext cx="10997967" cy="6243507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38100-83BC-4978-9B7D-FEACA3CE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24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A3D42-F378-4BCF-B229-49D168E673D4}"/>
              </a:ext>
            </a:extLst>
          </p:cNvPr>
          <p:cNvSpPr txBox="1"/>
          <p:nvPr/>
        </p:nvSpPr>
        <p:spPr>
          <a:xfrm>
            <a:off x="285226" y="137068"/>
            <a:ext cx="90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Comparison of Actual and Predicted in Vancouver</a:t>
            </a:r>
          </a:p>
        </p:txBody>
      </p:sp>
    </p:spTree>
    <p:extLst>
      <p:ext uri="{BB962C8B-B14F-4D97-AF65-F5344CB8AC3E}">
        <p14:creationId xmlns:p14="http://schemas.microsoft.com/office/powerpoint/2010/main" val="76323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2B39-ABF7-437C-8EAC-13B07675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Comparisons of Different Lags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A271B-0B86-4FEA-AD56-D800C32C2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21" y="1937864"/>
            <a:ext cx="10515600" cy="16269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35390-9388-4233-8A0B-DD784DF8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35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TIME\plot_ts\cal-1.PNG">
            <a:extLst>
              <a:ext uri="{FF2B5EF4-FFF2-40B4-BE49-F238E27FC236}">
                <a16:creationId xmlns:a16="http://schemas.microsoft.com/office/drawing/2014/main" id="{78067BBF-7EBA-423C-BC9A-B51BAB8AE65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711" b="1"/>
          <a:stretch/>
        </p:blipFill>
        <p:spPr bwMode="auto">
          <a:xfrm>
            <a:off x="227911" y="553672"/>
            <a:ext cx="11736178" cy="6455329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E9C47-2AB3-4165-BC37-97995506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6A251-0805-45AD-BA27-C88BB441CF0E}"/>
              </a:ext>
            </a:extLst>
          </p:cNvPr>
          <p:cNvSpPr txBox="1"/>
          <p:nvPr/>
        </p:nvSpPr>
        <p:spPr>
          <a:xfrm>
            <a:off x="285226" y="137068"/>
            <a:ext cx="90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Comparison of Actual and Predicted in Calgary</a:t>
            </a:r>
          </a:p>
        </p:txBody>
      </p:sp>
    </p:spTree>
    <p:extLst>
      <p:ext uri="{BB962C8B-B14F-4D97-AF65-F5344CB8AC3E}">
        <p14:creationId xmlns:p14="http://schemas.microsoft.com/office/powerpoint/2010/main" val="365393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2693-5D3B-4AD7-9121-0C314B81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2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3963-B6F7-4E55-B215-0BE2A89F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Still need to run the simulation for 3 years to train the model for each city.</a:t>
            </a:r>
          </a:p>
          <a:p>
            <a:r>
              <a:rPr lang="en-CA" dirty="0"/>
              <a:t>Climate Conditions should not vary drastically over the 31 years.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5660-08FE-46BB-86B7-715D2C36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21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B8E6-F83A-4503-A5B7-74AD3832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2436-2C5C-4C12-B4F9-B9EC75A5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Looked at 2 approaches:</a:t>
            </a:r>
          </a:p>
          <a:p>
            <a:pPr marL="514350" indent="-514350">
              <a:buAutoNum type="arabicParenR"/>
            </a:pPr>
            <a:r>
              <a:rPr lang="en-CA" dirty="0"/>
              <a:t>Comparison of different model to select MRY.</a:t>
            </a:r>
          </a:p>
          <a:p>
            <a:pPr marL="514350" indent="-514350">
              <a:buAutoNum type="arabicParenR"/>
            </a:pPr>
            <a:r>
              <a:rPr lang="en-CA" dirty="0"/>
              <a:t>Long term Predictions of simulation to eliminate the need to select MRY.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Future Work</a:t>
            </a:r>
          </a:p>
          <a:p>
            <a:r>
              <a:rPr lang="en-CA" dirty="0"/>
              <a:t>Look at other techniques to overcome the limitations of current methods</a:t>
            </a:r>
          </a:p>
          <a:p>
            <a:r>
              <a:rPr lang="en-CA" dirty="0"/>
              <a:t>Incorporate time in the model, so can train on some cities and predict for another city starting at time= 1day.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1) XG Gradient Boosting.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2) Neural Networks.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F675-8969-4EA9-A225-158E4769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45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952" y="3886200"/>
            <a:ext cx="5179343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Naman Bansal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Coop Student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37" y="284230"/>
            <a:ext cx="162834" cy="209329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5" y="284230"/>
            <a:ext cx="162834" cy="209329"/>
          </a:xfrm>
          <a:prstGeom prst="rect">
            <a:avLst/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22" y="284230"/>
            <a:ext cx="163187" cy="2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855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24D-3A8F-4128-B4BA-B1A1B362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2FD5-243C-4417-B17A-407A14E1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CA" dirty="0"/>
              <a:t>Make current and new buildings durable to existing and future climate change by developing decision support tools.</a:t>
            </a:r>
            <a:r>
              <a:rPr lang="en-US" dirty="0"/>
              <a:t> (i.e. </a:t>
            </a:r>
            <a:r>
              <a:rPr lang="en-US" b="1" dirty="0"/>
              <a:t>codes, guides, models)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Running hygrothermal simulations using software like DELPHIN where we use climate data to predict how the building will perform in terms of moisture now and in the future.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869-D76C-440B-A873-0B3D5942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1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E375-FDCE-4E94-B86C-E8E7392E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589" y="747333"/>
            <a:ext cx="3842857" cy="1078292"/>
          </a:xfrm>
        </p:spPr>
        <p:txBody>
          <a:bodyPr/>
          <a:lstStyle/>
          <a:p>
            <a:r>
              <a:rPr lang="en-CA" dirty="0"/>
              <a:t>	Problem</a:t>
            </a:r>
            <a:endParaRPr lang="en-CA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F836-24CE-40B0-8C1B-A9E7ECE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Climate varies across the country</a:t>
            </a:r>
            <a:endParaRPr lang="en-CA" dirty="0"/>
          </a:p>
          <a:p>
            <a:r>
              <a:rPr lang="en-CA" dirty="0"/>
              <a:t>Climate change is expected in the future (global warming)</a:t>
            </a:r>
          </a:p>
          <a:p>
            <a:r>
              <a:rPr lang="en-CA" dirty="0"/>
              <a:t>Uncertainties in climate projection, e.g., for 1 city there are 15 different runs of 31 years (15*31 simulations)</a:t>
            </a:r>
          </a:p>
          <a:p>
            <a:r>
              <a:rPr lang="en-CA" dirty="0"/>
              <a:t>Time consuming to run simulations for all 15 sets of 31 years for just one city.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sz="3200" dirty="0"/>
              <a:t>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C159-8479-4BBA-B4B2-D48F50E0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3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0484-14DB-405C-80FF-7BB2EFF1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the Two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0D75-43CB-42BC-8454-F070C165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Reduce simulation time by selecting moisture reference years (MRYs)</a:t>
            </a:r>
            <a:endParaRPr lang="en-CA" dirty="0"/>
          </a:p>
          <a:p>
            <a:pPr lvl="1"/>
            <a:r>
              <a:rPr lang="en-CA" sz="2600" dirty="0"/>
              <a:t>What is a Moisture Reference Year?</a:t>
            </a:r>
          </a:p>
          <a:p>
            <a:pPr marL="457200" lvl="1" indent="0">
              <a:buNone/>
            </a:pPr>
            <a:r>
              <a:rPr lang="en-CA" sz="2400" dirty="0"/>
              <a:t>    A set of representative years selected among the 31-year series. </a:t>
            </a:r>
          </a:p>
          <a:p>
            <a:pPr marL="457200" lvl="1" indent="0">
              <a:buNone/>
            </a:pPr>
            <a:r>
              <a:rPr lang="en-CA" sz="2400" dirty="0"/>
              <a:t>    E</a:t>
            </a:r>
            <a:r>
              <a:rPr lang="en-CA" dirty="0"/>
              <a:t>xample a Dry + Wet as MRYs</a:t>
            </a:r>
          </a:p>
          <a:p>
            <a:pPr lvl="1"/>
            <a:r>
              <a:rPr lang="en-CA" dirty="0"/>
              <a:t>Currently will not select MRYs but will </a:t>
            </a:r>
            <a:r>
              <a:rPr lang="en-CA" sz="2600" dirty="0"/>
              <a:t>compare different methods like PLSR and SVR that could be used to select MRYs.</a:t>
            </a:r>
          </a:p>
          <a:p>
            <a:pPr marL="457200" lvl="1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dirty="0"/>
              <a:t>2) Time Series Analysis through SVR (eliminate the need to select MRY)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D8A8-2FAC-4F90-8DE0-F8DAB25D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09D7-422E-4CC0-B1BD-A90BF2CB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" y="0"/>
            <a:ext cx="11543251" cy="150162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Support Vector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A9DF1-00B1-4864-A94F-0D5C49C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6</a:t>
            </a:fld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A2763-C6ED-4BA2-9C27-20E299A7F0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69409"/>
            <a:ext cx="8489660" cy="4186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75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A0B0-4760-43F9-B1FB-DB1C07BF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549682"/>
            <a:ext cx="10515600" cy="1325563"/>
          </a:xfrm>
        </p:spPr>
        <p:txBody>
          <a:bodyPr>
            <a:normAutofit/>
          </a:bodyPr>
          <a:lstStyle/>
          <a:p>
            <a:br>
              <a:rPr lang="en-CA" dirty="0"/>
            </a:br>
            <a:r>
              <a:rPr lang="en-CA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C01C6-882F-4B76-8007-45E40E2F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7</a:t>
            </a:fld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6AD3C6-686A-4DB1-9FE7-6875558DD369}"/>
              </a:ext>
            </a:extLst>
          </p:cNvPr>
          <p:cNvSpPr txBox="1">
            <a:spLocks/>
          </p:cNvSpPr>
          <p:nvPr/>
        </p:nvSpPr>
        <p:spPr>
          <a:xfrm>
            <a:off x="83890" y="0"/>
            <a:ext cx="11543251" cy="150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Support Vector Regression – Kernel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AF5C2-3803-4A6A-BBAA-DBB354A1B6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317" y="1825625"/>
            <a:ext cx="5033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174-12C4-48A8-8D70-57C27F43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Least Square Regression (PLSR)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DD62-6073-466A-81AC-76B163E2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PC1 Linear comb of climate variables that explain the most variance in response</a:t>
            </a:r>
          </a:p>
          <a:p>
            <a:r>
              <a:rPr lang="en-CA" dirty="0"/>
              <a:t>PC2 Linear comb of climate variables that explains the variance not explained by PC1.</a:t>
            </a:r>
          </a:p>
          <a:p>
            <a:r>
              <a:rPr lang="en-CA" dirty="0"/>
              <a:t>And so on…</a:t>
            </a:r>
          </a:p>
          <a:p>
            <a:r>
              <a:rPr lang="en-CA" dirty="0"/>
              <a:t>Final equation be Y=PC1+PC2+…..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7794E0-AECB-4B1A-BF44-4B20E910C2C8}"/>
              </a:ext>
            </a:extLst>
          </p:cNvPr>
          <p:cNvSpPr/>
          <p:nvPr/>
        </p:nvSpPr>
        <p:spPr>
          <a:xfrm>
            <a:off x="2340526" y="1761331"/>
            <a:ext cx="2004969" cy="180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Climate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B7B4F-B523-4E6A-8861-A10D8EBEEBD6}"/>
              </a:ext>
            </a:extLst>
          </p:cNvPr>
          <p:cNvSpPr/>
          <p:nvPr/>
        </p:nvSpPr>
        <p:spPr>
          <a:xfrm>
            <a:off x="7032774" y="1825625"/>
            <a:ext cx="1459684" cy="15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Response</a:t>
            </a:r>
          </a:p>
          <a:p>
            <a:pPr algn="ctr"/>
            <a:r>
              <a:rPr lang="en-CA" dirty="0"/>
              <a:t>(Moisture)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306497-6F73-4620-8DB7-D8063FCDE555}"/>
              </a:ext>
            </a:extLst>
          </p:cNvPr>
          <p:cNvCxnSpPr>
            <a:cxnSpLocks/>
          </p:cNvCxnSpPr>
          <p:nvPr/>
        </p:nvCxnSpPr>
        <p:spPr>
          <a:xfrm>
            <a:off x="3412917" y="2760334"/>
            <a:ext cx="1780569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62F7D-A2CF-4615-B12C-4A897FF45352}"/>
              </a:ext>
            </a:extLst>
          </p:cNvPr>
          <p:cNvCxnSpPr>
            <a:cxnSpLocks/>
          </p:cNvCxnSpPr>
          <p:nvPr/>
        </p:nvCxnSpPr>
        <p:spPr>
          <a:xfrm flipH="1">
            <a:off x="6256804" y="2943145"/>
            <a:ext cx="1220416" cy="8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2EAF0-7545-46BA-A315-53B0037F8C80}"/>
              </a:ext>
            </a:extLst>
          </p:cNvPr>
          <p:cNvSpPr/>
          <p:nvPr/>
        </p:nvSpPr>
        <p:spPr>
          <a:xfrm>
            <a:off x="5171814" y="3570649"/>
            <a:ext cx="1034640" cy="9256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Principal</a:t>
            </a:r>
          </a:p>
          <a:p>
            <a:pPr algn="ctr"/>
            <a:r>
              <a:rPr lang="en-CA" dirty="0"/>
              <a:t>Comp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2135F-5FA7-4C67-A48D-99BC3C5852DC}"/>
              </a:ext>
            </a:extLst>
          </p:cNvPr>
          <p:cNvSpPr/>
          <p:nvPr/>
        </p:nvSpPr>
        <p:spPr>
          <a:xfrm>
            <a:off x="6887377" y="3623848"/>
            <a:ext cx="1034640" cy="925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Principal</a:t>
            </a:r>
          </a:p>
          <a:p>
            <a:pPr algn="ctr"/>
            <a:r>
              <a:rPr lang="en-CA" dirty="0"/>
              <a:t>Comp 2</a:t>
            </a:r>
          </a:p>
          <a:p>
            <a:pPr algn="ctr"/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1C573-EAE7-458F-A95D-0582595AFC6F}"/>
              </a:ext>
            </a:extLst>
          </p:cNvPr>
          <p:cNvCxnSpPr/>
          <p:nvPr/>
        </p:nvCxnSpPr>
        <p:spPr>
          <a:xfrm>
            <a:off x="6271464" y="4169328"/>
            <a:ext cx="565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BED3-6366-411A-A860-2BEAF6F7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4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18CD-5934-4336-B921-FD3DDC05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407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Method 1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6AED-393F-4CC5-9CCD-6575262E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482896"/>
          </a:xfrm>
        </p:spPr>
        <p:txBody>
          <a:bodyPr>
            <a:normAutofit/>
          </a:bodyPr>
          <a:lstStyle/>
          <a:p>
            <a:r>
              <a:rPr lang="en-CA" dirty="0"/>
              <a:t>ASHRAE Research Project Report By Mr. Zhang and others- Comparison of 5 different method (MI, ANK etc.)</a:t>
            </a:r>
          </a:p>
          <a:p>
            <a:r>
              <a:rPr lang="en-CA" dirty="0"/>
              <a:t>Regression Model  (INPUT weather data -&gt; OUTPUT RHT70 of OSB)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AFEFE-E624-4B90-954B-0A142941B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5" y="3429000"/>
            <a:ext cx="6012722" cy="1584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8F04D-A354-497E-A011-59112910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F71E-2AA0-4A47-8320-1BDF648D77A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07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_basic_2">
  <a:themeElements>
    <a:clrScheme name="2018 NRC-CNRC PPT">
      <a:dk1>
        <a:srgbClr val="000000"/>
      </a:dk1>
      <a:lt1>
        <a:srgbClr val="FFFFFF"/>
      </a:lt1>
      <a:dk2>
        <a:srgbClr val="0099AA"/>
      </a:dk2>
      <a:lt2>
        <a:srgbClr val="004411"/>
      </a:lt2>
      <a:accent1>
        <a:srgbClr val="003353"/>
      </a:accent1>
      <a:accent2>
        <a:srgbClr val="006688"/>
      </a:accent2>
      <a:accent3>
        <a:srgbClr val="550033"/>
      </a:accent3>
      <a:accent4>
        <a:srgbClr val="AA0011"/>
      </a:accent4>
      <a:accent5>
        <a:srgbClr val="669933"/>
      </a:accent5>
      <a:accent6>
        <a:srgbClr val="FF8822"/>
      </a:accent6>
      <a:hlink>
        <a:srgbClr val="595959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basic_4-3_1.potx [Read-Only]" id="{F9BC2D8F-92B1-4BAE-8F20-9F313D670ABF}" vid="{92258717-A44E-49DA-9E9A-F410339730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885</Words>
  <Application>Microsoft Office PowerPoint</Application>
  <PresentationFormat>Widescreen</PresentationFormat>
  <Paragraphs>187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PowerPoint_basic_2</vt:lpstr>
      <vt:lpstr>Application of Support Vector Machine Regression (SVR) and Partial Least Square Regression (PLSR) for improving a method used to select moisture reference year (MRY) and Long term Predictions of moisture performance of walls </vt:lpstr>
      <vt:lpstr>OUTLINE</vt:lpstr>
      <vt:lpstr>Goal of the Project </vt:lpstr>
      <vt:lpstr> Problem</vt:lpstr>
      <vt:lpstr>Overview of the Two Methods</vt:lpstr>
      <vt:lpstr>Support Vector Regression</vt:lpstr>
      <vt:lpstr>   </vt:lpstr>
      <vt:lpstr>Partial Least Square Regression (PLSR)</vt:lpstr>
      <vt:lpstr>Method 1 </vt:lpstr>
      <vt:lpstr>Problems with the report model</vt:lpstr>
      <vt:lpstr>Method 1 Setup</vt:lpstr>
      <vt:lpstr>PowerPoint Presentation</vt:lpstr>
      <vt:lpstr>PowerPoint Presentation</vt:lpstr>
      <vt:lpstr>PowerPoint Presentation</vt:lpstr>
      <vt:lpstr>PowerPoint Presentation</vt:lpstr>
      <vt:lpstr>Comparison of Models</vt:lpstr>
      <vt:lpstr>Model with different variables.</vt:lpstr>
      <vt:lpstr>Comparison of Models</vt:lpstr>
      <vt:lpstr>Method 1 Drawbacks</vt:lpstr>
      <vt:lpstr>Method 1 Conclusion</vt:lpstr>
      <vt:lpstr>Method 2- Time Series</vt:lpstr>
      <vt:lpstr>Use the memory of the past (lag) to predict the next.  </vt:lpstr>
      <vt:lpstr>PowerPoint Presentation</vt:lpstr>
      <vt:lpstr>PowerPoint Presentation</vt:lpstr>
      <vt:lpstr>Comparisons of Different Lags</vt:lpstr>
      <vt:lpstr>PowerPoint Presentation</vt:lpstr>
      <vt:lpstr>Method 2 Drawbacks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Selecting the Moisture Reference Years(MRY)</dc:title>
  <dc:creator>naman bansal</dc:creator>
  <cp:lastModifiedBy>naman bansal</cp:lastModifiedBy>
  <cp:revision>131</cp:revision>
  <dcterms:created xsi:type="dcterms:W3CDTF">2019-12-16T15:20:50Z</dcterms:created>
  <dcterms:modified xsi:type="dcterms:W3CDTF">2020-05-12T18:41:01Z</dcterms:modified>
</cp:coreProperties>
</file>