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sldIdLst>
    <p:sldId id="256" r:id="rId5"/>
    <p:sldId id="268" r:id="rId6"/>
    <p:sldId id="275" r:id="rId7"/>
    <p:sldId id="270" r:id="rId8"/>
    <p:sldId id="276" r:id="rId9"/>
    <p:sldId id="277" r:id="rId10"/>
    <p:sldId id="278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56" autoAdjust="0"/>
    <p:restoredTop sz="94660"/>
  </p:normalViewPr>
  <p:slideViewPr>
    <p:cSldViewPr snapToGrid="0">
      <p:cViewPr>
        <p:scale>
          <a:sx n="89" d="100"/>
          <a:sy n="89" d="100"/>
        </p:scale>
        <p:origin x="6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Research Paper</c:v>
                </c:pt>
                <c:pt idx="1">
                  <c:v>Model Optimization</c:v>
                </c:pt>
                <c:pt idx="2">
                  <c:v>Model Development</c:v>
                </c:pt>
                <c:pt idx="3">
                  <c:v>Final Approach</c:v>
                </c:pt>
                <c:pt idx="4">
                  <c:v>Research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0.9</c:v>
                </c:pt>
                <c:pt idx="1">
                  <c:v>0.8</c:v>
                </c:pt>
                <c:pt idx="2">
                  <c:v>0.5</c:v>
                </c:pt>
                <c:pt idx="3">
                  <c:v>0.3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84-4F9C-B069-AAF3E4E063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Research Paper</c:v>
                </c:pt>
                <c:pt idx="1">
                  <c:v>Model Optimization</c:v>
                </c:pt>
                <c:pt idx="2">
                  <c:v>Model Development</c:v>
                </c:pt>
                <c:pt idx="3">
                  <c:v>Final Approach</c:v>
                </c:pt>
                <c:pt idx="4">
                  <c:v>Research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0.1</c:v>
                </c:pt>
                <c:pt idx="1">
                  <c:v>0.1</c:v>
                </c:pt>
                <c:pt idx="2">
                  <c:v>0.3</c:v>
                </c:pt>
                <c:pt idx="3">
                  <c:v>0.2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84-4F9C-B069-AAF3E4E06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4451200"/>
        <c:axId val="1214459072"/>
      </c:barChart>
      <c:catAx>
        <c:axId val="1214451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459072"/>
        <c:crosses val="autoZero"/>
        <c:auto val="1"/>
        <c:lblAlgn val="ctr"/>
        <c:lblOffset val="100"/>
        <c:noMultiLvlLbl val="0"/>
      </c:catAx>
      <c:valAx>
        <c:axId val="1214459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45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613E7-C035-4587-B670-3061F48FAFB0}" type="doc">
      <dgm:prSet loTypeId="urn:microsoft.com/office/officeart/2018/2/layout/IconVerticalSolidList" loCatId="icon" qsTypeId="urn:microsoft.com/office/officeart/2005/8/quickstyle/3d5" qsCatId="3D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45D5D0-0493-48C8-8752-B6C054F8259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Research paper.</a:t>
          </a:r>
          <a:endParaRPr lang="en-US"/>
        </a:p>
      </dgm:t>
    </dgm:pt>
    <dgm:pt modelId="{9618ACCD-E3D9-4927-8971-C9CB78D7EF24}" type="parTrans" cxnId="{1BC1B29C-BCFD-458E-851A-E76F1B9E2C8E}">
      <dgm:prSet/>
      <dgm:spPr/>
      <dgm:t>
        <a:bodyPr/>
        <a:lstStyle/>
        <a:p>
          <a:endParaRPr lang="en-US"/>
        </a:p>
      </dgm:t>
    </dgm:pt>
    <dgm:pt modelId="{523D7AD9-A00E-4E49-A664-D0A1CDC9BEFC}" type="sibTrans" cxnId="{1BC1B29C-BCFD-458E-851A-E76F1B9E2C8E}">
      <dgm:prSet/>
      <dgm:spPr/>
      <dgm:t>
        <a:bodyPr/>
        <a:lstStyle/>
        <a:p>
          <a:endParaRPr lang="en-US"/>
        </a:p>
      </dgm:t>
    </dgm:pt>
    <dgm:pt modelId="{7AF600EF-19CC-429E-A657-E6CA8EF9CA0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Fully functional CAD system.</a:t>
          </a:r>
          <a:endParaRPr lang="en-US"/>
        </a:p>
      </dgm:t>
    </dgm:pt>
    <dgm:pt modelId="{D8C3780F-AF14-4255-A975-D5319BDF1388}" type="parTrans" cxnId="{4C7DDE6B-1980-4A8C-B812-8722BB25744D}">
      <dgm:prSet/>
      <dgm:spPr/>
      <dgm:t>
        <a:bodyPr/>
        <a:lstStyle/>
        <a:p>
          <a:endParaRPr lang="en-US"/>
        </a:p>
      </dgm:t>
    </dgm:pt>
    <dgm:pt modelId="{CFE7004A-C466-4B15-9770-C7178B936F43}" type="sibTrans" cxnId="{4C7DDE6B-1980-4A8C-B812-8722BB25744D}">
      <dgm:prSet/>
      <dgm:spPr/>
      <dgm:t>
        <a:bodyPr/>
        <a:lstStyle/>
        <a:p>
          <a:endParaRPr lang="en-US"/>
        </a:p>
      </dgm:t>
    </dgm:pt>
    <dgm:pt modelId="{E2127095-7DEA-4485-BCD8-7E861EFC829C}" type="pres">
      <dgm:prSet presAssocID="{034613E7-C035-4587-B670-3061F48FAFB0}" presName="root" presStyleCnt="0">
        <dgm:presLayoutVars>
          <dgm:dir/>
          <dgm:resizeHandles val="exact"/>
        </dgm:presLayoutVars>
      </dgm:prSet>
      <dgm:spPr/>
    </dgm:pt>
    <dgm:pt modelId="{B70052E5-A89D-4A98-9B71-572FF591947B}" type="pres">
      <dgm:prSet presAssocID="{5845D5D0-0493-48C8-8752-B6C054F8259D}" presName="compNode" presStyleCnt="0"/>
      <dgm:spPr/>
    </dgm:pt>
    <dgm:pt modelId="{4961E361-CB41-470A-BA76-AC4E986CDB09}" type="pres">
      <dgm:prSet presAssocID="{5845D5D0-0493-48C8-8752-B6C054F8259D}" presName="bgRect" presStyleLbl="bgShp" presStyleIdx="0" presStyleCnt="2"/>
      <dgm:spPr/>
    </dgm:pt>
    <dgm:pt modelId="{BA463D89-A943-496C-BAAD-C52A01A6B723}" type="pres">
      <dgm:prSet presAssocID="{5845D5D0-0493-48C8-8752-B6C054F825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4210186F-5D04-477B-8C8D-57E003D51965}" type="pres">
      <dgm:prSet presAssocID="{5845D5D0-0493-48C8-8752-B6C054F8259D}" presName="spaceRect" presStyleCnt="0"/>
      <dgm:spPr/>
    </dgm:pt>
    <dgm:pt modelId="{DD8DB7CE-38EB-4E06-9221-FF296E6F02D2}" type="pres">
      <dgm:prSet presAssocID="{5845D5D0-0493-48C8-8752-B6C054F8259D}" presName="parTx" presStyleLbl="revTx" presStyleIdx="0" presStyleCnt="2">
        <dgm:presLayoutVars>
          <dgm:chMax val="0"/>
          <dgm:chPref val="0"/>
        </dgm:presLayoutVars>
      </dgm:prSet>
      <dgm:spPr/>
    </dgm:pt>
    <dgm:pt modelId="{9745C5C6-870B-43AE-85FB-0DE931F6C9A6}" type="pres">
      <dgm:prSet presAssocID="{523D7AD9-A00E-4E49-A664-D0A1CDC9BEFC}" presName="sibTrans" presStyleCnt="0"/>
      <dgm:spPr/>
    </dgm:pt>
    <dgm:pt modelId="{954159A4-085A-4F0F-8959-D24BA561B071}" type="pres">
      <dgm:prSet presAssocID="{7AF600EF-19CC-429E-A657-E6CA8EF9CA04}" presName="compNode" presStyleCnt="0"/>
      <dgm:spPr/>
    </dgm:pt>
    <dgm:pt modelId="{2D5214FF-F9B2-4EF0-9A7E-F23841326CB6}" type="pres">
      <dgm:prSet presAssocID="{7AF600EF-19CC-429E-A657-E6CA8EF9CA04}" presName="bgRect" presStyleLbl="bgShp" presStyleIdx="1" presStyleCnt="2"/>
      <dgm:spPr/>
    </dgm:pt>
    <dgm:pt modelId="{F503C28A-A2D3-4995-BD89-F0F1E5344DBD}" type="pres">
      <dgm:prSet presAssocID="{7AF600EF-19CC-429E-A657-E6CA8EF9CA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BEF4F89-902C-40F1-A215-560C3E59A492}" type="pres">
      <dgm:prSet presAssocID="{7AF600EF-19CC-429E-A657-E6CA8EF9CA04}" presName="spaceRect" presStyleCnt="0"/>
      <dgm:spPr/>
    </dgm:pt>
    <dgm:pt modelId="{A13FD0F4-A513-4F7D-8BCE-23A968F4E3FD}" type="pres">
      <dgm:prSet presAssocID="{7AF600EF-19CC-429E-A657-E6CA8EF9CA0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299D02A-348B-41F1-B055-46A7796392E7}" type="presOf" srcId="{5845D5D0-0493-48C8-8752-B6C054F8259D}" destId="{DD8DB7CE-38EB-4E06-9221-FF296E6F02D2}" srcOrd="0" destOrd="0" presId="urn:microsoft.com/office/officeart/2018/2/layout/IconVerticalSolidList"/>
    <dgm:cxn modelId="{4C7DDE6B-1980-4A8C-B812-8722BB25744D}" srcId="{034613E7-C035-4587-B670-3061F48FAFB0}" destId="{7AF600EF-19CC-429E-A657-E6CA8EF9CA04}" srcOrd="1" destOrd="0" parTransId="{D8C3780F-AF14-4255-A975-D5319BDF1388}" sibTransId="{CFE7004A-C466-4B15-9770-C7178B936F43}"/>
    <dgm:cxn modelId="{FD57889A-1E65-480B-935C-52C330076922}" type="presOf" srcId="{7AF600EF-19CC-429E-A657-E6CA8EF9CA04}" destId="{A13FD0F4-A513-4F7D-8BCE-23A968F4E3FD}" srcOrd="0" destOrd="0" presId="urn:microsoft.com/office/officeart/2018/2/layout/IconVerticalSolidList"/>
    <dgm:cxn modelId="{1BC1B29C-BCFD-458E-851A-E76F1B9E2C8E}" srcId="{034613E7-C035-4587-B670-3061F48FAFB0}" destId="{5845D5D0-0493-48C8-8752-B6C054F8259D}" srcOrd="0" destOrd="0" parTransId="{9618ACCD-E3D9-4927-8971-C9CB78D7EF24}" sibTransId="{523D7AD9-A00E-4E49-A664-D0A1CDC9BEFC}"/>
    <dgm:cxn modelId="{C5FEABBE-B429-4656-B532-89BBB49F7661}" type="presOf" srcId="{034613E7-C035-4587-B670-3061F48FAFB0}" destId="{E2127095-7DEA-4485-BCD8-7E861EFC829C}" srcOrd="0" destOrd="0" presId="urn:microsoft.com/office/officeart/2018/2/layout/IconVerticalSolidList"/>
    <dgm:cxn modelId="{B8382426-D768-46A9-944B-C91AF410F55D}" type="presParOf" srcId="{E2127095-7DEA-4485-BCD8-7E861EFC829C}" destId="{B70052E5-A89D-4A98-9B71-572FF591947B}" srcOrd="0" destOrd="0" presId="urn:microsoft.com/office/officeart/2018/2/layout/IconVerticalSolidList"/>
    <dgm:cxn modelId="{4FF83784-8CAD-49E4-AB7A-874342051A88}" type="presParOf" srcId="{B70052E5-A89D-4A98-9B71-572FF591947B}" destId="{4961E361-CB41-470A-BA76-AC4E986CDB09}" srcOrd="0" destOrd="0" presId="urn:microsoft.com/office/officeart/2018/2/layout/IconVerticalSolidList"/>
    <dgm:cxn modelId="{8FF0E8F0-5FC5-4CBA-86F1-783D105A3268}" type="presParOf" srcId="{B70052E5-A89D-4A98-9B71-572FF591947B}" destId="{BA463D89-A943-496C-BAAD-C52A01A6B723}" srcOrd="1" destOrd="0" presId="urn:microsoft.com/office/officeart/2018/2/layout/IconVerticalSolidList"/>
    <dgm:cxn modelId="{E9A33EF7-10D5-4222-A51C-A834E0B52187}" type="presParOf" srcId="{B70052E5-A89D-4A98-9B71-572FF591947B}" destId="{4210186F-5D04-477B-8C8D-57E003D51965}" srcOrd="2" destOrd="0" presId="urn:microsoft.com/office/officeart/2018/2/layout/IconVerticalSolidList"/>
    <dgm:cxn modelId="{B2D00E85-3A62-4DB7-86C4-4BE6BC3636D2}" type="presParOf" srcId="{B70052E5-A89D-4A98-9B71-572FF591947B}" destId="{DD8DB7CE-38EB-4E06-9221-FF296E6F02D2}" srcOrd="3" destOrd="0" presId="urn:microsoft.com/office/officeart/2018/2/layout/IconVerticalSolidList"/>
    <dgm:cxn modelId="{32EF1643-C57C-41C3-B3D6-5FA1334390CE}" type="presParOf" srcId="{E2127095-7DEA-4485-BCD8-7E861EFC829C}" destId="{9745C5C6-870B-43AE-85FB-0DE931F6C9A6}" srcOrd="1" destOrd="0" presId="urn:microsoft.com/office/officeart/2018/2/layout/IconVerticalSolidList"/>
    <dgm:cxn modelId="{9D9F40A6-38FD-429C-A5AB-085BA07618BA}" type="presParOf" srcId="{E2127095-7DEA-4485-BCD8-7E861EFC829C}" destId="{954159A4-085A-4F0F-8959-D24BA561B071}" srcOrd="2" destOrd="0" presId="urn:microsoft.com/office/officeart/2018/2/layout/IconVerticalSolidList"/>
    <dgm:cxn modelId="{A66FF3BA-B68D-42D2-9721-C7A3CE506E53}" type="presParOf" srcId="{954159A4-085A-4F0F-8959-D24BA561B071}" destId="{2D5214FF-F9B2-4EF0-9A7E-F23841326CB6}" srcOrd="0" destOrd="0" presId="urn:microsoft.com/office/officeart/2018/2/layout/IconVerticalSolidList"/>
    <dgm:cxn modelId="{EA6F05F6-AED9-463F-B2F5-88758F701E8C}" type="presParOf" srcId="{954159A4-085A-4F0F-8959-D24BA561B071}" destId="{F503C28A-A2D3-4995-BD89-F0F1E5344DBD}" srcOrd="1" destOrd="0" presId="urn:microsoft.com/office/officeart/2018/2/layout/IconVerticalSolidList"/>
    <dgm:cxn modelId="{25EE5EC9-4EC6-4452-BA6B-8E8938487D87}" type="presParOf" srcId="{954159A4-085A-4F0F-8959-D24BA561B071}" destId="{6BEF4F89-902C-40F1-A215-560C3E59A492}" srcOrd="2" destOrd="0" presId="urn:microsoft.com/office/officeart/2018/2/layout/IconVerticalSolidList"/>
    <dgm:cxn modelId="{7D3F063A-419B-4CD1-9154-3E639FC04A98}" type="presParOf" srcId="{954159A4-085A-4F0F-8959-D24BA561B071}" destId="{A13FD0F4-A513-4F7D-8BCE-23A968F4E3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0B0327-3921-4D76-B7E0-EBB873F3BDD1}" type="doc">
      <dgm:prSet loTypeId="urn:microsoft.com/office/officeart/2009/3/layout/DescendingProcess" loCatId="process" qsTypeId="urn:microsoft.com/office/officeart/2005/8/quickstyle/simple3" qsCatId="simple" csTypeId="urn:microsoft.com/office/officeart/2005/8/colors/accent1_2" csCatId="accent1" phldr="1"/>
      <dgm:spPr/>
    </dgm:pt>
    <dgm:pt modelId="{A3DD035F-E744-440A-B4B5-B5BE4E28D668}">
      <dgm:prSet phldrT="[Text]"/>
      <dgm:spPr/>
      <dgm:t>
        <a:bodyPr/>
        <a:lstStyle/>
        <a:p>
          <a:r>
            <a:rPr lang="en-IN" dirty="0"/>
            <a:t>Doctor identifies ILD patterns in the CT scan</a:t>
          </a:r>
        </a:p>
      </dgm:t>
    </dgm:pt>
    <dgm:pt modelId="{058FDCDF-B915-4610-9AE4-42D7C648B7C6}" type="parTrans" cxnId="{04671B6A-60C7-469E-A1BB-5692FDD776B1}">
      <dgm:prSet/>
      <dgm:spPr/>
      <dgm:t>
        <a:bodyPr/>
        <a:lstStyle/>
        <a:p>
          <a:endParaRPr lang="en-IN"/>
        </a:p>
      </dgm:t>
    </dgm:pt>
    <dgm:pt modelId="{4C60910E-BD1C-4794-839F-128ECDB18295}" type="sibTrans" cxnId="{04671B6A-60C7-469E-A1BB-5692FDD776B1}">
      <dgm:prSet/>
      <dgm:spPr/>
      <dgm:t>
        <a:bodyPr/>
        <a:lstStyle/>
        <a:p>
          <a:endParaRPr lang="en-IN"/>
        </a:p>
      </dgm:t>
    </dgm:pt>
    <dgm:pt modelId="{A9A9979A-CBF8-4C7F-A2B1-0F35C52735E0}">
      <dgm:prSet phldrT="[Text]"/>
      <dgm:spPr/>
      <dgm:t>
        <a:bodyPr/>
        <a:lstStyle/>
        <a:p>
          <a:r>
            <a:rPr lang="en-IN" dirty="0"/>
            <a:t>Doctor diagnoses the patient based on the his experience</a:t>
          </a:r>
        </a:p>
      </dgm:t>
    </dgm:pt>
    <dgm:pt modelId="{B9845B5B-A5DB-4FF7-ADE1-807E5261B8DF}" type="parTrans" cxnId="{84F88B58-5311-4E44-A3D1-F6BB83245636}">
      <dgm:prSet/>
      <dgm:spPr/>
      <dgm:t>
        <a:bodyPr/>
        <a:lstStyle/>
        <a:p>
          <a:endParaRPr lang="en-IN"/>
        </a:p>
      </dgm:t>
    </dgm:pt>
    <dgm:pt modelId="{9F549347-3380-4119-A46D-ABF3227B587D}" type="sibTrans" cxnId="{84F88B58-5311-4E44-A3D1-F6BB83245636}">
      <dgm:prSet/>
      <dgm:spPr/>
      <dgm:t>
        <a:bodyPr/>
        <a:lstStyle/>
        <a:p>
          <a:endParaRPr lang="en-IN"/>
        </a:p>
      </dgm:t>
    </dgm:pt>
    <dgm:pt modelId="{A25379A8-E54A-48BB-9518-037A100B2061}">
      <dgm:prSet phldrT="[Text]"/>
      <dgm:spPr/>
      <dgm:t>
        <a:bodyPr/>
        <a:lstStyle/>
        <a:p>
          <a:r>
            <a:rPr lang="en-IN" dirty="0"/>
            <a:t>FVC of the patient is measured for weeks</a:t>
          </a:r>
        </a:p>
      </dgm:t>
    </dgm:pt>
    <dgm:pt modelId="{CA158281-0B25-4327-A1A6-5EC6B4A01219}" type="sibTrans" cxnId="{A01F82DF-8817-416B-AF38-48A9C38930FB}">
      <dgm:prSet/>
      <dgm:spPr/>
      <dgm:t>
        <a:bodyPr/>
        <a:lstStyle/>
        <a:p>
          <a:endParaRPr lang="en-IN"/>
        </a:p>
      </dgm:t>
    </dgm:pt>
    <dgm:pt modelId="{A5B44936-AC24-44D3-8D7D-4DC5D02030AC}" type="parTrans" cxnId="{A01F82DF-8817-416B-AF38-48A9C38930FB}">
      <dgm:prSet/>
      <dgm:spPr/>
      <dgm:t>
        <a:bodyPr/>
        <a:lstStyle/>
        <a:p>
          <a:endParaRPr lang="en-IN"/>
        </a:p>
      </dgm:t>
    </dgm:pt>
    <dgm:pt modelId="{FEEA6959-816B-4AAD-9FAC-DCC04413A9F1}">
      <dgm:prSet phldrT="[Text]"/>
      <dgm:spPr/>
      <dgm:t>
        <a:bodyPr/>
        <a:lstStyle/>
        <a:p>
          <a:r>
            <a:rPr lang="en-IN" dirty="0"/>
            <a:t>CT scan of lungs is done if FVC </a:t>
          </a:r>
          <a:r>
            <a:rPr lang="en-IN" b="0" i="0" dirty="0"/>
            <a:t>deteriorates</a:t>
          </a:r>
          <a:endParaRPr lang="en-IN" dirty="0"/>
        </a:p>
      </dgm:t>
    </dgm:pt>
    <dgm:pt modelId="{D4059C98-B256-4491-B270-97AF67FC584F}" type="sibTrans" cxnId="{0DEED529-A190-4D21-9AE2-8B157F15D424}">
      <dgm:prSet/>
      <dgm:spPr/>
      <dgm:t>
        <a:bodyPr/>
        <a:lstStyle/>
        <a:p>
          <a:endParaRPr lang="en-IN"/>
        </a:p>
      </dgm:t>
    </dgm:pt>
    <dgm:pt modelId="{6446C5A5-CE8E-4E68-8E89-C261FC6583C8}" type="parTrans" cxnId="{0DEED529-A190-4D21-9AE2-8B157F15D424}">
      <dgm:prSet/>
      <dgm:spPr/>
      <dgm:t>
        <a:bodyPr/>
        <a:lstStyle/>
        <a:p>
          <a:endParaRPr lang="en-IN"/>
        </a:p>
      </dgm:t>
    </dgm:pt>
    <dgm:pt modelId="{48E96071-3CC7-4FFC-BF68-873203E18D5B}" type="pres">
      <dgm:prSet presAssocID="{AE0B0327-3921-4D76-B7E0-EBB873F3BDD1}" presName="Name0" presStyleCnt="0">
        <dgm:presLayoutVars>
          <dgm:chMax val="7"/>
          <dgm:chPref val="5"/>
        </dgm:presLayoutVars>
      </dgm:prSet>
      <dgm:spPr/>
    </dgm:pt>
    <dgm:pt modelId="{D59A50A5-7AB4-4A6D-ACF8-A9192630EFC8}" type="pres">
      <dgm:prSet presAssocID="{AE0B0327-3921-4D76-B7E0-EBB873F3BDD1}" presName="arrowNode" presStyleLbl="node1" presStyleIdx="0" presStyleCnt="1"/>
      <dgm:spPr/>
    </dgm:pt>
    <dgm:pt modelId="{C29A29C6-F385-49DB-8BB4-E1173AE29E72}" type="pres">
      <dgm:prSet presAssocID="{A25379A8-E54A-48BB-9518-037A100B2061}" presName="txNode1" presStyleLbl="revTx" presStyleIdx="0" presStyleCnt="4">
        <dgm:presLayoutVars>
          <dgm:bulletEnabled val="1"/>
        </dgm:presLayoutVars>
      </dgm:prSet>
      <dgm:spPr/>
    </dgm:pt>
    <dgm:pt modelId="{080655D9-0B92-49C9-9AFB-A527AEB0A2B4}" type="pres">
      <dgm:prSet presAssocID="{FEEA6959-816B-4AAD-9FAC-DCC04413A9F1}" presName="txNode2" presStyleLbl="revTx" presStyleIdx="1" presStyleCnt="4" custScaleX="109360" custLinFactNeighborX="-6299" custLinFactNeighborY="-31904">
        <dgm:presLayoutVars>
          <dgm:bulletEnabled val="1"/>
        </dgm:presLayoutVars>
      </dgm:prSet>
      <dgm:spPr/>
    </dgm:pt>
    <dgm:pt modelId="{438B59C5-BE1E-4C3F-AE04-16B3F70817C1}" type="pres">
      <dgm:prSet presAssocID="{D4059C98-B256-4491-B270-97AF67FC584F}" presName="dotNode2" presStyleCnt="0"/>
      <dgm:spPr/>
    </dgm:pt>
    <dgm:pt modelId="{89FF52BE-0071-4980-9808-CBF4456ABDB8}" type="pres">
      <dgm:prSet presAssocID="{D4059C98-B256-4491-B270-97AF67FC584F}" presName="dotRepeatNode" presStyleLbl="fgShp" presStyleIdx="0" presStyleCnt="2"/>
      <dgm:spPr/>
    </dgm:pt>
    <dgm:pt modelId="{4B200DFC-B454-4394-890F-01DDB71D3F35}" type="pres">
      <dgm:prSet presAssocID="{A3DD035F-E744-440A-B4B5-B5BE4E28D668}" presName="txNode3" presStyleLbl="revTx" presStyleIdx="2" presStyleCnt="4">
        <dgm:presLayoutVars>
          <dgm:bulletEnabled val="1"/>
        </dgm:presLayoutVars>
      </dgm:prSet>
      <dgm:spPr/>
    </dgm:pt>
    <dgm:pt modelId="{F8AC02F9-0E32-48C4-926A-426F24F7110D}" type="pres">
      <dgm:prSet presAssocID="{4C60910E-BD1C-4794-839F-128ECDB18295}" presName="dotNode3" presStyleCnt="0"/>
      <dgm:spPr/>
    </dgm:pt>
    <dgm:pt modelId="{04F682AF-9DE0-472B-81D2-BA600793A547}" type="pres">
      <dgm:prSet presAssocID="{4C60910E-BD1C-4794-839F-128ECDB18295}" presName="dotRepeatNode" presStyleLbl="fgShp" presStyleIdx="1" presStyleCnt="2"/>
      <dgm:spPr/>
    </dgm:pt>
    <dgm:pt modelId="{297C09BD-0558-4FE6-99F2-C0A2F064B78F}" type="pres">
      <dgm:prSet presAssocID="{A9A9979A-CBF8-4C7F-A2B1-0F35C52735E0}" presName="txNode4" presStyleLbl="revTx" presStyleIdx="3" presStyleCnt="4">
        <dgm:presLayoutVars>
          <dgm:bulletEnabled val="1"/>
        </dgm:presLayoutVars>
      </dgm:prSet>
      <dgm:spPr/>
    </dgm:pt>
  </dgm:ptLst>
  <dgm:cxnLst>
    <dgm:cxn modelId="{0DEED529-A190-4D21-9AE2-8B157F15D424}" srcId="{AE0B0327-3921-4D76-B7E0-EBB873F3BDD1}" destId="{FEEA6959-816B-4AAD-9FAC-DCC04413A9F1}" srcOrd="1" destOrd="0" parTransId="{6446C5A5-CE8E-4E68-8E89-C261FC6583C8}" sibTransId="{D4059C98-B256-4491-B270-97AF67FC584F}"/>
    <dgm:cxn modelId="{D9292363-E1F4-4B0F-ADF2-14AAD6D883D5}" type="presOf" srcId="{D4059C98-B256-4491-B270-97AF67FC584F}" destId="{89FF52BE-0071-4980-9808-CBF4456ABDB8}" srcOrd="0" destOrd="0" presId="urn:microsoft.com/office/officeart/2009/3/layout/DescendingProcess"/>
    <dgm:cxn modelId="{04671B6A-60C7-469E-A1BB-5692FDD776B1}" srcId="{AE0B0327-3921-4D76-B7E0-EBB873F3BDD1}" destId="{A3DD035F-E744-440A-B4B5-B5BE4E28D668}" srcOrd="2" destOrd="0" parTransId="{058FDCDF-B915-4610-9AE4-42D7C648B7C6}" sibTransId="{4C60910E-BD1C-4794-839F-128ECDB18295}"/>
    <dgm:cxn modelId="{84F88B58-5311-4E44-A3D1-F6BB83245636}" srcId="{AE0B0327-3921-4D76-B7E0-EBB873F3BDD1}" destId="{A9A9979A-CBF8-4C7F-A2B1-0F35C52735E0}" srcOrd="3" destOrd="0" parTransId="{B9845B5B-A5DB-4FF7-ADE1-807E5261B8DF}" sibTransId="{9F549347-3380-4119-A46D-ABF3227B587D}"/>
    <dgm:cxn modelId="{364DCAA2-5557-4D78-92FB-818F3A35B439}" type="presOf" srcId="{A3DD035F-E744-440A-B4B5-B5BE4E28D668}" destId="{4B200DFC-B454-4394-890F-01DDB71D3F35}" srcOrd="0" destOrd="0" presId="urn:microsoft.com/office/officeart/2009/3/layout/DescendingProcess"/>
    <dgm:cxn modelId="{060796B2-925B-4C90-9E2A-F2E25AE26056}" type="presOf" srcId="{A25379A8-E54A-48BB-9518-037A100B2061}" destId="{C29A29C6-F385-49DB-8BB4-E1173AE29E72}" srcOrd="0" destOrd="0" presId="urn:microsoft.com/office/officeart/2009/3/layout/DescendingProcess"/>
    <dgm:cxn modelId="{39D0B6C4-4A1E-41BF-9E65-365B05589944}" type="presOf" srcId="{A9A9979A-CBF8-4C7F-A2B1-0F35C52735E0}" destId="{297C09BD-0558-4FE6-99F2-C0A2F064B78F}" srcOrd="0" destOrd="0" presId="urn:microsoft.com/office/officeart/2009/3/layout/DescendingProcess"/>
    <dgm:cxn modelId="{A01F82DF-8817-416B-AF38-48A9C38930FB}" srcId="{AE0B0327-3921-4D76-B7E0-EBB873F3BDD1}" destId="{A25379A8-E54A-48BB-9518-037A100B2061}" srcOrd="0" destOrd="0" parTransId="{A5B44936-AC24-44D3-8D7D-4DC5D02030AC}" sibTransId="{CA158281-0B25-4327-A1A6-5EC6B4A01219}"/>
    <dgm:cxn modelId="{F65D50E8-96BC-43E1-93C7-B9591A4A2BC4}" type="presOf" srcId="{4C60910E-BD1C-4794-839F-128ECDB18295}" destId="{04F682AF-9DE0-472B-81D2-BA600793A547}" srcOrd="0" destOrd="0" presId="urn:microsoft.com/office/officeart/2009/3/layout/DescendingProcess"/>
    <dgm:cxn modelId="{48DE20EB-CBE1-4F1A-A2FB-1058BEB27C2D}" type="presOf" srcId="{AE0B0327-3921-4D76-B7E0-EBB873F3BDD1}" destId="{48E96071-3CC7-4FFC-BF68-873203E18D5B}" srcOrd="0" destOrd="0" presId="urn:microsoft.com/office/officeart/2009/3/layout/DescendingProcess"/>
    <dgm:cxn modelId="{23DEEAF0-7DE3-4935-A533-F0E84F405CC9}" type="presOf" srcId="{FEEA6959-816B-4AAD-9FAC-DCC04413A9F1}" destId="{080655D9-0B92-49C9-9AFB-A527AEB0A2B4}" srcOrd="0" destOrd="0" presId="urn:microsoft.com/office/officeart/2009/3/layout/DescendingProcess"/>
    <dgm:cxn modelId="{F6042378-7D1E-485C-A138-72566A01B730}" type="presParOf" srcId="{48E96071-3CC7-4FFC-BF68-873203E18D5B}" destId="{D59A50A5-7AB4-4A6D-ACF8-A9192630EFC8}" srcOrd="0" destOrd="0" presId="urn:microsoft.com/office/officeart/2009/3/layout/DescendingProcess"/>
    <dgm:cxn modelId="{AEB58FE3-2561-4F43-A9BE-7B9B656372C5}" type="presParOf" srcId="{48E96071-3CC7-4FFC-BF68-873203E18D5B}" destId="{C29A29C6-F385-49DB-8BB4-E1173AE29E72}" srcOrd="1" destOrd="0" presId="urn:microsoft.com/office/officeart/2009/3/layout/DescendingProcess"/>
    <dgm:cxn modelId="{479AF532-6E2E-4D6C-B411-05B576A7055A}" type="presParOf" srcId="{48E96071-3CC7-4FFC-BF68-873203E18D5B}" destId="{080655D9-0B92-49C9-9AFB-A527AEB0A2B4}" srcOrd="2" destOrd="0" presId="urn:microsoft.com/office/officeart/2009/3/layout/DescendingProcess"/>
    <dgm:cxn modelId="{6AA302CE-094C-449B-9769-1C49A8B440CD}" type="presParOf" srcId="{48E96071-3CC7-4FFC-BF68-873203E18D5B}" destId="{438B59C5-BE1E-4C3F-AE04-16B3F70817C1}" srcOrd="3" destOrd="0" presId="urn:microsoft.com/office/officeart/2009/3/layout/DescendingProcess"/>
    <dgm:cxn modelId="{AABF0298-BAA8-46C4-B0D0-67350B07AAE4}" type="presParOf" srcId="{438B59C5-BE1E-4C3F-AE04-16B3F70817C1}" destId="{89FF52BE-0071-4980-9808-CBF4456ABDB8}" srcOrd="0" destOrd="0" presId="urn:microsoft.com/office/officeart/2009/3/layout/DescendingProcess"/>
    <dgm:cxn modelId="{F95FE2F0-5640-4A96-A56F-4F9322C2BD43}" type="presParOf" srcId="{48E96071-3CC7-4FFC-BF68-873203E18D5B}" destId="{4B200DFC-B454-4394-890F-01DDB71D3F35}" srcOrd="4" destOrd="0" presId="urn:microsoft.com/office/officeart/2009/3/layout/DescendingProcess"/>
    <dgm:cxn modelId="{969AA538-CB65-42CB-BDBD-826367837339}" type="presParOf" srcId="{48E96071-3CC7-4FFC-BF68-873203E18D5B}" destId="{F8AC02F9-0E32-48C4-926A-426F24F7110D}" srcOrd="5" destOrd="0" presId="urn:microsoft.com/office/officeart/2009/3/layout/DescendingProcess"/>
    <dgm:cxn modelId="{192F1866-7586-4965-9969-3D80A7287505}" type="presParOf" srcId="{F8AC02F9-0E32-48C4-926A-426F24F7110D}" destId="{04F682AF-9DE0-472B-81D2-BA600793A547}" srcOrd="0" destOrd="0" presId="urn:microsoft.com/office/officeart/2009/3/layout/DescendingProcess"/>
    <dgm:cxn modelId="{43F72C06-B9B8-4CBE-A676-377A6744524C}" type="presParOf" srcId="{48E96071-3CC7-4FFC-BF68-873203E18D5B}" destId="{297C09BD-0558-4FE6-99F2-C0A2F064B78F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1E361-CB41-470A-BA76-AC4E986CDB09}">
      <dsp:nvSpPr>
        <dsp:cNvPr id="0" name=""/>
        <dsp:cNvSpPr/>
      </dsp:nvSpPr>
      <dsp:spPr>
        <a:xfrm>
          <a:off x="0" y="774915"/>
          <a:ext cx="5799589" cy="1430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63D89-A943-496C-BAAD-C52A01A6B723}">
      <dsp:nvSpPr>
        <dsp:cNvPr id="0" name=""/>
        <dsp:cNvSpPr/>
      </dsp:nvSpPr>
      <dsp:spPr>
        <a:xfrm>
          <a:off x="432760" y="1096803"/>
          <a:ext cx="786837" cy="786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DB7CE-38EB-4E06-9221-FF296E6F02D2}">
      <dsp:nvSpPr>
        <dsp:cNvPr id="0" name=""/>
        <dsp:cNvSpPr/>
      </dsp:nvSpPr>
      <dsp:spPr>
        <a:xfrm>
          <a:off x="1652359" y="774915"/>
          <a:ext cx="4147229" cy="143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7" tIns="151407" rIns="151407" bIns="1514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Research paper.</a:t>
          </a:r>
          <a:endParaRPr lang="en-US" sz="2500" kern="1200"/>
        </a:p>
      </dsp:txBody>
      <dsp:txXfrm>
        <a:off x="1652359" y="774915"/>
        <a:ext cx="4147229" cy="1430613"/>
      </dsp:txXfrm>
    </dsp:sp>
    <dsp:sp modelId="{2D5214FF-F9B2-4EF0-9A7E-F23841326CB6}">
      <dsp:nvSpPr>
        <dsp:cNvPr id="0" name=""/>
        <dsp:cNvSpPr/>
      </dsp:nvSpPr>
      <dsp:spPr>
        <a:xfrm>
          <a:off x="0" y="2563183"/>
          <a:ext cx="5799589" cy="1430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3C28A-A2D3-4995-BD89-F0F1E5344DBD}">
      <dsp:nvSpPr>
        <dsp:cNvPr id="0" name=""/>
        <dsp:cNvSpPr/>
      </dsp:nvSpPr>
      <dsp:spPr>
        <a:xfrm>
          <a:off x="432760" y="2885071"/>
          <a:ext cx="786837" cy="786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FD0F4-A513-4F7D-8BCE-23A968F4E3FD}">
      <dsp:nvSpPr>
        <dsp:cNvPr id="0" name=""/>
        <dsp:cNvSpPr/>
      </dsp:nvSpPr>
      <dsp:spPr>
        <a:xfrm>
          <a:off x="1652359" y="2563183"/>
          <a:ext cx="4147229" cy="143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7" tIns="151407" rIns="151407" bIns="1514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Fully functional CAD system.</a:t>
          </a:r>
          <a:endParaRPr lang="en-US" sz="2500" kern="1200"/>
        </a:p>
      </dsp:txBody>
      <dsp:txXfrm>
        <a:off x="1652359" y="2563183"/>
        <a:ext cx="4147229" cy="1430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A50A5-7AB4-4A6D-ACF8-A9192630EFC8}">
      <dsp:nvSpPr>
        <dsp:cNvPr id="0" name=""/>
        <dsp:cNvSpPr/>
      </dsp:nvSpPr>
      <dsp:spPr>
        <a:xfrm rot="4396374">
          <a:off x="317559" y="1007363"/>
          <a:ext cx="4370103" cy="3047602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9FF52BE-0071-4980-9808-CBF4456ABDB8}">
      <dsp:nvSpPr>
        <dsp:cNvPr id="0" name=""/>
        <dsp:cNvSpPr/>
      </dsp:nvSpPr>
      <dsp:spPr>
        <a:xfrm>
          <a:off x="2141160" y="1540973"/>
          <a:ext cx="110358" cy="110358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04F682AF-9DE0-472B-81D2-BA600793A547}">
      <dsp:nvSpPr>
        <dsp:cNvPr id="0" name=""/>
        <dsp:cNvSpPr/>
      </dsp:nvSpPr>
      <dsp:spPr>
        <a:xfrm>
          <a:off x="3102294" y="2478010"/>
          <a:ext cx="110358" cy="110358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C29A29C6-F385-49DB-8BB4-E1173AE29E72}">
      <dsp:nvSpPr>
        <dsp:cNvPr id="0" name=""/>
        <dsp:cNvSpPr/>
      </dsp:nvSpPr>
      <dsp:spPr>
        <a:xfrm>
          <a:off x="24600" y="0"/>
          <a:ext cx="2060368" cy="80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FVC of the patient is measured for weeks</a:t>
          </a:r>
        </a:p>
      </dsp:txBody>
      <dsp:txXfrm>
        <a:off x="24600" y="0"/>
        <a:ext cx="2060368" cy="809972"/>
      </dsp:txXfrm>
    </dsp:sp>
    <dsp:sp modelId="{080655D9-0B92-49C9-9AFB-A527AEB0A2B4}">
      <dsp:nvSpPr>
        <dsp:cNvPr id="0" name=""/>
        <dsp:cNvSpPr/>
      </dsp:nvSpPr>
      <dsp:spPr>
        <a:xfrm>
          <a:off x="2441396" y="932752"/>
          <a:ext cx="3105788" cy="80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CT scan of lungs is done if FVC </a:t>
          </a:r>
          <a:r>
            <a:rPr lang="en-IN" sz="1700" b="0" i="0" kern="1200" dirty="0"/>
            <a:t>deteriorates</a:t>
          </a:r>
          <a:endParaRPr lang="en-IN" sz="1700" kern="1200" dirty="0"/>
        </a:p>
      </dsp:txBody>
      <dsp:txXfrm>
        <a:off x="2441396" y="932752"/>
        <a:ext cx="3105788" cy="809972"/>
      </dsp:txXfrm>
    </dsp:sp>
    <dsp:sp modelId="{4B200DFC-B454-4394-890F-01DDB71D3F35}">
      <dsp:nvSpPr>
        <dsp:cNvPr id="0" name=""/>
        <dsp:cNvSpPr/>
      </dsp:nvSpPr>
      <dsp:spPr>
        <a:xfrm>
          <a:off x="24600" y="2128203"/>
          <a:ext cx="2784281" cy="80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Doctor identifies ILD patterns in the CT scan</a:t>
          </a:r>
        </a:p>
      </dsp:txBody>
      <dsp:txXfrm>
        <a:off x="24600" y="2128203"/>
        <a:ext cx="2784281" cy="809972"/>
      </dsp:txXfrm>
    </dsp:sp>
    <dsp:sp modelId="{297C09BD-0558-4FE6-99F2-C0A2F064B78F}">
      <dsp:nvSpPr>
        <dsp:cNvPr id="0" name=""/>
        <dsp:cNvSpPr/>
      </dsp:nvSpPr>
      <dsp:spPr>
        <a:xfrm>
          <a:off x="2808881" y="4252357"/>
          <a:ext cx="2784281" cy="80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Doctor diagnoses the patient based on the his experience</a:t>
          </a:r>
        </a:p>
      </dsp:txBody>
      <dsp:txXfrm>
        <a:off x="2808881" y="4252357"/>
        <a:ext cx="2784281" cy="809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80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787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025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45571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18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82529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604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16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5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7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1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2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6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3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408324-A84C-4A45-93B6-78D079CCE772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70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6886976/" TargetMode="External"/><Relationship Id="rId2" Type="http://schemas.openxmlformats.org/officeDocument/2006/relationships/hyperlink" Target="https://arxiv.org/abs/1701.0561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64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66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68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89" name="Group 70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75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51E515-1A4C-4E91-825C-1490B5B1A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8"/>
            <a:ext cx="6159273" cy="4495801"/>
          </a:xfrm>
        </p:spPr>
        <p:txBody>
          <a:bodyPr anchor="ctr">
            <a:normAutofit/>
          </a:bodyPr>
          <a:lstStyle/>
          <a:p>
            <a:r>
              <a:rPr lang="en-IN" sz="5400" i="0">
                <a:solidFill>
                  <a:srgbClr val="FFFFFF"/>
                </a:solidFill>
                <a:effectLst/>
              </a:rPr>
              <a:t>CAD System for Lung Diseases</a:t>
            </a:r>
            <a:endParaRPr lang="en-IN" sz="540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2D5346-8CC2-4861-9F0F-0FEE364431B1}"/>
              </a:ext>
            </a:extLst>
          </p:cNvPr>
          <p:cNvSpPr txBox="1"/>
          <p:nvPr/>
        </p:nvSpPr>
        <p:spPr>
          <a:xfrm>
            <a:off x="5113564" y="3906121"/>
            <a:ext cx="47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M1 Project Progress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8012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541FA08-6E37-4202-BD76-AF3F8255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85" y="1847489"/>
            <a:ext cx="3043896" cy="3248611"/>
          </a:xfrm>
        </p:spPr>
        <p:txBody>
          <a:bodyPr>
            <a:normAutofit/>
          </a:bodyPr>
          <a:lstStyle/>
          <a:p>
            <a:r>
              <a:rPr lang="en-IN" sz="3300" dirty="0">
                <a:solidFill>
                  <a:srgbClr val="FFFFFF"/>
                </a:solidFill>
              </a:rPr>
              <a:t>PROJECT DELIVERABLES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CC16CE4-C347-4A7C-A3AF-F6CC4DACF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531457"/>
              </p:ext>
            </p:extLst>
          </p:nvPr>
        </p:nvGraphicFramePr>
        <p:xfrm>
          <a:off x="6160445" y="1044643"/>
          <a:ext cx="579958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23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20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F9077-7AE0-4E53-8B81-DD16B928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Problem Statement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sz="1400" dirty="0">
                <a:solidFill>
                  <a:srgbClr val="FFFFFF"/>
                </a:solidFill>
              </a:rPr>
              <a:t>Overview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EC111D7-7049-42FD-88DF-477F1B5AE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rgbClr val="FFFFFF"/>
                </a:solidFill>
              </a:rPr>
              <a:t>ILD are a group of over 200 lung conditions.</a:t>
            </a:r>
          </a:p>
          <a:p>
            <a:r>
              <a:rPr lang="en-IN" sz="1800" dirty="0">
                <a:solidFill>
                  <a:srgbClr val="FFFFFF"/>
                </a:solidFill>
              </a:rPr>
              <a:t>Most ILD are idiopathic in nature.</a:t>
            </a:r>
          </a:p>
          <a:p>
            <a:r>
              <a:rPr lang="en-IN" sz="1800" dirty="0">
                <a:solidFill>
                  <a:srgbClr val="FFFFFF"/>
                </a:solidFill>
              </a:rPr>
              <a:t>Progressive symptoms with no cure.</a:t>
            </a:r>
          </a:p>
          <a:p>
            <a:r>
              <a:rPr lang="en-IN" sz="1800" dirty="0">
                <a:solidFill>
                  <a:srgbClr val="FFFFFF"/>
                </a:solidFill>
              </a:rPr>
              <a:t>Nature of diffuse is uncertain.</a:t>
            </a:r>
          </a:p>
          <a:p>
            <a:pPr marL="0" indent="0">
              <a:buNone/>
            </a:pPr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3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20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F9077-7AE0-4E53-8B81-DD16B928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HOW DO DOCTORS DIAGNOSE ILD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90A3B88-BD47-4F92-9C27-0970C34BD7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6944362"/>
              </p:ext>
            </p:extLst>
          </p:nvPr>
        </p:nvGraphicFramePr>
        <p:xfrm>
          <a:off x="6248400" y="1033670"/>
          <a:ext cx="5750674" cy="506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78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20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F9077-7AE0-4E53-8B81-DD16B928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WHAT PATTERNS?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A6FAE-AD51-4849-A9BB-FA933CDE9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436" y="1659687"/>
            <a:ext cx="7421639" cy="379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3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20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F9077-7AE0-4E53-8B81-DD16B928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WHAT PATTERNS?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56025-3B3E-4660-AF29-F5327E0FA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724" y="816903"/>
            <a:ext cx="6525275" cy="52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2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20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F9077-7AE0-4E53-8B81-DD16B928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Problem Statement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sz="1400" dirty="0">
                <a:solidFill>
                  <a:srgbClr val="FFFFFF"/>
                </a:solidFill>
              </a:rPr>
              <a:t>Overview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EC111D7-7049-42FD-88DF-477F1B5AE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rgbClr val="FFFFFF"/>
                </a:solidFill>
              </a:rPr>
              <a:t>ILD are a group of over 200 lung conditions.</a:t>
            </a:r>
          </a:p>
          <a:p>
            <a:r>
              <a:rPr lang="en-IN" sz="1800" dirty="0">
                <a:solidFill>
                  <a:srgbClr val="FFFFFF"/>
                </a:solidFill>
              </a:rPr>
              <a:t>Most ILD are idiopathic in nature.</a:t>
            </a:r>
          </a:p>
          <a:p>
            <a:r>
              <a:rPr lang="en-IN" sz="1800" dirty="0">
                <a:solidFill>
                  <a:srgbClr val="FFFFFF"/>
                </a:solidFill>
              </a:rPr>
              <a:t>Progressive symptoms with no cure.</a:t>
            </a:r>
          </a:p>
          <a:p>
            <a:r>
              <a:rPr lang="en-IN" sz="1800" dirty="0">
                <a:solidFill>
                  <a:srgbClr val="FFFFFF"/>
                </a:solidFill>
              </a:rPr>
              <a:t>Nature of diffuse is uncertain.</a:t>
            </a:r>
          </a:p>
          <a:p>
            <a:pPr marL="0" indent="0">
              <a:buNone/>
            </a:pPr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93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0E4994F-A684-4B9E-98FC-B3609B894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095462"/>
              </p:ext>
            </p:extLst>
          </p:nvPr>
        </p:nvGraphicFramePr>
        <p:xfrm>
          <a:off x="1805137" y="1233966"/>
          <a:ext cx="8549861" cy="5368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itle 1">
            <a:extLst>
              <a:ext uri="{FF2B5EF4-FFF2-40B4-BE49-F238E27FC236}">
                <a16:creationId xmlns:a16="http://schemas.microsoft.com/office/drawing/2014/main" id="{86914888-25BE-4320-862E-B008ECC3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759" y="298594"/>
            <a:ext cx="5856519" cy="706772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69072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58AECF-6516-4814-AE15-0EE0F0B7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206" y="2433718"/>
            <a:ext cx="2869581" cy="17356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DAFAFCB-AD2E-4432-AD03-3E072BCF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855" y="2437724"/>
            <a:ext cx="5269042" cy="1753051"/>
          </a:xfrm>
        </p:spPr>
        <p:txBody>
          <a:bodyPr>
            <a:normAutofit fontScale="92500" lnSpcReduction="20000"/>
          </a:bodyPr>
          <a:lstStyle/>
          <a:p>
            <a:r>
              <a:rPr lang="en-IN" sz="1600">
                <a:solidFill>
                  <a:srgbClr val="FFFFFF"/>
                </a:solidFill>
              </a:rPr>
              <a:t>KAGGLE OSIC Competition.</a:t>
            </a:r>
          </a:p>
          <a:p>
            <a:r>
              <a:rPr lang="en-IN" sz="160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Cornell’s Holistic Interstitial Lung Disease Detection using Deep CNN: Multi-Label Learning and Unordered Pooling.</a:t>
            </a:r>
            <a:endParaRPr lang="en-IN" sz="1600">
              <a:solidFill>
                <a:schemeClr val="tx1"/>
              </a:solidFill>
            </a:endParaRPr>
          </a:p>
          <a:p>
            <a:r>
              <a:rPr lang="en-IN" sz="160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Convolution Neural Networks for CAD: CNN Architectures, Dataset Characteristics and Transfer Learning</a:t>
            </a:r>
            <a:endParaRPr lang="en-IN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73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7F0A951A4D5446975CB49DCECCAFE5" ma:contentTypeVersion="11" ma:contentTypeDescription="Create a new document." ma:contentTypeScope="" ma:versionID="71cb04f41e3f0b4997d509cd862ca775">
  <xsd:schema xmlns:xsd="http://www.w3.org/2001/XMLSchema" xmlns:xs="http://www.w3.org/2001/XMLSchema" xmlns:p="http://schemas.microsoft.com/office/2006/metadata/properties" xmlns:ns3="608a537b-351f-40bd-9205-400822551d2b" xmlns:ns4="deeeecab-155e-4273-81ab-5e0d920c5766" targetNamespace="http://schemas.microsoft.com/office/2006/metadata/properties" ma:root="true" ma:fieldsID="420a1b3cb92a6263891d786fe902c288" ns3:_="" ns4:_="">
    <xsd:import namespace="608a537b-351f-40bd-9205-400822551d2b"/>
    <xsd:import namespace="deeeecab-155e-4273-81ab-5e0d920c576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8a537b-351f-40bd-9205-400822551d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eecab-155e-4273-81ab-5e0d920c57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C09DFF-DD1F-4054-9150-8D7A82104D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DB85F7-B615-4329-AB68-41D24E1BDFF4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9319E0A-DFDA-4B28-A6DD-F172F9640D1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608a537b-351f-40bd-9205-400822551d2b"/>
    <ds:schemaRef ds:uri="deeeecab-155e-4273-81ab-5e0d920c576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170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CAD System for Lung Diseases</vt:lpstr>
      <vt:lpstr>PROJECT DELIVERABLES</vt:lpstr>
      <vt:lpstr>Problem Statement Overview</vt:lpstr>
      <vt:lpstr>HOW DO DOCTORS DIAGNOSE ILD</vt:lpstr>
      <vt:lpstr>WHAT PATTERNS?</vt:lpstr>
      <vt:lpstr>WHAT PATTERNS?</vt:lpstr>
      <vt:lpstr>Problem Statement Overview</vt:lpstr>
      <vt:lpstr>GANTT CHART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 System for Lung Diseases</dc:title>
  <dc:creator>Harsh Ajmera</dc:creator>
  <cp:lastModifiedBy>Naman Bansal</cp:lastModifiedBy>
  <cp:revision>6</cp:revision>
  <dcterms:created xsi:type="dcterms:W3CDTF">2020-08-31T11:06:29Z</dcterms:created>
  <dcterms:modified xsi:type="dcterms:W3CDTF">2020-09-17T15:01:38Z</dcterms:modified>
</cp:coreProperties>
</file>