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264" r:id="rId7"/>
    <p:sldId id="262" r:id="rId8"/>
    <p:sldId id="265" r:id="rId9"/>
    <p:sldId id="270" r:id="rId10"/>
    <p:sldId id="273" r:id="rId11"/>
    <p:sldId id="268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1_292B9D5E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 Paper</c:v>
                </c:pt>
                <c:pt idx="1">
                  <c:v>Model Optimization</c:v>
                </c:pt>
                <c:pt idx="2">
                  <c:v>Model Development</c:v>
                </c:pt>
                <c:pt idx="3">
                  <c:v>Final Approach</c:v>
                </c:pt>
                <c:pt idx="4">
                  <c:v>Research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0.5</c:v>
                </c:pt>
                <c:pt idx="3">
                  <c:v>0.3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4-4F9C-B069-AAF3E4E063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 Paper</c:v>
                </c:pt>
                <c:pt idx="1">
                  <c:v>Model Optimization</c:v>
                </c:pt>
                <c:pt idx="2">
                  <c:v>Model Development</c:v>
                </c:pt>
                <c:pt idx="3">
                  <c:v>Final Approach</c:v>
                </c:pt>
                <c:pt idx="4">
                  <c:v>Research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4-4F9C-B069-AAF3E4E06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4451200"/>
        <c:axId val="1214459072"/>
      </c:barChart>
      <c:catAx>
        <c:axId val="121445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459072"/>
        <c:crosses val="autoZero"/>
        <c:auto val="1"/>
        <c:lblAlgn val="ctr"/>
        <c:lblOffset val="100"/>
        <c:noMultiLvlLbl val="0"/>
      </c:catAx>
      <c:valAx>
        <c:axId val="121445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45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4E182-6FA2-47E0-9BE0-FBF9915DC4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251A5-7FFC-47D0-A061-16E8DCCF27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Predicting the progression of the disease.</a:t>
          </a:r>
          <a:endParaRPr lang="en-US"/>
        </a:p>
      </dgm:t>
    </dgm:pt>
    <dgm:pt modelId="{7E4F6F1A-6C30-4335-B181-2682185E0A75}" type="parTrans" cxnId="{9DA5A758-448A-4D69-AF9B-C96A3036E7CA}">
      <dgm:prSet/>
      <dgm:spPr/>
      <dgm:t>
        <a:bodyPr/>
        <a:lstStyle/>
        <a:p>
          <a:endParaRPr lang="en-US"/>
        </a:p>
      </dgm:t>
    </dgm:pt>
    <dgm:pt modelId="{CD8C912D-8B67-4D8B-97AD-8EC40AB5FA4F}" type="sibTrans" cxnId="{9DA5A758-448A-4D69-AF9B-C96A3036E7CA}">
      <dgm:prSet/>
      <dgm:spPr/>
      <dgm:t>
        <a:bodyPr/>
        <a:lstStyle/>
        <a:p>
          <a:endParaRPr lang="en-US"/>
        </a:p>
      </dgm:t>
    </dgm:pt>
    <dgm:pt modelId="{F14ECB1F-1E13-4007-992D-B180AA08B5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Predicting the FVC-score with confidence levels.</a:t>
          </a:r>
          <a:endParaRPr lang="en-US"/>
        </a:p>
      </dgm:t>
    </dgm:pt>
    <dgm:pt modelId="{DA46D6AD-E445-4978-878E-1CDA27CBE367}" type="parTrans" cxnId="{6A61E664-95A3-4599-82CD-DA77E859F952}">
      <dgm:prSet/>
      <dgm:spPr/>
      <dgm:t>
        <a:bodyPr/>
        <a:lstStyle/>
        <a:p>
          <a:endParaRPr lang="en-US"/>
        </a:p>
      </dgm:t>
    </dgm:pt>
    <dgm:pt modelId="{B8A1DF12-B865-4516-B1AD-F59A26D19359}" type="sibTrans" cxnId="{6A61E664-95A3-4599-82CD-DA77E859F952}">
      <dgm:prSet/>
      <dgm:spPr/>
      <dgm:t>
        <a:bodyPr/>
        <a:lstStyle/>
        <a:p>
          <a:endParaRPr lang="en-US"/>
        </a:p>
      </dgm:t>
    </dgm:pt>
    <dgm:pt modelId="{3FF14D33-7117-4F9E-BC80-DA6A121E204E}" type="pres">
      <dgm:prSet presAssocID="{1CE4E182-6FA2-47E0-9BE0-FBF9915DC48A}" presName="root" presStyleCnt="0">
        <dgm:presLayoutVars>
          <dgm:dir/>
          <dgm:resizeHandles val="exact"/>
        </dgm:presLayoutVars>
      </dgm:prSet>
      <dgm:spPr/>
    </dgm:pt>
    <dgm:pt modelId="{BF749619-698B-45E0-846D-11C5DD6E1091}" type="pres">
      <dgm:prSet presAssocID="{67E251A5-7FFC-47D0-A061-16E8DCCF2712}" presName="compNode" presStyleCnt="0"/>
      <dgm:spPr/>
    </dgm:pt>
    <dgm:pt modelId="{4B0D3381-9F49-4647-BD21-93B657D16723}" type="pres">
      <dgm:prSet presAssocID="{67E251A5-7FFC-47D0-A061-16E8DCCF27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C871962-DB41-4578-98C7-DB71CB16B4CE}" type="pres">
      <dgm:prSet presAssocID="{67E251A5-7FFC-47D0-A061-16E8DCCF2712}" presName="spaceRect" presStyleCnt="0"/>
      <dgm:spPr/>
    </dgm:pt>
    <dgm:pt modelId="{AAAB6014-875F-47B5-9BC6-8C9F6FB0FBE2}" type="pres">
      <dgm:prSet presAssocID="{67E251A5-7FFC-47D0-A061-16E8DCCF2712}" presName="textRect" presStyleLbl="revTx" presStyleIdx="0" presStyleCnt="2">
        <dgm:presLayoutVars>
          <dgm:chMax val="1"/>
          <dgm:chPref val="1"/>
        </dgm:presLayoutVars>
      </dgm:prSet>
      <dgm:spPr/>
    </dgm:pt>
    <dgm:pt modelId="{0E11500D-6DAA-41AE-B9F1-39A1415F0F11}" type="pres">
      <dgm:prSet presAssocID="{CD8C912D-8B67-4D8B-97AD-8EC40AB5FA4F}" presName="sibTrans" presStyleCnt="0"/>
      <dgm:spPr/>
    </dgm:pt>
    <dgm:pt modelId="{4D85A9A5-95A3-4287-A2B8-96CD81A055F8}" type="pres">
      <dgm:prSet presAssocID="{F14ECB1F-1E13-4007-992D-B180AA08B51A}" presName="compNode" presStyleCnt="0"/>
      <dgm:spPr/>
    </dgm:pt>
    <dgm:pt modelId="{FE1ADC01-4844-4839-8766-6A2B2A456618}" type="pres">
      <dgm:prSet presAssocID="{F14ECB1F-1E13-4007-992D-B180AA08B5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EB4A5269-4634-41F7-9853-A5600645AA0D}" type="pres">
      <dgm:prSet presAssocID="{F14ECB1F-1E13-4007-992D-B180AA08B51A}" presName="spaceRect" presStyleCnt="0"/>
      <dgm:spPr/>
    </dgm:pt>
    <dgm:pt modelId="{A5A5AADE-8B01-4604-B0F8-F4A8D9AC232C}" type="pres">
      <dgm:prSet presAssocID="{F14ECB1F-1E13-4007-992D-B180AA08B5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E91E4A-198C-40AE-AE17-16C020F63A5F}" type="presOf" srcId="{1CE4E182-6FA2-47E0-9BE0-FBF9915DC48A}" destId="{3FF14D33-7117-4F9E-BC80-DA6A121E204E}" srcOrd="0" destOrd="0" presId="urn:microsoft.com/office/officeart/2018/2/layout/IconLabelList"/>
    <dgm:cxn modelId="{9DA5A758-448A-4D69-AF9B-C96A3036E7CA}" srcId="{1CE4E182-6FA2-47E0-9BE0-FBF9915DC48A}" destId="{67E251A5-7FFC-47D0-A061-16E8DCCF2712}" srcOrd="0" destOrd="0" parTransId="{7E4F6F1A-6C30-4335-B181-2682185E0A75}" sibTransId="{CD8C912D-8B67-4D8B-97AD-8EC40AB5FA4F}"/>
    <dgm:cxn modelId="{6A61E664-95A3-4599-82CD-DA77E859F952}" srcId="{1CE4E182-6FA2-47E0-9BE0-FBF9915DC48A}" destId="{F14ECB1F-1E13-4007-992D-B180AA08B51A}" srcOrd="1" destOrd="0" parTransId="{DA46D6AD-E445-4978-878E-1CDA27CBE367}" sibTransId="{B8A1DF12-B865-4516-B1AD-F59A26D19359}"/>
    <dgm:cxn modelId="{57A655D1-B811-4FFA-8031-3058940204A9}" type="presOf" srcId="{F14ECB1F-1E13-4007-992D-B180AA08B51A}" destId="{A5A5AADE-8B01-4604-B0F8-F4A8D9AC232C}" srcOrd="0" destOrd="0" presId="urn:microsoft.com/office/officeart/2018/2/layout/IconLabelList"/>
    <dgm:cxn modelId="{4CB42EE3-491A-4DF5-94BB-B8149408AC4A}" type="presOf" srcId="{67E251A5-7FFC-47D0-A061-16E8DCCF2712}" destId="{AAAB6014-875F-47B5-9BC6-8C9F6FB0FBE2}" srcOrd="0" destOrd="0" presId="urn:microsoft.com/office/officeart/2018/2/layout/IconLabelList"/>
    <dgm:cxn modelId="{030A2610-AE40-4DCB-96CA-E3C4A3674798}" type="presParOf" srcId="{3FF14D33-7117-4F9E-BC80-DA6A121E204E}" destId="{BF749619-698B-45E0-846D-11C5DD6E1091}" srcOrd="0" destOrd="0" presId="urn:microsoft.com/office/officeart/2018/2/layout/IconLabelList"/>
    <dgm:cxn modelId="{03DA7FDC-A124-4986-9756-9F15FB2746C2}" type="presParOf" srcId="{BF749619-698B-45E0-846D-11C5DD6E1091}" destId="{4B0D3381-9F49-4647-BD21-93B657D16723}" srcOrd="0" destOrd="0" presId="urn:microsoft.com/office/officeart/2018/2/layout/IconLabelList"/>
    <dgm:cxn modelId="{EF070087-63ED-43BA-8D26-1C137DAE689A}" type="presParOf" srcId="{BF749619-698B-45E0-846D-11C5DD6E1091}" destId="{EC871962-DB41-4578-98C7-DB71CB16B4CE}" srcOrd="1" destOrd="0" presId="urn:microsoft.com/office/officeart/2018/2/layout/IconLabelList"/>
    <dgm:cxn modelId="{9AC8CCEB-EC80-4D9B-B6FE-265F4992B3A4}" type="presParOf" srcId="{BF749619-698B-45E0-846D-11C5DD6E1091}" destId="{AAAB6014-875F-47B5-9BC6-8C9F6FB0FBE2}" srcOrd="2" destOrd="0" presId="urn:microsoft.com/office/officeart/2018/2/layout/IconLabelList"/>
    <dgm:cxn modelId="{FE14C459-D198-4E30-891C-6BE64C36668E}" type="presParOf" srcId="{3FF14D33-7117-4F9E-BC80-DA6A121E204E}" destId="{0E11500D-6DAA-41AE-B9F1-39A1415F0F11}" srcOrd="1" destOrd="0" presId="urn:microsoft.com/office/officeart/2018/2/layout/IconLabelList"/>
    <dgm:cxn modelId="{5BA032E7-9DC2-4AF3-A728-5A0FCF580102}" type="presParOf" srcId="{3FF14D33-7117-4F9E-BC80-DA6A121E204E}" destId="{4D85A9A5-95A3-4287-A2B8-96CD81A055F8}" srcOrd="2" destOrd="0" presId="urn:microsoft.com/office/officeart/2018/2/layout/IconLabelList"/>
    <dgm:cxn modelId="{3778D0A7-842B-4D38-911D-12E41FE5D9F6}" type="presParOf" srcId="{4D85A9A5-95A3-4287-A2B8-96CD81A055F8}" destId="{FE1ADC01-4844-4839-8766-6A2B2A456618}" srcOrd="0" destOrd="0" presId="urn:microsoft.com/office/officeart/2018/2/layout/IconLabelList"/>
    <dgm:cxn modelId="{9BB10571-5FAE-4014-B4CB-C3AA6760C3F3}" type="presParOf" srcId="{4D85A9A5-95A3-4287-A2B8-96CD81A055F8}" destId="{EB4A5269-4634-41F7-9853-A5600645AA0D}" srcOrd="1" destOrd="0" presId="urn:microsoft.com/office/officeart/2018/2/layout/IconLabelList"/>
    <dgm:cxn modelId="{2D919CB3-F107-4CFD-9E21-71EEF7CDEB1C}" type="presParOf" srcId="{4D85A9A5-95A3-4287-A2B8-96CD81A055F8}" destId="{A5A5AADE-8B01-4604-B0F8-F4A8D9AC23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F5FD3-6D64-4261-BA93-C391110733D4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63194-6039-4E94-8CBF-F46C175AAABB}">
      <dgm:prSet/>
      <dgm:spPr/>
      <dgm:t>
        <a:bodyPr/>
        <a:lstStyle/>
        <a:p>
          <a:r>
            <a:rPr lang="en-US"/>
            <a:t>Patients would better understand their prognosis.</a:t>
          </a:r>
        </a:p>
      </dgm:t>
    </dgm:pt>
    <dgm:pt modelId="{5BD0714E-02F8-452F-AFA9-7FF0296D52DC}" type="parTrans" cxnId="{F4404A77-6C23-4AC9-BED5-71BA5CA004FC}">
      <dgm:prSet/>
      <dgm:spPr/>
      <dgm:t>
        <a:bodyPr/>
        <a:lstStyle/>
        <a:p>
          <a:endParaRPr lang="en-US"/>
        </a:p>
      </dgm:t>
    </dgm:pt>
    <dgm:pt modelId="{0E31DC99-92E9-4574-90DF-6C931002E589}" type="sibTrans" cxnId="{F4404A77-6C23-4AC9-BED5-71BA5CA004FC}">
      <dgm:prSet/>
      <dgm:spPr/>
      <dgm:t>
        <a:bodyPr/>
        <a:lstStyle/>
        <a:p>
          <a:endParaRPr lang="en-US"/>
        </a:p>
      </dgm:t>
    </dgm:pt>
    <dgm:pt modelId="{A5BADA7F-EA7F-4A08-9B10-7049CCBA694C}">
      <dgm:prSet/>
      <dgm:spPr/>
      <dgm:t>
        <a:bodyPr/>
        <a:lstStyle/>
        <a:p>
          <a:r>
            <a:rPr lang="en-US"/>
            <a:t>Improved severity detection would also positively impact treatment trial design.</a:t>
          </a:r>
        </a:p>
      </dgm:t>
    </dgm:pt>
    <dgm:pt modelId="{CB30F96C-B303-40C0-9A02-D16CA7CD7FB2}" type="parTrans" cxnId="{400AEEE1-7448-4973-9E5A-DD63F69A770D}">
      <dgm:prSet/>
      <dgm:spPr/>
      <dgm:t>
        <a:bodyPr/>
        <a:lstStyle/>
        <a:p>
          <a:endParaRPr lang="en-US"/>
        </a:p>
      </dgm:t>
    </dgm:pt>
    <dgm:pt modelId="{DAC6C35C-44A9-4108-8336-50F245C83238}" type="sibTrans" cxnId="{400AEEE1-7448-4973-9E5A-DD63F69A770D}">
      <dgm:prSet/>
      <dgm:spPr/>
      <dgm:t>
        <a:bodyPr/>
        <a:lstStyle/>
        <a:p>
          <a:endParaRPr lang="en-US"/>
        </a:p>
      </dgm:t>
    </dgm:pt>
    <dgm:pt modelId="{B32A83F4-FB83-44CA-A124-7210DFF3FF36}">
      <dgm:prSet/>
      <dgm:spPr/>
      <dgm:t>
        <a:bodyPr/>
        <a:lstStyle/>
        <a:p>
          <a:r>
            <a:rPr lang="en-US"/>
            <a:t>Accelerate the clinical development of novel treatments.</a:t>
          </a:r>
        </a:p>
      </dgm:t>
    </dgm:pt>
    <dgm:pt modelId="{DF0DC556-5DB8-45D9-ACF5-F1856074564C}" type="parTrans" cxnId="{8F745D77-9C56-454C-A940-4E3EEFA107BC}">
      <dgm:prSet/>
      <dgm:spPr/>
      <dgm:t>
        <a:bodyPr/>
        <a:lstStyle/>
        <a:p>
          <a:endParaRPr lang="en-IN"/>
        </a:p>
      </dgm:t>
    </dgm:pt>
    <dgm:pt modelId="{E1A50A51-17D1-4D31-8196-753ACA1F38B7}" type="sibTrans" cxnId="{8F745D77-9C56-454C-A940-4E3EEFA107BC}">
      <dgm:prSet/>
      <dgm:spPr/>
      <dgm:t>
        <a:bodyPr/>
        <a:lstStyle/>
        <a:p>
          <a:endParaRPr lang="en-IN"/>
        </a:p>
      </dgm:t>
    </dgm:pt>
    <dgm:pt modelId="{40E97C3B-32A5-4125-8002-DB3876FEA1F0}" type="pres">
      <dgm:prSet presAssocID="{B51F5FD3-6D64-4261-BA93-C391110733D4}" presName="Name0" presStyleCnt="0">
        <dgm:presLayoutVars>
          <dgm:dir/>
          <dgm:resizeHandles val="exact"/>
        </dgm:presLayoutVars>
      </dgm:prSet>
      <dgm:spPr/>
    </dgm:pt>
    <dgm:pt modelId="{B2B8D5A0-1CE1-4EC0-BC91-1B1EFECEF1D3}" type="pres">
      <dgm:prSet presAssocID="{1AE63194-6039-4E94-8CBF-F46C175AAABB}" presName="node" presStyleLbl="node1" presStyleIdx="0" presStyleCnt="3">
        <dgm:presLayoutVars>
          <dgm:bulletEnabled val="1"/>
        </dgm:presLayoutVars>
      </dgm:prSet>
      <dgm:spPr/>
    </dgm:pt>
    <dgm:pt modelId="{F87A28D0-8BE8-46CA-BBEB-C23F7D602C04}" type="pres">
      <dgm:prSet presAssocID="{0E31DC99-92E9-4574-90DF-6C931002E589}" presName="sibTrans" presStyleCnt="0"/>
      <dgm:spPr/>
    </dgm:pt>
    <dgm:pt modelId="{8A55B1E6-68F2-4289-913D-7FC94BF1AF62}" type="pres">
      <dgm:prSet presAssocID="{A5BADA7F-EA7F-4A08-9B10-7049CCBA694C}" presName="node" presStyleLbl="node1" presStyleIdx="1" presStyleCnt="3">
        <dgm:presLayoutVars>
          <dgm:bulletEnabled val="1"/>
        </dgm:presLayoutVars>
      </dgm:prSet>
      <dgm:spPr/>
    </dgm:pt>
    <dgm:pt modelId="{BB16B84C-9C1B-41BF-940E-711D17CB4E33}" type="pres">
      <dgm:prSet presAssocID="{DAC6C35C-44A9-4108-8336-50F245C83238}" presName="sibTrans" presStyleCnt="0"/>
      <dgm:spPr/>
    </dgm:pt>
    <dgm:pt modelId="{EF02E326-156D-4F28-80AE-7A817E7A2BB5}" type="pres">
      <dgm:prSet presAssocID="{B32A83F4-FB83-44CA-A124-7210DFF3FF3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23E864-6A28-43EB-AFF4-94DC192E012D}" type="presOf" srcId="{A5BADA7F-EA7F-4A08-9B10-7049CCBA694C}" destId="{8A55B1E6-68F2-4289-913D-7FC94BF1AF62}" srcOrd="0" destOrd="0" presId="urn:microsoft.com/office/officeart/2005/8/layout/hList6"/>
    <dgm:cxn modelId="{F4404A77-6C23-4AC9-BED5-71BA5CA004FC}" srcId="{B51F5FD3-6D64-4261-BA93-C391110733D4}" destId="{1AE63194-6039-4E94-8CBF-F46C175AAABB}" srcOrd="0" destOrd="0" parTransId="{5BD0714E-02F8-452F-AFA9-7FF0296D52DC}" sibTransId="{0E31DC99-92E9-4574-90DF-6C931002E589}"/>
    <dgm:cxn modelId="{8F745D77-9C56-454C-A940-4E3EEFA107BC}" srcId="{B51F5FD3-6D64-4261-BA93-C391110733D4}" destId="{B32A83F4-FB83-44CA-A124-7210DFF3FF36}" srcOrd="2" destOrd="0" parTransId="{DF0DC556-5DB8-45D9-ACF5-F1856074564C}" sibTransId="{E1A50A51-17D1-4D31-8196-753ACA1F38B7}"/>
    <dgm:cxn modelId="{B789787C-64A6-4FEC-8E06-3F8BD3F8A02C}" type="presOf" srcId="{B51F5FD3-6D64-4261-BA93-C391110733D4}" destId="{40E97C3B-32A5-4125-8002-DB3876FEA1F0}" srcOrd="0" destOrd="0" presId="urn:microsoft.com/office/officeart/2005/8/layout/hList6"/>
    <dgm:cxn modelId="{DACB80B7-40D1-4A62-BEC5-128DC230B850}" type="presOf" srcId="{1AE63194-6039-4E94-8CBF-F46C175AAABB}" destId="{B2B8D5A0-1CE1-4EC0-BC91-1B1EFECEF1D3}" srcOrd="0" destOrd="0" presId="urn:microsoft.com/office/officeart/2005/8/layout/hList6"/>
    <dgm:cxn modelId="{400AEEE1-7448-4973-9E5A-DD63F69A770D}" srcId="{B51F5FD3-6D64-4261-BA93-C391110733D4}" destId="{A5BADA7F-EA7F-4A08-9B10-7049CCBA694C}" srcOrd="1" destOrd="0" parTransId="{CB30F96C-B303-40C0-9A02-D16CA7CD7FB2}" sibTransId="{DAC6C35C-44A9-4108-8336-50F245C83238}"/>
    <dgm:cxn modelId="{A5641DF2-C7FF-4778-931E-7F50975A660B}" type="presOf" srcId="{B32A83F4-FB83-44CA-A124-7210DFF3FF36}" destId="{EF02E326-156D-4F28-80AE-7A817E7A2BB5}" srcOrd="0" destOrd="0" presId="urn:microsoft.com/office/officeart/2005/8/layout/hList6"/>
    <dgm:cxn modelId="{028A2987-2698-465B-A9FF-EE1A8DB38A62}" type="presParOf" srcId="{40E97C3B-32A5-4125-8002-DB3876FEA1F0}" destId="{B2B8D5A0-1CE1-4EC0-BC91-1B1EFECEF1D3}" srcOrd="0" destOrd="0" presId="urn:microsoft.com/office/officeart/2005/8/layout/hList6"/>
    <dgm:cxn modelId="{727BAF89-9E4B-4751-B805-49D708B0629E}" type="presParOf" srcId="{40E97C3B-32A5-4125-8002-DB3876FEA1F0}" destId="{F87A28D0-8BE8-46CA-BBEB-C23F7D602C04}" srcOrd="1" destOrd="0" presId="urn:microsoft.com/office/officeart/2005/8/layout/hList6"/>
    <dgm:cxn modelId="{9AD6D827-6E9C-4130-9AA9-5C62D6DB9336}" type="presParOf" srcId="{40E97C3B-32A5-4125-8002-DB3876FEA1F0}" destId="{8A55B1E6-68F2-4289-913D-7FC94BF1AF62}" srcOrd="2" destOrd="0" presId="urn:microsoft.com/office/officeart/2005/8/layout/hList6"/>
    <dgm:cxn modelId="{9B0B9417-BBAA-40CB-89D7-915AEFC91E59}" type="presParOf" srcId="{40E97C3B-32A5-4125-8002-DB3876FEA1F0}" destId="{BB16B84C-9C1B-41BF-940E-711D17CB4E33}" srcOrd="3" destOrd="0" presId="urn:microsoft.com/office/officeart/2005/8/layout/hList6"/>
    <dgm:cxn modelId="{E3AB0878-8731-44CF-BD44-4FEF202AB764}" type="presParOf" srcId="{40E97C3B-32A5-4125-8002-DB3876FEA1F0}" destId="{EF02E326-156D-4F28-80AE-7A817E7A2BB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B0327-3921-4D76-B7E0-EBB873F3BDD1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</dgm:pt>
    <dgm:pt modelId="{A25379A8-E54A-48BB-9518-037A100B2061}">
      <dgm:prSet phldrT="[Text]"/>
      <dgm:spPr/>
      <dgm:t>
        <a:bodyPr/>
        <a:lstStyle/>
        <a:p>
          <a:r>
            <a:rPr lang="en-IN"/>
            <a:t>CT Scan and Prognosis</a:t>
          </a:r>
        </a:p>
      </dgm:t>
    </dgm:pt>
    <dgm:pt modelId="{A5B44936-AC24-44D3-8D7D-4DC5D02030AC}" type="parTrans" cxnId="{A01F82DF-8817-416B-AF38-48A9C38930FB}">
      <dgm:prSet/>
      <dgm:spPr/>
      <dgm:t>
        <a:bodyPr/>
        <a:lstStyle/>
        <a:p>
          <a:endParaRPr lang="en-IN"/>
        </a:p>
      </dgm:t>
    </dgm:pt>
    <dgm:pt modelId="{CA158281-0B25-4327-A1A6-5EC6B4A01219}" type="sibTrans" cxnId="{A01F82DF-8817-416B-AF38-48A9C38930FB}">
      <dgm:prSet/>
      <dgm:spPr/>
      <dgm:t>
        <a:bodyPr/>
        <a:lstStyle/>
        <a:p>
          <a:endParaRPr lang="en-IN"/>
        </a:p>
      </dgm:t>
    </dgm:pt>
    <dgm:pt modelId="{FEEA6959-816B-4AAD-9FAC-DCC04413A9F1}">
      <dgm:prSet phldrT="[Text]"/>
      <dgm:spPr/>
      <dgm:t>
        <a:bodyPr/>
        <a:lstStyle/>
        <a:p>
          <a:r>
            <a:rPr lang="en-IN"/>
            <a:t>FEV/FVC ratio progression is recorded for a few weeks</a:t>
          </a:r>
        </a:p>
      </dgm:t>
    </dgm:pt>
    <dgm:pt modelId="{6446C5A5-CE8E-4E68-8E89-C261FC6583C8}" type="parTrans" cxnId="{0DEED529-A190-4D21-9AE2-8B157F15D424}">
      <dgm:prSet/>
      <dgm:spPr/>
      <dgm:t>
        <a:bodyPr/>
        <a:lstStyle/>
        <a:p>
          <a:endParaRPr lang="en-IN"/>
        </a:p>
      </dgm:t>
    </dgm:pt>
    <dgm:pt modelId="{D4059C98-B256-4491-B270-97AF67FC584F}" type="sibTrans" cxnId="{0DEED529-A190-4D21-9AE2-8B157F15D424}">
      <dgm:prSet/>
      <dgm:spPr/>
      <dgm:t>
        <a:bodyPr/>
        <a:lstStyle/>
        <a:p>
          <a:endParaRPr lang="en-IN"/>
        </a:p>
      </dgm:t>
    </dgm:pt>
    <dgm:pt modelId="{A3DD035F-E744-440A-B4B5-B5BE4E28D668}">
      <dgm:prSet phldrT="[Text]"/>
      <dgm:spPr/>
      <dgm:t>
        <a:bodyPr/>
        <a:lstStyle/>
        <a:p>
          <a:r>
            <a:rPr lang="en-IN"/>
            <a:t>Model predicts the nature of decline</a:t>
          </a:r>
        </a:p>
      </dgm:t>
    </dgm:pt>
    <dgm:pt modelId="{058FDCDF-B915-4610-9AE4-42D7C648B7C6}" type="parTrans" cxnId="{04671B6A-60C7-469E-A1BB-5692FDD776B1}">
      <dgm:prSet/>
      <dgm:spPr/>
      <dgm:t>
        <a:bodyPr/>
        <a:lstStyle/>
        <a:p>
          <a:endParaRPr lang="en-IN"/>
        </a:p>
      </dgm:t>
    </dgm:pt>
    <dgm:pt modelId="{4C60910E-BD1C-4794-839F-128ECDB18295}" type="sibTrans" cxnId="{04671B6A-60C7-469E-A1BB-5692FDD776B1}">
      <dgm:prSet/>
      <dgm:spPr/>
      <dgm:t>
        <a:bodyPr/>
        <a:lstStyle/>
        <a:p>
          <a:endParaRPr lang="en-IN"/>
        </a:p>
      </dgm:t>
    </dgm:pt>
    <dgm:pt modelId="{A9A9979A-CBF8-4C7F-A2B1-0F35C52735E0}">
      <dgm:prSet phldrT="[Text]"/>
      <dgm:spPr/>
      <dgm:t>
        <a:bodyPr/>
        <a:lstStyle/>
        <a:p>
          <a:r>
            <a:rPr lang="en-IN"/>
            <a:t>Doctor can better diagnose the patient</a:t>
          </a:r>
        </a:p>
      </dgm:t>
    </dgm:pt>
    <dgm:pt modelId="{B9845B5B-A5DB-4FF7-ADE1-807E5261B8DF}" type="parTrans" cxnId="{84F88B58-5311-4E44-A3D1-F6BB83245636}">
      <dgm:prSet/>
      <dgm:spPr/>
      <dgm:t>
        <a:bodyPr/>
        <a:lstStyle/>
        <a:p>
          <a:endParaRPr lang="en-IN"/>
        </a:p>
      </dgm:t>
    </dgm:pt>
    <dgm:pt modelId="{9F549347-3380-4119-A46D-ABF3227B587D}" type="sibTrans" cxnId="{84F88B58-5311-4E44-A3D1-F6BB83245636}">
      <dgm:prSet/>
      <dgm:spPr/>
      <dgm:t>
        <a:bodyPr/>
        <a:lstStyle/>
        <a:p>
          <a:endParaRPr lang="en-IN"/>
        </a:p>
      </dgm:t>
    </dgm:pt>
    <dgm:pt modelId="{48E96071-3CC7-4FFC-BF68-873203E18D5B}" type="pres">
      <dgm:prSet presAssocID="{AE0B0327-3921-4D76-B7E0-EBB873F3BDD1}" presName="Name0" presStyleCnt="0">
        <dgm:presLayoutVars>
          <dgm:chMax val="7"/>
          <dgm:chPref val="5"/>
        </dgm:presLayoutVars>
      </dgm:prSet>
      <dgm:spPr/>
    </dgm:pt>
    <dgm:pt modelId="{D59A50A5-7AB4-4A6D-ACF8-A9192630EFC8}" type="pres">
      <dgm:prSet presAssocID="{AE0B0327-3921-4D76-B7E0-EBB873F3BDD1}" presName="arrowNode" presStyleLbl="node1" presStyleIdx="0" presStyleCnt="1"/>
      <dgm:spPr/>
    </dgm:pt>
    <dgm:pt modelId="{C29A29C6-F385-49DB-8BB4-E1173AE29E72}" type="pres">
      <dgm:prSet presAssocID="{A25379A8-E54A-48BB-9518-037A100B2061}" presName="txNode1" presStyleLbl="revTx" presStyleIdx="0" presStyleCnt="4">
        <dgm:presLayoutVars>
          <dgm:bulletEnabled val="1"/>
        </dgm:presLayoutVars>
      </dgm:prSet>
      <dgm:spPr/>
    </dgm:pt>
    <dgm:pt modelId="{080655D9-0B92-49C9-9AFB-A527AEB0A2B4}" type="pres">
      <dgm:prSet presAssocID="{FEEA6959-816B-4AAD-9FAC-DCC04413A9F1}" presName="txNode2" presStyleLbl="revTx" presStyleIdx="1" presStyleCnt="4" custScaleX="109360" custLinFactNeighborX="-6299" custLinFactNeighborY="-31904">
        <dgm:presLayoutVars>
          <dgm:bulletEnabled val="1"/>
        </dgm:presLayoutVars>
      </dgm:prSet>
      <dgm:spPr/>
    </dgm:pt>
    <dgm:pt modelId="{438B59C5-BE1E-4C3F-AE04-16B3F70817C1}" type="pres">
      <dgm:prSet presAssocID="{D4059C98-B256-4491-B270-97AF67FC584F}" presName="dotNode2" presStyleCnt="0"/>
      <dgm:spPr/>
    </dgm:pt>
    <dgm:pt modelId="{89FF52BE-0071-4980-9808-CBF4456ABDB8}" type="pres">
      <dgm:prSet presAssocID="{D4059C98-B256-4491-B270-97AF67FC584F}" presName="dotRepeatNode" presStyleLbl="fgShp" presStyleIdx="0" presStyleCnt="2"/>
      <dgm:spPr/>
    </dgm:pt>
    <dgm:pt modelId="{4B200DFC-B454-4394-890F-01DDB71D3F35}" type="pres">
      <dgm:prSet presAssocID="{A3DD035F-E744-440A-B4B5-B5BE4E28D668}" presName="txNode3" presStyleLbl="revTx" presStyleIdx="2" presStyleCnt="4">
        <dgm:presLayoutVars>
          <dgm:bulletEnabled val="1"/>
        </dgm:presLayoutVars>
      </dgm:prSet>
      <dgm:spPr/>
    </dgm:pt>
    <dgm:pt modelId="{F8AC02F9-0E32-48C4-926A-426F24F7110D}" type="pres">
      <dgm:prSet presAssocID="{4C60910E-BD1C-4794-839F-128ECDB18295}" presName="dotNode3" presStyleCnt="0"/>
      <dgm:spPr/>
    </dgm:pt>
    <dgm:pt modelId="{04F682AF-9DE0-472B-81D2-BA600793A547}" type="pres">
      <dgm:prSet presAssocID="{4C60910E-BD1C-4794-839F-128ECDB18295}" presName="dotRepeatNode" presStyleLbl="fgShp" presStyleIdx="1" presStyleCnt="2"/>
      <dgm:spPr/>
    </dgm:pt>
    <dgm:pt modelId="{297C09BD-0558-4FE6-99F2-C0A2F064B78F}" type="pres">
      <dgm:prSet presAssocID="{A9A9979A-CBF8-4C7F-A2B1-0F35C52735E0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0DEED529-A190-4D21-9AE2-8B157F15D424}" srcId="{AE0B0327-3921-4D76-B7E0-EBB873F3BDD1}" destId="{FEEA6959-816B-4AAD-9FAC-DCC04413A9F1}" srcOrd="1" destOrd="0" parTransId="{6446C5A5-CE8E-4E68-8E89-C261FC6583C8}" sibTransId="{D4059C98-B256-4491-B270-97AF67FC584F}"/>
    <dgm:cxn modelId="{84F88B58-5311-4E44-A3D1-F6BB83245636}" srcId="{AE0B0327-3921-4D76-B7E0-EBB873F3BDD1}" destId="{A9A9979A-CBF8-4C7F-A2B1-0F35C52735E0}" srcOrd="3" destOrd="0" parTransId="{B9845B5B-A5DB-4FF7-ADE1-807E5261B8DF}" sibTransId="{9F549347-3380-4119-A46D-ABF3227B587D}"/>
    <dgm:cxn modelId="{D9292363-E1F4-4B0F-ADF2-14AAD6D883D5}" type="presOf" srcId="{D4059C98-B256-4491-B270-97AF67FC584F}" destId="{89FF52BE-0071-4980-9808-CBF4456ABDB8}" srcOrd="0" destOrd="0" presId="urn:microsoft.com/office/officeart/2009/3/layout/DescendingProcess"/>
    <dgm:cxn modelId="{04671B6A-60C7-469E-A1BB-5692FDD776B1}" srcId="{AE0B0327-3921-4D76-B7E0-EBB873F3BDD1}" destId="{A3DD035F-E744-440A-B4B5-B5BE4E28D668}" srcOrd="2" destOrd="0" parTransId="{058FDCDF-B915-4610-9AE4-42D7C648B7C6}" sibTransId="{4C60910E-BD1C-4794-839F-128ECDB18295}"/>
    <dgm:cxn modelId="{364DCAA2-5557-4D78-92FB-818F3A35B439}" type="presOf" srcId="{A3DD035F-E744-440A-B4B5-B5BE4E28D668}" destId="{4B200DFC-B454-4394-890F-01DDB71D3F35}" srcOrd="0" destOrd="0" presId="urn:microsoft.com/office/officeart/2009/3/layout/DescendingProcess"/>
    <dgm:cxn modelId="{060796B2-925B-4C90-9E2A-F2E25AE26056}" type="presOf" srcId="{A25379A8-E54A-48BB-9518-037A100B2061}" destId="{C29A29C6-F385-49DB-8BB4-E1173AE29E72}" srcOrd="0" destOrd="0" presId="urn:microsoft.com/office/officeart/2009/3/layout/DescendingProcess"/>
    <dgm:cxn modelId="{39D0B6C4-4A1E-41BF-9E65-365B05589944}" type="presOf" srcId="{A9A9979A-CBF8-4C7F-A2B1-0F35C52735E0}" destId="{297C09BD-0558-4FE6-99F2-C0A2F064B78F}" srcOrd="0" destOrd="0" presId="urn:microsoft.com/office/officeart/2009/3/layout/DescendingProcess"/>
    <dgm:cxn modelId="{A01F82DF-8817-416B-AF38-48A9C38930FB}" srcId="{AE0B0327-3921-4D76-B7E0-EBB873F3BDD1}" destId="{A25379A8-E54A-48BB-9518-037A100B2061}" srcOrd="0" destOrd="0" parTransId="{A5B44936-AC24-44D3-8D7D-4DC5D02030AC}" sibTransId="{CA158281-0B25-4327-A1A6-5EC6B4A01219}"/>
    <dgm:cxn modelId="{F65D50E8-96BC-43E1-93C7-B9591A4A2BC4}" type="presOf" srcId="{4C60910E-BD1C-4794-839F-128ECDB18295}" destId="{04F682AF-9DE0-472B-81D2-BA600793A547}" srcOrd="0" destOrd="0" presId="urn:microsoft.com/office/officeart/2009/3/layout/DescendingProcess"/>
    <dgm:cxn modelId="{48DE20EB-CBE1-4F1A-A2FB-1058BEB27C2D}" type="presOf" srcId="{AE0B0327-3921-4D76-B7E0-EBB873F3BDD1}" destId="{48E96071-3CC7-4FFC-BF68-873203E18D5B}" srcOrd="0" destOrd="0" presId="urn:microsoft.com/office/officeart/2009/3/layout/DescendingProcess"/>
    <dgm:cxn modelId="{23DEEAF0-7DE3-4935-A533-F0E84F405CC9}" type="presOf" srcId="{FEEA6959-816B-4AAD-9FAC-DCC04413A9F1}" destId="{080655D9-0B92-49C9-9AFB-A527AEB0A2B4}" srcOrd="0" destOrd="0" presId="urn:microsoft.com/office/officeart/2009/3/layout/DescendingProcess"/>
    <dgm:cxn modelId="{F6042378-7D1E-485C-A138-72566A01B730}" type="presParOf" srcId="{48E96071-3CC7-4FFC-BF68-873203E18D5B}" destId="{D59A50A5-7AB4-4A6D-ACF8-A9192630EFC8}" srcOrd="0" destOrd="0" presId="urn:microsoft.com/office/officeart/2009/3/layout/DescendingProcess"/>
    <dgm:cxn modelId="{AEB58FE3-2561-4F43-A9BE-7B9B656372C5}" type="presParOf" srcId="{48E96071-3CC7-4FFC-BF68-873203E18D5B}" destId="{C29A29C6-F385-49DB-8BB4-E1173AE29E72}" srcOrd="1" destOrd="0" presId="urn:microsoft.com/office/officeart/2009/3/layout/DescendingProcess"/>
    <dgm:cxn modelId="{479AF532-6E2E-4D6C-B411-05B576A7055A}" type="presParOf" srcId="{48E96071-3CC7-4FFC-BF68-873203E18D5B}" destId="{080655D9-0B92-49C9-9AFB-A527AEB0A2B4}" srcOrd="2" destOrd="0" presId="urn:microsoft.com/office/officeart/2009/3/layout/DescendingProcess"/>
    <dgm:cxn modelId="{6AA302CE-094C-449B-9769-1C49A8B440CD}" type="presParOf" srcId="{48E96071-3CC7-4FFC-BF68-873203E18D5B}" destId="{438B59C5-BE1E-4C3F-AE04-16B3F70817C1}" srcOrd="3" destOrd="0" presId="urn:microsoft.com/office/officeart/2009/3/layout/DescendingProcess"/>
    <dgm:cxn modelId="{AABF0298-BAA8-46C4-B0D0-67350B07AAE4}" type="presParOf" srcId="{438B59C5-BE1E-4C3F-AE04-16B3F70817C1}" destId="{89FF52BE-0071-4980-9808-CBF4456ABDB8}" srcOrd="0" destOrd="0" presId="urn:microsoft.com/office/officeart/2009/3/layout/DescendingProcess"/>
    <dgm:cxn modelId="{F95FE2F0-5640-4A96-A56F-4F9322C2BD43}" type="presParOf" srcId="{48E96071-3CC7-4FFC-BF68-873203E18D5B}" destId="{4B200DFC-B454-4394-890F-01DDB71D3F35}" srcOrd="4" destOrd="0" presId="urn:microsoft.com/office/officeart/2009/3/layout/DescendingProcess"/>
    <dgm:cxn modelId="{969AA538-CB65-42CB-BDBD-826367837339}" type="presParOf" srcId="{48E96071-3CC7-4FFC-BF68-873203E18D5B}" destId="{F8AC02F9-0E32-48C4-926A-426F24F7110D}" srcOrd="5" destOrd="0" presId="urn:microsoft.com/office/officeart/2009/3/layout/DescendingProcess"/>
    <dgm:cxn modelId="{192F1866-7586-4965-9969-3D80A7287505}" type="presParOf" srcId="{F8AC02F9-0E32-48C4-926A-426F24F7110D}" destId="{04F682AF-9DE0-472B-81D2-BA600793A547}" srcOrd="0" destOrd="0" presId="urn:microsoft.com/office/officeart/2009/3/layout/DescendingProcess"/>
    <dgm:cxn modelId="{43F72C06-B9B8-4CBE-A676-377A6744524C}" type="presParOf" srcId="{48E96071-3CC7-4FFC-BF68-873203E18D5B}" destId="{297C09BD-0558-4FE6-99F2-C0A2F064B78F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613E7-C035-4587-B670-3061F48FAFB0}" type="doc">
      <dgm:prSet loTypeId="urn:microsoft.com/office/officeart/2018/2/layout/IconVerticalSolidList" loCatId="icon" qsTypeId="urn:microsoft.com/office/officeart/2005/8/quickstyle/3d5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45D5D0-0493-48C8-8752-B6C054F825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Research paper.</a:t>
          </a:r>
          <a:endParaRPr lang="en-US"/>
        </a:p>
      </dgm:t>
    </dgm:pt>
    <dgm:pt modelId="{9618ACCD-E3D9-4927-8971-C9CB78D7EF24}" type="parTrans" cxnId="{1BC1B29C-BCFD-458E-851A-E76F1B9E2C8E}">
      <dgm:prSet/>
      <dgm:spPr/>
      <dgm:t>
        <a:bodyPr/>
        <a:lstStyle/>
        <a:p>
          <a:endParaRPr lang="en-US"/>
        </a:p>
      </dgm:t>
    </dgm:pt>
    <dgm:pt modelId="{523D7AD9-A00E-4E49-A664-D0A1CDC9BEFC}" type="sibTrans" cxnId="{1BC1B29C-BCFD-458E-851A-E76F1B9E2C8E}">
      <dgm:prSet/>
      <dgm:spPr/>
      <dgm:t>
        <a:bodyPr/>
        <a:lstStyle/>
        <a:p>
          <a:endParaRPr lang="en-US"/>
        </a:p>
      </dgm:t>
    </dgm:pt>
    <dgm:pt modelId="{7AF600EF-19CC-429E-A657-E6CA8EF9CA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Fully functional CAD system.</a:t>
          </a:r>
          <a:endParaRPr lang="en-US"/>
        </a:p>
      </dgm:t>
    </dgm:pt>
    <dgm:pt modelId="{D8C3780F-AF14-4255-A975-D5319BDF1388}" type="parTrans" cxnId="{4C7DDE6B-1980-4A8C-B812-8722BB25744D}">
      <dgm:prSet/>
      <dgm:spPr/>
      <dgm:t>
        <a:bodyPr/>
        <a:lstStyle/>
        <a:p>
          <a:endParaRPr lang="en-US"/>
        </a:p>
      </dgm:t>
    </dgm:pt>
    <dgm:pt modelId="{CFE7004A-C466-4B15-9770-C7178B936F43}" type="sibTrans" cxnId="{4C7DDE6B-1980-4A8C-B812-8722BB25744D}">
      <dgm:prSet/>
      <dgm:spPr/>
      <dgm:t>
        <a:bodyPr/>
        <a:lstStyle/>
        <a:p>
          <a:endParaRPr lang="en-US"/>
        </a:p>
      </dgm:t>
    </dgm:pt>
    <dgm:pt modelId="{E2127095-7DEA-4485-BCD8-7E861EFC829C}" type="pres">
      <dgm:prSet presAssocID="{034613E7-C035-4587-B670-3061F48FAFB0}" presName="root" presStyleCnt="0">
        <dgm:presLayoutVars>
          <dgm:dir/>
          <dgm:resizeHandles val="exact"/>
        </dgm:presLayoutVars>
      </dgm:prSet>
      <dgm:spPr/>
    </dgm:pt>
    <dgm:pt modelId="{B70052E5-A89D-4A98-9B71-572FF591947B}" type="pres">
      <dgm:prSet presAssocID="{5845D5D0-0493-48C8-8752-B6C054F8259D}" presName="compNode" presStyleCnt="0"/>
      <dgm:spPr/>
    </dgm:pt>
    <dgm:pt modelId="{4961E361-CB41-470A-BA76-AC4E986CDB09}" type="pres">
      <dgm:prSet presAssocID="{5845D5D0-0493-48C8-8752-B6C054F8259D}" presName="bgRect" presStyleLbl="bgShp" presStyleIdx="0" presStyleCnt="2"/>
      <dgm:spPr/>
    </dgm:pt>
    <dgm:pt modelId="{BA463D89-A943-496C-BAAD-C52A01A6B723}" type="pres">
      <dgm:prSet presAssocID="{5845D5D0-0493-48C8-8752-B6C054F8259D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210186F-5D04-477B-8C8D-57E003D51965}" type="pres">
      <dgm:prSet presAssocID="{5845D5D0-0493-48C8-8752-B6C054F8259D}" presName="spaceRect" presStyleCnt="0"/>
      <dgm:spPr/>
    </dgm:pt>
    <dgm:pt modelId="{DD8DB7CE-38EB-4E06-9221-FF296E6F02D2}" type="pres">
      <dgm:prSet presAssocID="{5845D5D0-0493-48C8-8752-B6C054F8259D}" presName="parTx" presStyleLbl="revTx" presStyleIdx="0" presStyleCnt="2">
        <dgm:presLayoutVars>
          <dgm:chMax val="0"/>
          <dgm:chPref val="0"/>
        </dgm:presLayoutVars>
      </dgm:prSet>
      <dgm:spPr/>
    </dgm:pt>
    <dgm:pt modelId="{9745C5C6-870B-43AE-85FB-0DE931F6C9A6}" type="pres">
      <dgm:prSet presAssocID="{523D7AD9-A00E-4E49-A664-D0A1CDC9BEFC}" presName="sibTrans" presStyleCnt="0"/>
      <dgm:spPr/>
    </dgm:pt>
    <dgm:pt modelId="{954159A4-085A-4F0F-8959-D24BA561B071}" type="pres">
      <dgm:prSet presAssocID="{7AF600EF-19CC-429E-A657-E6CA8EF9CA04}" presName="compNode" presStyleCnt="0"/>
      <dgm:spPr/>
    </dgm:pt>
    <dgm:pt modelId="{2D5214FF-F9B2-4EF0-9A7E-F23841326CB6}" type="pres">
      <dgm:prSet presAssocID="{7AF600EF-19CC-429E-A657-E6CA8EF9CA04}" presName="bgRect" presStyleLbl="bgShp" presStyleIdx="1" presStyleCnt="2"/>
      <dgm:spPr/>
    </dgm:pt>
    <dgm:pt modelId="{F503C28A-A2D3-4995-BD89-F0F1E5344DBD}" type="pres">
      <dgm:prSet presAssocID="{7AF600EF-19CC-429E-A657-E6CA8EF9CA04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EF4F89-902C-40F1-A215-560C3E59A492}" type="pres">
      <dgm:prSet presAssocID="{7AF600EF-19CC-429E-A657-E6CA8EF9CA04}" presName="spaceRect" presStyleCnt="0"/>
      <dgm:spPr/>
    </dgm:pt>
    <dgm:pt modelId="{A13FD0F4-A513-4F7D-8BCE-23A968F4E3FD}" type="pres">
      <dgm:prSet presAssocID="{7AF600EF-19CC-429E-A657-E6CA8EF9CA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99D02A-348B-41F1-B055-46A7796392E7}" type="presOf" srcId="{5845D5D0-0493-48C8-8752-B6C054F8259D}" destId="{DD8DB7CE-38EB-4E06-9221-FF296E6F02D2}" srcOrd="0" destOrd="0" presId="urn:microsoft.com/office/officeart/2018/2/layout/IconVerticalSolidList"/>
    <dgm:cxn modelId="{4C7DDE6B-1980-4A8C-B812-8722BB25744D}" srcId="{034613E7-C035-4587-B670-3061F48FAFB0}" destId="{7AF600EF-19CC-429E-A657-E6CA8EF9CA04}" srcOrd="1" destOrd="0" parTransId="{D8C3780F-AF14-4255-A975-D5319BDF1388}" sibTransId="{CFE7004A-C466-4B15-9770-C7178B936F43}"/>
    <dgm:cxn modelId="{FD57889A-1E65-480B-935C-52C330076922}" type="presOf" srcId="{7AF600EF-19CC-429E-A657-E6CA8EF9CA04}" destId="{A13FD0F4-A513-4F7D-8BCE-23A968F4E3FD}" srcOrd="0" destOrd="0" presId="urn:microsoft.com/office/officeart/2018/2/layout/IconVerticalSolidList"/>
    <dgm:cxn modelId="{1BC1B29C-BCFD-458E-851A-E76F1B9E2C8E}" srcId="{034613E7-C035-4587-B670-3061F48FAFB0}" destId="{5845D5D0-0493-48C8-8752-B6C054F8259D}" srcOrd="0" destOrd="0" parTransId="{9618ACCD-E3D9-4927-8971-C9CB78D7EF24}" sibTransId="{523D7AD9-A00E-4E49-A664-D0A1CDC9BEFC}"/>
    <dgm:cxn modelId="{C5FEABBE-B429-4656-B532-89BBB49F7661}" type="presOf" srcId="{034613E7-C035-4587-B670-3061F48FAFB0}" destId="{E2127095-7DEA-4485-BCD8-7E861EFC829C}" srcOrd="0" destOrd="0" presId="urn:microsoft.com/office/officeart/2018/2/layout/IconVerticalSolidList"/>
    <dgm:cxn modelId="{B8382426-D768-46A9-944B-C91AF410F55D}" type="presParOf" srcId="{E2127095-7DEA-4485-BCD8-7E861EFC829C}" destId="{B70052E5-A89D-4A98-9B71-572FF591947B}" srcOrd="0" destOrd="0" presId="urn:microsoft.com/office/officeart/2018/2/layout/IconVerticalSolidList"/>
    <dgm:cxn modelId="{4FF83784-8CAD-49E4-AB7A-874342051A88}" type="presParOf" srcId="{B70052E5-A89D-4A98-9B71-572FF591947B}" destId="{4961E361-CB41-470A-BA76-AC4E986CDB09}" srcOrd="0" destOrd="0" presId="urn:microsoft.com/office/officeart/2018/2/layout/IconVerticalSolidList"/>
    <dgm:cxn modelId="{8FF0E8F0-5FC5-4CBA-86F1-783D105A3268}" type="presParOf" srcId="{B70052E5-A89D-4A98-9B71-572FF591947B}" destId="{BA463D89-A943-496C-BAAD-C52A01A6B723}" srcOrd="1" destOrd="0" presId="urn:microsoft.com/office/officeart/2018/2/layout/IconVerticalSolidList"/>
    <dgm:cxn modelId="{E9A33EF7-10D5-4222-A51C-A834E0B52187}" type="presParOf" srcId="{B70052E5-A89D-4A98-9B71-572FF591947B}" destId="{4210186F-5D04-477B-8C8D-57E003D51965}" srcOrd="2" destOrd="0" presId="urn:microsoft.com/office/officeart/2018/2/layout/IconVerticalSolidList"/>
    <dgm:cxn modelId="{B2D00E85-3A62-4DB7-86C4-4BE6BC3636D2}" type="presParOf" srcId="{B70052E5-A89D-4A98-9B71-572FF591947B}" destId="{DD8DB7CE-38EB-4E06-9221-FF296E6F02D2}" srcOrd="3" destOrd="0" presId="urn:microsoft.com/office/officeart/2018/2/layout/IconVerticalSolidList"/>
    <dgm:cxn modelId="{32EF1643-C57C-41C3-B3D6-5FA1334390CE}" type="presParOf" srcId="{E2127095-7DEA-4485-BCD8-7E861EFC829C}" destId="{9745C5C6-870B-43AE-85FB-0DE931F6C9A6}" srcOrd="1" destOrd="0" presId="urn:microsoft.com/office/officeart/2018/2/layout/IconVerticalSolidList"/>
    <dgm:cxn modelId="{9D9F40A6-38FD-429C-A5AB-085BA07618BA}" type="presParOf" srcId="{E2127095-7DEA-4485-BCD8-7E861EFC829C}" destId="{954159A4-085A-4F0F-8959-D24BA561B071}" srcOrd="2" destOrd="0" presId="urn:microsoft.com/office/officeart/2018/2/layout/IconVerticalSolidList"/>
    <dgm:cxn modelId="{A66FF3BA-B68D-42D2-9721-C7A3CE506E53}" type="presParOf" srcId="{954159A4-085A-4F0F-8959-D24BA561B071}" destId="{2D5214FF-F9B2-4EF0-9A7E-F23841326CB6}" srcOrd="0" destOrd="0" presId="urn:microsoft.com/office/officeart/2018/2/layout/IconVerticalSolidList"/>
    <dgm:cxn modelId="{EA6F05F6-AED9-463F-B2F5-88758F701E8C}" type="presParOf" srcId="{954159A4-085A-4F0F-8959-D24BA561B071}" destId="{F503C28A-A2D3-4995-BD89-F0F1E5344DBD}" srcOrd="1" destOrd="0" presId="urn:microsoft.com/office/officeart/2018/2/layout/IconVerticalSolidList"/>
    <dgm:cxn modelId="{25EE5EC9-4EC6-4452-BA6B-8E8938487D87}" type="presParOf" srcId="{954159A4-085A-4F0F-8959-D24BA561B071}" destId="{6BEF4F89-902C-40F1-A215-560C3E59A492}" srcOrd="2" destOrd="0" presId="urn:microsoft.com/office/officeart/2018/2/layout/IconVerticalSolidList"/>
    <dgm:cxn modelId="{7D3F063A-419B-4CD1-9154-3E639FC04A98}" type="presParOf" srcId="{954159A4-085A-4F0F-8959-D24BA561B071}" destId="{A13FD0F4-A513-4F7D-8BCE-23A968F4E3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D3381-9F49-4647-BD21-93B657D16723}">
      <dsp:nvSpPr>
        <dsp:cNvPr id="0" name=""/>
        <dsp:cNvSpPr/>
      </dsp:nvSpPr>
      <dsp:spPr>
        <a:xfrm>
          <a:off x="1795094" y="164750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B6014-875F-47B5-9BC6-8C9F6FB0FBE2}">
      <dsp:nvSpPr>
        <dsp:cNvPr id="0" name=""/>
        <dsp:cNvSpPr/>
      </dsp:nvSpPr>
      <dsp:spPr>
        <a:xfrm>
          <a:off x="1083531" y="1661662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Predicting the progression of the disease.</a:t>
          </a:r>
          <a:endParaRPr lang="en-US" sz="1600" kern="1200"/>
        </a:p>
      </dsp:txBody>
      <dsp:txXfrm>
        <a:off x="1083531" y="1661662"/>
        <a:ext cx="2587500" cy="720000"/>
      </dsp:txXfrm>
    </dsp:sp>
    <dsp:sp modelId="{FE1ADC01-4844-4839-8766-6A2B2A456618}">
      <dsp:nvSpPr>
        <dsp:cNvPr id="0" name=""/>
        <dsp:cNvSpPr/>
      </dsp:nvSpPr>
      <dsp:spPr>
        <a:xfrm>
          <a:off x="1795094" y="3028537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AADE-8B01-4604-B0F8-F4A8D9AC232C}">
      <dsp:nvSpPr>
        <dsp:cNvPr id="0" name=""/>
        <dsp:cNvSpPr/>
      </dsp:nvSpPr>
      <dsp:spPr>
        <a:xfrm>
          <a:off x="1083531" y="452544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Predicting the FVC-score with confidence levels.</a:t>
          </a:r>
          <a:endParaRPr lang="en-US" sz="1600" kern="1200"/>
        </a:p>
      </dsp:txBody>
      <dsp:txXfrm>
        <a:off x="1083531" y="4525449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8D5A0-1CE1-4EC0-BC91-1B1EFECEF1D3}">
      <dsp:nvSpPr>
        <dsp:cNvPr id="0" name=""/>
        <dsp:cNvSpPr/>
      </dsp:nvSpPr>
      <dsp:spPr>
        <a:xfrm rot="16200000">
          <a:off x="-2220275" y="2220880"/>
          <a:ext cx="6016487" cy="15747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9979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would better understand their prognosis.</a:t>
          </a:r>
        </a:p>
      </dsp:txBody>
      <dsp:txXfrm rot="5400000">
        <a:off x="606" y="1203296"/>
        <a:ext cx="1574725" cy="3609893"/>
      </dsp:txXfrm>
    </dsp:sp>
    <dsp:sp modelId="{8A55B1E6-68F2-4289-913D-7FC94BF1AF62}">
      <dsp:nvSpPr>
        <dsp:cNvPr id="0" name=""/>
        <dsp:cNvSpPr/>
      </dsp:nvSpPr>
      <dsp:spPr>
        <a:xfrm rot="16200000">
          <a:off x="-527444" y="2220880"/>
          <a:ext cx="6016487" cy="15747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9979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Improved severity detection would also positively impact treatment trial design.</a:t>
          </a:r>
        </a:p>
      </dsp:txBody>
      <dsp:txXfrm rot="5400000">
        <a:off x="1693437" y="1203296"/>
        <a:ext cx="1574725" cy="3609893"/>
      </dsp:txXfrm>
    </dsp:sp>
    <dsp:sp modelId="{EF02E326-156D-4F28-80AE-7A817E7A2BB5}">
      <dsp:nvSpPr>
        <dsp:cNvPr id="0" name=""/>
        <dsp:cNvSpPr/>
      </dsp:nvSpPr>
      <dsp:spPr>
        <a:xfrm rot="16200000">
          <a:off x="1165385" y="2220880"/>
          <a:ext cx="6016487" cy="15747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99797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Accelerate the clinical development of novel treatments.</a:t>
          </a:r>
        </a:p>
      </dsp:txBody>
      <dsp:txXfrm rot="5400000">
        <a:off x="3386266" y="1203296"/>
        <a:ext cx="1574725" cy="3609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A50A5-7AB4-4A6D-ACF8-A9192630EFC8}">
      <dsp:nvSpPr>
        <dsp:cNvPr id="0" name=""/>
        <dsp:cNvSpPr/>
      </dsp:nvSpPr>
      <dsp:spPr>
        <a:xfrm rot="4396374">
          <a:off x="317559" y="1007363"/>
          <a:ext cx="4370103" cy="304760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FF52BE-0071-4980-9808-CBF4456ABDB8}">
      <dsp:nvSpPr>
        <dsp:cNvPr id="0" name=""/>
        <dsp:cNvSpPr/>
      </dsp:nvSpPr>
      <dsp:spPr>
        <a:xfrm>
          <a:off x="2141160" y="1540973"/>
          <a:ext cx="110358" cy="110358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4F682AF-9DE0-472B-81D2-BA600793A547}">
      <dsp:nvSpPr>
        <dsp:cNvPr id="0" name=""/>
        <dsp:cNvSpPr/>
      </dsp:nvSpPr>
      <dsp:spPr>
        <a:xfrm>
          <a:off x="3102294" y="2478010"/>
          <a:ext cx="110358" cy="110358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C29A29C6-F385-49DB-8BB4-E1173AE29E72}">
      <dsp:nvSpPr>
        <dsp:cNvPr id="0" name=""/>
        <dsp:cNvSpPr/>
      </dsp:nvSpPr>
      <dsp:spPr>
        <a:xfrm>
          <a:off x="24600" y="0"/>
          <a:ext cx="2060368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CT Scan and Prognosis</a:t>
          </a:r>
        </a:p>
      </dsp:txBody>
      <dsp:txXfrm>
        <a:off x="24600" y="0"/>
        <a:ext cx="2060368" cy="809972"/>
      </dsp:txXfrm>
    </dsp:sp>
    <dsp:sp modelId="{080655D9-0B92-49C9-9AFB-A527AEB0A2B4}">
      <dsp:nvSpPr>
        <dsp:cNvPr id="0" name=""/>
        <dsp:cNvSpPr/>
      </dsp:nvSpPr>
      <dsp:spPr>
        <a:xfrm>
          <a:off x="2441396" y="932752"/>
          <a:ext cx="3105788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FEV/FVC ratio progression is recorded for a few weeks</a:t>
          </a:r>
        </a:p>
      </dsp:txBody>
      <dsp:txXfrm>
        <a:off x="2441396" y="932752"/>
        <a:ext cx="3105788" cy="809972"/>
      </dsp:txXfrm>
    </dsp:sp>
    <dsp:sp modelId="{4B200DFC-B454-4394-890F-01DDB71D3F35}">
      <dsp:nvSpPr>
        <dsp:cNvPr id="0" name=""/>
        <dsp:cNvSpPr/>
      </dsp:nvSpPr>
      <dsp:spPr>
        <a:xfrm>
          <a:off x="24600" y="2128203"/>
          <a:ext cx="2784281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Model predicts the nature of decline</a:t>
          </a:r>
        </a:p>
      </dsp:txBody>
      <dsp:txXfrm>
        <a:off x="24600" y="2128203"/>
        <a:ext cx="2784281" cy="809972"/>
      </dsp:txXfrm>
    </dsp:sp>
    <dsp:sp modelId="{297C09BD-0558-4FE6-99F2-C0A2F064B78F}">
      <dsp:nvSpPr>
        <dsp:cNvPr id="0" name=""/>
        <dsp:cNvSpPr/>
      </dsp:nvSpPr>
      <dsp:spPr>
        <a:xfrm>
          <a:off x="2808881" y="4252357"/>
          <a:ext cx="2784281" cy="80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Doctor can better diagnose the patient</a:t>
          </a:r>
        </a:p>
      </dsp:txBody>
      <dsp:txXfrm>
        <a:off x="2808881" y="4252357"/>
        <a:ext cx="2784281" cy="809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E361-CB41-470A-BA76-AC4E986CDB09}">
      <dsp:nvSpPr>
        <dsp:cNvPr id="0" name=""/>
        <dsp:cNvSpPr/>
      </dsp:nvSpPr>
      <dsp:spPr>
        <a:xfrm>
          <a:off x="0" y="774915"/>
          <a:ext cx="579958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63D89-A943-496C-BAAD-C52A01A6B723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DB7CE-38EB-4E06-9221-FF296E6F02D2}">
      <dsp:nvSpPr>
        <dsp:cNvPr id="0" name=""/>
        <dsp:cNvSpPr/>
      </dsp:nvSpPr>
      <dsp:spPr>
        <a:xfrm>
          <a:off x="1652359" y="774915"/>
          <a:ext cx="414722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Research paper.</a:t>
          </a:r>
          <a:endParaRPr lang="en-US" sz="2500" kern="1200"/>
        </a:p>
      </dsp:txBody>
      <dsp:txXfrm>
        <a:off x="1652359" y="774915"/>
        <a:ext cx="4147229" cy="1430613"/>
      </dsp:txXfrm>
    </dsp:sp>
    <dsp:sp modelId="{2D5214FF-F9B2-4EF0-9A7E-F23841326CB6}">
      <dsp:nvSpPr>
        <dsp:cNvPr id="0" name=""/>
        <dsp:cNvSpPr/>
      </dsp:nvSpPr>
      <dsp:spPr>
        <a:xfrm>
          <a:off x="0" y="2563183"/>
          <a:ext cx="579958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C28A-A2D3-4995-BD89-F0F1E5344DBD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FD0F4-A513-4F7D-8BCE-23A968F4E3FD}">
      <dsp:nvSpPr>
        <dsp:cNvPr id="0" name=""/>
        <dsp:cNvSpPr/>
      </dsp:nvSpPr>
      <dsp:spPr>
        <a:xfrm>
          <a:off x="1652359" y="2563183"/>
          <a:ext cx="414722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Fully functional CAD system.</a:t>
          </a:r>
          <a:endParaRPr lang="en-US" sz="2500" kern="1200"/>
        </a:p>
      </dsp:txBody>
      <dsp:txXfrm>
        <a:off x="1652359" y="2563183"/>
        <a:ext cx="414722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87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2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5571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252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0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886976/" TargetMode="External"/><Relationship Id="rId2" Type="http://schemas.openxmlformats.org/officeDocument/2006/relationships/hyperlink" Target="https://arxiv.org/abs/1701.056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4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6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68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89" name="Group 70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75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51E515-1A4C-4E91-825C-1490B5B1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IN" sz="5400" i="0">
                <a:solidFill>
                  <a:srgbClr val="FFFFFF"/>
                </a:solidFill>
                <a:effectLst/>
              </a:rPr>
              <a:t>CAD System for Lung Diseases</a:t>
            </a:r>
            <a:endParaRPr lang="en-IN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8AECF-6516-4814-AE15-0EE0F0B7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06" y="2433718"/>
            <a:ext cx="2869581" cy="1735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AFAFCB-AD2E-4432-AD03-3E072BCF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55" y="2437724"/>
            <a:ext cx="5269042" cy="1753051"/>
          </a:xfrm>
        </p:spPr>
        <p:txBody>
          <a:bodyPr>
            <a:normAutofit fontScale="92500" lnSpcReduction="20000"/>
          </a:bodyPr>
          <a:lstStyle/>
          <a:p>
            <a:r>
              <a:rPr lang="en-IN" sz="1600">
                <a:solidFill>
                  <a:srgbClr val="FFFFFF"/>
                </a:solidFill>
              </a:rPr>
              <a:t>KAGGLE OSIC Competition.</a:t>
            </a:r>
          </a:p>
          <a:p>
            <a:r>
              <a:rPr lang="en-IN" sz="16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Cornell’s Holistic Interstitial Lung Disease Detection using Deep CNN: Multi-Label Learning and Unordered Pooling.</a:t>
            </a:r>
            <a:endParaRPr lang="en-IN" sz="1600">
              <a:solidFill>
                <a:schemeClr val="tx1"/>
              </a:solidFill>
            </a:endParaRPr>
          </a:p>
          <a:p>
            <a:r>
              <a:rPr lang="en-IN" sz="16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Convolution Neural Networks for CAD: CNN Architectures, Dataset Characteristics and Transfer Learning</a:t>
            </a:r>
            <a:endParaRPr lang="en-I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  <a:br>
              <a:rPr lang="en-IN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Interstitial lung diseases ILD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EC111D7-7049-42FD-88DF-477F1B5A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ILD are a group of over 200 lung conditions.</a:t>
            </a:r>
          </a:p>
          <a:p>
            <a:r>
              <a:rPr lang="en-IN" sz="1800">
                <a:solidFill>
                  <a:srgbClr val="FFFFFF"/>
                </a:solidFill>
              </a:rPr>
              <a:t>ILD affect the </a:t>
            </a:r>
            <a:r>
              <a:rPr lang="en-IN" sz="1800" b="1" i="1">
                <a:solidFill>
                  <a:srgbClr val="FFFFFF"/>
                </a:solidFill>
              </a:rPr>
              <a:t>interstitium tissue</a:t>
            </a:r>
            <a:r>
              <a:rPr lang="en-IN" sz="1800">
                <a:solidFill>
                  <a:srgbClr val="FFFFFF"/>
                </a:solidFill>
              </a:rPr>
              <a:t> of the lungs.</a:t>
            </a:r>
          </a:p>
          <a:p>
            <a:r>
              <a:rPr lang="en-IN" sz="1800">
                <a:solidFill>
                  <a:srgbClr val="FFFFFF"/>
                </a:solidFill>
              </a:rPr>
              <a:t>Progressive symptoms with no cure.</a:t>
            </a:r>
          </a:p>
          <a:p>
            <a:r>
              <a:rPr lang="en-IN" sz="1800">
                <a:solidFill>
                  <a:srgbClr val="FFFFFF"/>
                </a:solidFill>
              </a:rPr>
              <a:t>ILD patterns are hard to read.</a:t>
            </a:r>
          </a:p>
          <a:p>
            <a:r>
              <a:rPr lang="en-IN" sz="1800">
                <a:solidFill>
                  <a:srgbClr val="FFFFFF"/>
                </a:solidFill>
              </a:rPr>
              <a:t>Misdiagnosis is quite likely.</a:t>
            </a:r>
          </a:p>
          <a:p>
            <a:pPr marL="0" indent="0">
              <a:buNone/>
            </a:pPr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  <a:br>
              <a:rPr lang="en-IN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Idiopathic Pulmonary Fibrosis IPF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EC111D7-7049-42FD-88DF-477F1B5A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IPF is a type of ILD.</a:t>
            </a:r>
          </a:p>
          <a:p>
            <a:r>
              <a:rPr lang="en-IN" sz="1800">
                <a:solidFill>
                  <a:srgbClr val="FFFFFF"/>
                </a:solidFill>
              </a:rPr>
              <a:t>High mortality rate in very less time.</a:t>
            </a:r>
          </a:p>
          <a:p>
            <a:r>
              <a:rPr lang="en-IN" sz="1800">
                <a:solidFill>
                  <a:srgbClr val="FFFFFF"/>
                </a:solidFill>
              </a:rPr>
              <a:t>Idiopathic means the cause is unknown.</a:t>
            </a:r>
          </a:p>
          <a:p>
            <a:r>
              <a:rPr lang="en-IN" sz="1800">
                <a:solidFill>
                  <a:srgbClr val="FFFFFF"/>
                </a:solidFill>
              </a:rPr>
              <a:t>Nature of severity is uncertain.</a:t>
            </a:r>
          </a:p>
        </p:txBody>
      </p:sp>
    </p:spTree>
    <p:extLst>
      <p:ext uri="{BB962C8B-B14F-4D97-AF65-F5344CB8AC3E}">
        <p14:creationId xmlns:p14="http://schemas.microsoft.com/office/powerpoint/2010/main" val="33139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AIM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9C8B9D2-0209-404D-BCF2-06BF2736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747912"/>
              </p:ext>
            </p:extLst>
          </p:nvPr>
        </p:nvGraphicFramePr>
        <p:xfrm>
          <a:off x="6516553" y="685800"/>
          <a:ext cx="4754563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Business Growth">
            <a:extLst>
              <a:ext uri="{FF2B5EF4-FFF2-40B4-BE49-F238E27FC236}">
                <a16:creationId xmlns:a16="http://schemas.microsoft.com/office/drawing/2014/main" id="{2813136B-9572-4E98-BD51-69D53731480B}"/>
              </a:ext>
            </a:extLst>
          </p:cNvPr>
          <p:cNvSpPr/>
          <p:nvPr/>
        </p:nvSpPr>
        <p:spPr>
          <a:xfrm>
            <a:off x="8379006" y="827650"/>
            <a:ext cx="1058609" cy="125798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Surprised Face with No Fill">
            <a:extLst>
              <a:ext uri="{FF2B5EF4-FFF2-40B4-BE49-F238E27FC236}">
                <a16:creationId xmlns:a16="http://schemas.microsoft.com/office/drawing/2014/main" id="{4A277180-797E-41B3-ADB7-AAC9ED86ED7D}"/>
              </a:ext>
            </a:extLst>
          </p:cNvPr>
          <p:cNvSpPr/>
          <p:nvPr/>
        </p:nvSpPr>
        <p:spPr>
          <a:xfrm>
            <a:off x="8243971" y="3657600"/>
            <a:ext cx="1299726" cy="1257988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0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8" name="Straight Connector 3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4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ED609959-55A4-4FA5-BDFF-8974835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86" y="999619"/>
            <a:ext cx="4098116" cy="4599424"/>
          </a:xfrm>
        </p:spPr>
        <p:txBody>
          <a:bodyPr>
            <a:normAutofit/>
          </a:bodyPr>
          <a:lstStyle/>
          <a:p>
            <a:r>
              <a:rPr lang="en-IN"/>
              <a:t>SCOPE OF THE PROJECT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7150EA4-17F7-4D4C-8E46-C97905E69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28727"/>
              </p:ext>
            </p:extLst>
          </p:nvPr>
        </p:nvGraphicFramePr>
        <p:xfrm>
          <a:off x="6414052" y="430696"/>
          <a:ext cx="4961597" cy="60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3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9077-7AE0-4E53-8B81-DD16B92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DETAILS</a:t>
            </a:r>
            <a:br>
              <a:rPr lang="en-IN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IMPLEMENTATION CYCLE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0A3B88-BD47-4F92-9C27-0970C34BD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752433"/>
              </p:ext>
            </p:extLst>
          </p:nvPr>
        </p:nvGraphicFramePr>
        <p:xfrm>
          <a:off x="6248400" y="1033670"/>
          <a:ext cx="5750674" cy="50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7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E4994F-A684-4B9E-98FC-B3609B894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95462"/>
              </p:ext>
            </p:extLst>
          </p:nvPr>
        </p:nvGraphicFramePr>
        <p:xfrm>
          <a:off x="1805137" y="1233966"/>
          <a:ext cx="8549861" cy="536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86914888-25BE-4320-862E-B008ECC3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759" y="298594"/>
            <a:ext cx="5856519" cy="706772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6907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41FA08-6E37-4202-BD76-AF3F8255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85" y="1847489"/>
            <a:ext cx="3043896" cy="3248611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rgbClr val="FFFFFF"/>
                </a:solidFill>
              </a:rPr>
              <a:t>PROJECT DETAILS</a:t>
            </a:r>
            <a:br>
              <a:rPr lang="en-IN" sz="3300">
                <a:solidFill>
                  <a:srgbClr val="FFFFFF"/>
                </a:solidFill>
              </a:rPr>
            </a:br>
            <a:r>
              <a:rPr lang="en-IN" sz="1400">
                <a:solidFill>
                  <a:srgbClr val="FFFFFF"/>
                </a:solidFill>
              </a:rPr>
              <a:t>Deliverables</a:t>
            </a:r>
            <a:endParaRPr lang="en-IN" sz="33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CC16CE4-C347-4A7C-A3AF-F6CC4DACF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31457"/>
              </p:ext>
            </p:extLst>
          </p:nvPr>
        </p:nvGraphicFramePr>
        <p:xfrm>
          <a:off x="6160445" y="1044643"/>
          <a:ext cx="579958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8AECF-6516-4814-AE15-0EE0F0B7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06" y="2433718"/>
            <a:ext cx="2869581" cy="17356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AFAFCB-AD2E-4432-AD03-3E072BCF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55" y="2437724"/>
            <a:ext cx="5269042" cy="1753051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Better Understanding of the prognosis.</a:t>
            </a:r>
          </a:p>
          <a:p>
            <a:r>
              <a:rPr lang="en-IN" sz="1600">
                <a:solidFill>
                  <a:srgbClr val="FFFFFF"/>
                </a:solidFill>
              </a:rPr>
              <a:t>Improved Severity Detection.</a:t>
            </a:r>
          </a:p>
          <a:p>
            <a:r>
              <a:rPr lang="en-IN" sz="1600">
                <a:solidFill>
                  <a:srgbClr val="FFFFFF"/>
                </a:solidFill>
              </a:rPr>
              <a:t>Positive Treatment Trial Design.</a:t>
            </a:r>
          </a:p>
          <a:p>
            <a:r>
              <a:rPr lang="en-IN" sz="1600">
                <a:solidFill>
                  <a:srgbClr val="FFFFFF"/>
                </a:solidFill>
              </a:rPr>
              <a:t>Fast Clinical Development of novel Treatments.</a:t>
            </a:r>
          </a:p>
        </p:txBody>
      </p:sp>
    </p:spTree>
    <p:extLst>
      <p:ext uri="{BB962C8B-B14F-4D97-AF65-F5344CB8AC3E}">
        <p14:creationId xmlns:p14="http://schemas.microsoft.com/office/powerpoint/2010/main" val="13582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F0A951A4D5446975CB49DCECCAFE5" ma:contentTypeVersion="11" ma:contentTypeDescription="Create a new document." ma:contentTypeScope="" ma:versionID="71cb04f41e3f0b4997d509cd862ca775">
  <xsd:schema xmlns:xsd="http://www.w3.org/2001/XMLSchema" xmlns:xs="http://www.w3.org/2001/XMLSchema" xmlns:p="http://schemas.microsoft.com/office/2006/metadata/properties" xmlns:ns3="608a537b-351f-40bd-9205-400822551d2b" xmlns:ns4="deeeecab-155e-4273-81ab-5e0d920c5766" targetNamespace="http://schemas.microsoft.com/office/2006/metadata/properties" ma:root="true" ma:fieldsID="420a1b3cb92a6263891d786fe902c288" ns3:_="" ns4:_="">
    <xsd:import namespace="608a537b-351f-40bd-9205-400822551d2b"/>
    <xsd:import namespace="deeeecab-155e-4273-81ab-5e0d920c57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a537b-351f-40bd-9205-400822551d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eecab-155e-4273-81ab-5e0d920c5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9E0A-DFDA-4B28-A6DD-F172F9640D1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08a537b-351f-40bd-9205-400822551d2b"/>
    <ds:schemaRef ds:uri="deeeecab-155e-4273-81ab-5e0d920c5766"/>
  </ds:schemaRefs>
</ds:datastoreItem>
</file>

<file path=customXml/itemProps2.xml><?xml version="1.0" encoding="utf-8"?>
<ds:datastoreItem xmlns:ds="http://schemas.openxmlformats.org/officeDocument/2006/customXml" ds:itemID="{EBDB85F7-B615-4329-AB68-41D24E1BDFF4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27C09DFF-DD1F-4054-9150-8D7A82104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CAD System for Lung Diseases</vt:lpstr>
      <vt:lpstr>Problem Statement Interstitial lung diseases ILD</vt:lpstr>
      <vt:lpstr>Problem Statement Idiopathic Pulmonary Fibrosis IPF</vt:lpstr>
      <vt:lpstr>PROJECT AIM</vt:lpstr>
      <vt:lpstr>SCOPE OF THE PROJECT</vt:lpstr>
      <vt:lpstr>PROJECT DETAILS IMPLEMENTATION CYCLE</vt:lpstr>
      <vt:lpstr>GANTT CHART</vt:lpstr>
      <vt:lpstr>PROJECT DETAILS Deliverables</vt:lpstr>
      <vt:lpstr>IMPACT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System for Lung Diseases</dc:title>
  <dc:creator>Harsh Ajmera</dc:creator>
  <cp:lastModifiedBy>HARSH AJMERA2 - 70471117008</cp:lastModifiedBy>
  <cp:revision>2</cp:revision>
  <dcterms:created xsi:type="dcterms:W3CDTF">2020-08-31T11:06:29Z</dcterms:created>
  <dcterms:modified xsi:type="dcterms:W3CDTF">2020-09-07T11:48:26Z</dcterms:modified>
</cp:coreProperties>
</file>