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of_Mumb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70" dirty="0"/>
              <a:t>IBM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150" dirty="0">
                <a:latin typeface="Trebuchet MS"/>
                <a:cs typeface="Trebuchet MS"/>
              </a:rPr>
              <a:t>Opening</a:t>
            </a:r>
            <a:r>
              <a:rPr sz="3200" b="1" i="1" spc="-260" dirty="0">
                <a:latin typeface="Trebuchet MS"/>
                <a:cs typeface="Trebuchet MS"/>
              </a:rPr>
              <a:t> </a:t>
            </a:r>
            <a:r>
              <a:rPr sz="3200" b="1" i="1" spc="-210" dirty="0">
                <a:latin typeface="Trebuchet MS"/>
                <a:cs typeface="Trebuchet MS"/>
              </a:rPr>
              <a:t>a</a:t>
            </a:r>
            <a:r>
              <a:rPr sz="3200" b="1" i="1" spc="-245" dirty="0">
                <a:latin typeface="Trebuchet MS"/>
                <a:cs typeface="Trebuchet MS"/>
              </a:rPr>
              <a:t> </a:t>
            </a:r>
            <a:r>
              <a:rPr sz="3200" b="1" i="1" spc="-110" dirty="0">
                <a:latin typeface="Trebuchet MS"/>
                <a:cs typeface="Trebuchet MS"/>
              </a:rPr>
              <a:t>New</a:t>
            </a:r>
            <a:r>
              <a:rPr sz="3200" b="1" i="1" spc="-250" dirty="0">
                <a:latin typeface="Trebuchet MS"/>
                <a:cs typeface="Trebuchet MS"/>
              </a:rPr>
              <a:t> </a:t>
            </a:r>
            <a:r>
              <a:rPr sz="3200" b="1" i="1" spc="-155" dirty="0">
                <a:latin typeface="Trebuchet MS"/>
                <a:cs typeface="Trebuchet MS"/>
              </a:rPr>
              <a:t>Shopping</a:t>
            </a:r>
            <a:r>
              <a:rPr sz="3200" b="1" i="1" spc="-280" dirty="0">
                <a:latin typeface="Trebuchet MS"/>
                <a:cs typeface="Trebuchet MS"/>
              </a:rPr>
              <a:t> </a:t>
            </a:r>
            <a:r>
              <a:rPr sz="3200" b="1" i="1" spc="-105" dirty="0">
                <a:latin typeface="Trebuchet MS"/>
                <a:cs typeface="Trebuchet MS"/>
              </a:rPr>
              <a:t>Mall</a:t>
            </a:r>
            <a:r>
              <a:rPr sz="3200" b="1" i="1" spc="-250" dirty="0">
                <a:latin typeface="Trebuchet MS"/>
                <a:cs typeface="Trebuchet MS"/>
              </a:rPr>
              <a:t> </a:t>
            </a:r>
            <a:r>
              <a:rPr sz="3200" b="1" i="1" spc="-185" dirty="0">
                <a:latin typeface="Trebuchet MS"/>
                <a:cs typeface="Trebuchet MS"/>
              </a:rPr>
              <a:t>in</a:t>
            </a:r>
            <a:r>
              <a:rPr sz="3200" b="1" i="1" spc="-245" dirty="0">
                <a:latin typeface="Trebuchet MS"/>
                <a:cs typeface="Trebuchet MS"/>
              </a:rPr>
              <a:t> </a:t>
            </a:r>
            <a:r>
              <a:rPr lang="en-US" sz="3200" b="1" i="1" spc="-220" dirty="0" smtClean="0">
                <a:latin typeface="Trebuchet MS"/>
                <a:cs typeface="Trebuchet MS"/>
              </a:rPr>
              <a:t>Mumbai, India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310883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55" dirty="0">
                <a:latin typeface="Arial"/>
                <a:cs typeface="Arial"/>
              </a:rPr>
              <a:t>By: </a:t>
            </a:r>
            <a:r>
              <a:rPr lang="en-US" sz="2400" spc="-180" dirty="0" smtClean="0">
                <a:latin typeface="Arial"/>
                <a:cs typeface="Arial"/>
              </a:rPr>
              <a:t>Naman Bhandari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05" dirty="0">
                <a:latin typeface="Arial"/>
                <a:cs typeface="Arial"/>
              </a:rPr>
              <a:t>Location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mall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most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important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decisions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  </a:t>
            </a:r>
            <a:r>
              <a:rPr sz="2400" spc="-55" dirty="0">
                <a:latin typeface="Arial"/>
                <a:cs typeface="Arial"/>
              </a:rPr>
              <a:t>determine </a:t>
            </a:r>
            <a:r>
              <a:rPr sz="2400" spc="-40" dirty="0">
                <a:latin typeface="Arial"/>
                <a:cs typeface="Arial"/>
              </a:rPr>
              <a:t>whether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mall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200" dirty="0">
                <a:latin typeface="Arial"/>
                <a:cs typeface="Arial"/>
              </a:rPr>
              <a:t>success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failure</a:t>
            </a:r>
            <a:endParaRPr sz="2400" dirty="0">
              <a:latin typeface="Arial"/>
              <a:cs typeface="Arial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935" algn="l"/>
              </a:tabLst>
            </a:pPr>
            <a:r>
              <a:rPr sz="2400" spc="-85" dirty="0">
                <a:latin typeface="Arial"/>
                <a:cs typeface="Arial"/>
              </a:rPr>
              <a:t>Objective: </a:t>
            </a:r>
            <a:r>
              <a:rPr sz="2400" spc="-300" dirty="0">
                <a:latin typeface="Arial"/>
                <a:cs typeface="Arial"/>
              </a:rPr>
              <a:t>To </a:t>
            </a:r>
            <a:r>
              <a:rPr sz="2400" spc="-140" dirty="0">
                <a:latin typeface="Arial"/>
                <a:cs typeface="Arial"/>
              </a:rPr>
              <a:t>analyse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select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best </a:t>
            </a:r>
            <a:r>
              <a:rPr sz="2400" spc="-85" dirty="0">
                <a:latin typeface="Arial"/>
                <a:cs typeface="Arial"/>
              </a:rPr>
              <a:t>locations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40" dirty="0">
                <a:latin typeface="Arial"/>
                <a:cs typeface="Arial"/>
              </a:rPr>
              <a:t>city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lang="en-US" sz="2400" spc="-170" dirty="0" smtClean="0">
                <a:latin typeface="Arial"/>
                <a:cs typeface="Arial"/>
              </a:rPr>
              <a:t>Mumbai, India</a:t>
            </a:r>
            <a:r>
              <a:rPr sz="2400" spc="-114" dirty="0" smtClean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open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mall</a:t>
            </a:r>
            <a:endParaRPr sz="2400" dirty="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400" spc="-160" dirty="0">
                <a:latin typeface="Arial"/>
                <a:cs typeface="Arial"/>
              </a:rPr>
              <a:t>This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project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timely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city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currently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suffering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from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oversupply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shopping  </a:t>
            </a:r>
            <a:r>
              <a:rPr sz="2400" spc="-100" dirty="0">
                <a:latin typeface="Arial"/>
                <a:cs typeface="Arial"/>
              </a:rPr>
              <a:t>malls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400" spc="-170" dirty="0">
                <a:latin typeface="Arial"/>
                <a:cs typeface="Arial"/>
              </a:rPr>
              <a:t>Business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city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lang="en-US" sz="2400" spc="-170" dirty="0" smtClean="0">
                <a:latin typeface="Arial"/>
                <a:cs typeface="Arial"/>
              </a:rPr>
              <a:t>Mumbai, India</a:t>
            </a:r>
            <a:r>
              <a:rPr sz="2400" spc="-114" dirty="0" smtClean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5" dirty="0">
                <a:latin typeface="Arial"/>
                <a:cs typeface="Arial"/>
              </a:rPr>
              <a:t>property </a:t>
            </a:r>
            <a:r>
              <a:rPr sz="2400" spc="-85" dirty="0">
                <a:latin typeface="Arial"/>
                <a:cs typeface="Arial"/>
              </a:rPr>
              <a:t>developer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looking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95" dirty="0">
                <a:latin typeface="Arial"/>
                <a:cs typeface="Arial"/>
              </a:rPr>
              <a:t>open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mall,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where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would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you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recommend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they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open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14728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165" dirty="0">
                <a:latin typeface="Arial"/>
                <a:cs typeface="Arial"/>
              </a:rPr>
              <a:t>Data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required</a:t>
            </a:r>
            <a:endParaRPr sz="2800" dirty="0">
              <a:latin typeface="Arial"/>
              <a:cs typeface="Arial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20" dirty="0">
                <a:latin typeface="Arial"/>
                <a:cs typeface="Arial"/>
              </a:rPr>
              <a:t>List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95" dirty="0">
                <a:latin typeface="Arial"/>
                <a:cs typeface="Arial"/>
              </a:rPr>
              <a:t>neighbourhoods </a:t>
            </a:r>
            <a:r>
              <a:rPr sz="2400" spc="-30">
                <a:latin typeface="Arial"/>
                <a:cs typeface="Arial"/>
              </a:rPr>
              <a:t>in </a:t>
            </a:r>
            <a:r>
              <a:rPr lang="en-US" sz="2400" spc="-170" smtClean="0">
                <a:latin typeface="Arial"/>
                <a:cs typeface="Arial"/>
              </a:rPr>
              <a:t>Mumbai</a:t>
            </a:r>
            <a:endParaRPr sz="2400" dirty="0">
              <a:latin typeface="Arial"/>
              <a:cs typeface="Arial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70" dirty="0">
                <a:latin typeface="Arial"/>
                <a:cs typeface="Arial"/>
              </a:rPr>
              <a:t>Latitude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longitude </a:t>
            </a:r>
            <a:r>
              <a:rPr sz="2400" spc="-95" dirty="0">
                <a:latin typeface="Arial"/>
                <a:cs typeface="Arial"/>
              </a:rPr>
              <a:t>coordinates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neighbourhoods</a:t>
            </a:r>
            <a:endParaRPr sz="2400" dirty="0">
              <a:latin typeface="Arial"/>
              <a:cs typeface="Arial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60" dirty="0">
                <a:latin typeface="Arial"/>
                <a:cs typeface="Arial"/>
              </a:rPr>
              <a:t>Venue </a:t>
            </a:r>
            <a:r>
              <a:rPr sz="2400" spc="-90" dirty="0">
                <a:latin typeface="Arial"/>
                <a:cs typeface="Arial"/>
              </a:rPr>
              <a:t>data, </a:t>
            </a:r>
            <a:r>
              <a:rPr sz="2400" spc="-50" dirty="0">
                <a:latin typeface="Arial"/>
                <a:cs typeface="Arial"/>
              </a:rPr>
              <a:t>particularly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65" dirty="0">
                <a:latin typeface="Arial"/>
                <a:cs typeface="Arial"/>
              </a:rPr>
              <a:t>related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malls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210" dirty="0">
                <a:latin typeface="Arial"/>
                <a:cs typeface="Arial"/>
              </a:rPr>
              <a:t>Sources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75" dirty="0">
                <a:latin typeface="Arial"/>
                <a:cs typeface="Arial"/>
              </a:rPr>
              <a:t>Wikipedia </a:t>
            </a:r>
            <a:r>
              <a:rPr sz="2400" spc="-160" dirty="0">
                <a:latin typeface="Arial"/>
                <a:cs typeface="Arial"/>
              </a:rPr>
              <a:t>page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95" dirty="0" smtClean="0">
                <a:latin typeface="Arial"/>
                <a:cs typeface="Arial"/>
              </a:rPr>
              <a:t>neighborhoods  </a:t>
            </a:r>
            <a:r>
              <a:rPr sz="2400" spc="-75" dirty="0" smtClean="0">
                <a:latin typeface="Arial"/>
                <a:cs typeface="Arial"/>
              </a:rPr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en.wikipedia.org/wiki/Category:Suburbs_of_Mumbai</a:t>
            </a:r>
            <a:r>
              <a:rPr lang="en-US" dirty="0" smtClean="0"/>
              <a:t> </a:t>
            </a:r>
            <a:r>
              <a:rPr sz="2400" spc="-75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30" dirty="0">
                <a:latin typeface="Arial"/>
                <a:cs typeface="Arial"/>
              </a:rPr>
              <a:t>Geocoder </a:t>
            </a:r>
            <a:r>
              <a:rPr sz="2400" spc="-165" dirty="0">
                <a:latin typeface="Arial"/>
                <a:cs typeface="Arial"/>
              </a:rPr>
              <a:t>package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25" dirty="0">
                <a:latin typeface="Arial"/>
                <a:cs typeface="Arial"/>
              </a:rPr>
              <a:t>latitude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longitude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coordinates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35" dirty="0">
                <a:latin typeface="Arial"/>
                <a:cs typeface="Arial"/>
              </a:rPr>
              <a:t>Foursquare </a:t>
            </a:r>
            <a:r>
              <a:rPr sz="2400" spc="-215" dirty="0">
                <a:latin typeface="Arial"/>
                <a:cs typeface="Arial"/>
              </a:rPr>
              <a:t>API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120" dirty="0">
                <a:latin typeface="Arial"/>
                <a:cs typeface="Arial"/>
              </a:rPr>
              <a:t>venue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935" algn="l"/>
              </a:tabLst>
            </a:pPr>
            <a:r>
              <a:rPr sz="2400" spc="-145" dirty="0">
                <a:latin typeface="Arial"/>
                <a:cs typeface="Arial"/>
              </a:rPr>
              <a:t>Web </a:t>
            </a:r>
            <a:r>
              <a:rPr sz="2400" spc="-125" dirty="0">
                <a:latin typeface="Arial"/>
                <a:cs typeface="Arial"/>
              </a:rPr>
              <a:t>scraping </a:t>
            </a:r>
            <a:r>
              <a:rPr sz="2400" spc="-75" dirty="0">
                <a:latin typeface="Arial"/>
                <a:cs typeface="Arial"/>
              </a:rPr>
              <a:t>Wikipedia </a:t>
            </a:r>
            <a:r>
              <a:rPr sz="2400" spc="-160" dirty="0">
                <a:latin typeface="Arial"/>
                <a:cs typeface="Arial"/>
              </a:rPr>
              <a:t>page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95" dirty="0">
                <a:latin typeface="Arial"/>
                <a:cs typeface="Arial"/>
              </a:rPr>
              <a:t>neighbourhoods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-125" dirty="0">
                <a:latin typeface="Arial"/>
                <a:cs typeface="Arial"/>
              </a:rPr>
              <a:t>Get </a:t>
            </a:r>
            <a:r>
              <a:rPr sz="2400" spc="-25" dirty="0">
                <a:latin typeface="Arial"/>
                <a:cs typeface="Arial"/>
              </a:rPr>
              <a:t>latitude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longitude </a:t>
            </a:r>
            <a:r>
              <a:rPr sz="2400" spc="-95" dirty="0">
                <a:latin typeface="Arial"/>
                <a:cs typeface="Arial"/>
              </a:rPr>
              <a:t>coordinates </a:t>
            </a:r>
            <a:r>
              <a:rPr sz="2400" spc="-125" dirty="0">
                <a:latin typeface="Arial"/>
                <a:cs typeface="Arial"/>
              </a:rPr>
              <a:t>using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Geocoder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935" algn="l"/>
              </a:tabLst>
            </a:pPr>
            <a:r>
              <a:rPr sz="2400" spc="-204" dirty="0">
                <a:latin typeface="Arial"/>
                <a:cs typeface="Arial"/>
              </a:rPr>
              <a:t>Use </a:t>
            </a:r>
            <a:r>
              <a:rPr sz="2400" spc="-135" dirty="0">
                <a:latin typeface="Arial"/>
                <a:cs typeface="Arial"/>
              </a:rPr>
              <a:t>Foursquare </a:t>
            </a:r>
            <a:r>
              <a:rPr sz="2400" spc="-215" dirty="0">
                <a:latin typeface="Arial"/>
                <a:cs typeface="Arial"/>
              </a:rPr>
              <a:t>API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get </a:t>
            </a:r>
            <a:r>
              <a:rPr sz="2400" spc="-114" dirty="0">
                <a:latin typeface="Arial"/>
                <a:cs typeface="Arial"/>
              </a:rPr>
              <a:t>venue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935" algn="l"/>
              </a:tabLst>
            </a:pPr>
            <a:r>
              <a:rPr sz="2400" spc="-120" dirty="0">
                <a:latin typeface="Arial"/>
                <a:cs typeface="Arial"/>
              </a:rPr>
              <a:t>Group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neighbourhood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taking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mean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frequency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105" dirty="0">
                <a:latin typeface="Arial"/>
                <a:cs typeface="Arial"/>
              </a:rPr>
              <a:t>occurrence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114" dirty="0">
                <a:latin typeface="Arial"/>
                <a:cs typeface="Arial"/>
              </a:rPr>
              <a:t>venue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category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241935" algn="l"/>
              </a:tabLst>
            </a:pPr>
            <a:r>
              <a:rPr sz="2400" spc="-55" dirty="0">
                <a:latin typeface="Arial"/>
                <a:cs typeface="Arial"/>
              </a:rPr>
              <a:t>Filter </a:t>
            </a:r>
            <a:r>
              <a:rPr sz="2400" spc="-114" dirty="0">
                <a:latin typeface="Arial"/>
                <a:cs typeface="Arial"/>
              </a:rPr>
              <a:t>venue </a:t>
            </a:r>
            <a:r>
              <a:rPr sz="2400" spc="-105" dirty="0">
                <a:latin typeface="Arial"/>
                <a:cs typeface="Arial"/>
              </a:rPr>
              <a:t>category by </a:t>
            </a:r>
            <a:r>
              <a:rPr sz="2400" spc="-140" dirty="0">
                <a:latin typeface="Arial"/>
                <a:cs typeface="Arial"/>
              </a:rPr>
              <a:t>Shopping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Mall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935" algn="l"/>
              </a:tabLst>
            </a:pPr>
            <a:r>
              <a:rPr sz="2400" spc="-90" dirty="0">
                <a:latin typeface="Arial"/>
                <a:cs typeface="Arial"/>
              </a:rPr>
              <a:t>Perform </a:t>
            </a:r>
            <a:r>
              <a:rPr sz="2400" spc="-80" dirty="0">
                <a:latin typeface="Arial"/>
                <a:cs typeface="Arial"/>
              </a:rPr>
              <a:t>clustering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135" dirty="0">
                <a:latin typeface="Arial"/>
                <a:cs typeface="Arial"/>
              </a:rPr>
              <a:t>k-means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935" algn="l"/>
              </a:tabLst>
            </a:pPr>
            <a:r>
              <a:rPr sz="2400" spc="-135" dirty="0">
                <a:latin typeface="Arial"/>
                <a:cs typeface="Arial"/>
              </a:rPr>
              <a:t>Visualize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clusters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map </a:t>
            </a:r>
            <a:r>
              <a:rPr sz="2400" spc="-125" dirty="0">
                <a:latin typeface="Arial"/>
                <a:cs typeface="Arial"/>
              </a:rPr>
              <a:t>using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Folium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911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35" dirty="0">
                <a:latin typeface="Arial"/>
                <a:cs typeface="Arial"/>
              </a:rPr>
              <a:t>Categorized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neighbourhoods  </a:t>
            </a:r>
            <a:r>
              <a:rPr sz="2400" spc="-10" dirty="0">
                <a:latin typeface="Arial"/>
                <a:cs typeface="Arial"/>
              </a:rPr>
              <a:t>into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spc="-105" dirty="0">
                <a:latin typeface="Arial"/>
                <a:cs typeface="Arial"/>
              </a:rPr>
              <a:t>clusters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14" dirty="0">
                <a:latin typeface="Arial"/>
                <a:cs typeface="Arial"/>
              </a:rPr>
              <a:t>Cluster </a:t>
            </a:r>
            <a:r>
              <a:rPr sz="2400" spc="-75" dirty="0">
                <a:latin typeface="Arial"/>
                <a:cs typeface="Arial"/>
              </a:rPr>
              <a:t>0: </a:t>
            </a:r>
            <a:r>
              <a:rPr lang="en-US" sz="2400" spc="-100" dirty="0" smtClean="0">
                <a:latin typeface="Arial"/>
                <a:cs typeface="Arial"/>
              </a:rPr>
              <a:t>Neighborhoods</a:t>
            </a:r>
            <a:r>
              <a:rPr lang="en-US" sz="2400" spc="-254" dirty="0" smtClean="0">
                <a:latin typeface="Arial"/>
                <a:cs typeface="Arial"/>
              </a:rPr>
              <a:t> </a:t>
            </a:r>
            <a:r>
              <a:rPr lang="en-US" sz="2400" spc="15" dirty="0" smtClean="0">
                <a:latin typeface="Arial"/>
                <a:cs typeface="Arial"/>
              </a:rPr>
              <a:t>with  </a:t>
            </a:r>
            <a:r>
              <a:rPr lang="en-US" sz="2400" spc="-30" dirty="0" smtClean="0">
                <a:latin typeface="Arial"/>
                <a:cs typeface="Arial"/>
              </a:rPr>
              <a:t>low </a:t>
            </a:r>
            <a:r>
              <a:rPr lang="en-US" sz="2400" spc="-75" dirty="0" smtClean="0">
                <a:latin typeface="Arial"/>
                <a:cs typeface="Arial"/>
              </a:rPr>
              <a:t>number </a:t>
            </a:r>
            <a:r>
              <a:rPr lang="en-US" sz="2400" spc="20" dirty="0" smtClean="0">
                <a:latin typeface="Arial"/>
                <a:cs typeface="Arial"/>
              </a:rPr>
              <a:t>to </a:t>
            </a:r>
            <a:r>
              <a:rPr lang="en-US" sz="2400" spc="-75" dirty="0" smtClean="0">
                <a:latin typeface="Arial"/>
                <a:cs typeface="Arial"/>
              </a:rPr>
              <a:t>no </a:t>
            </a:r>
            <a:r>
              <a:rPr lang="en-US" sz="2400" spc="-120" dirty="0" smtClean="0">
                <a:latin typeface="Arial"/>
                <a:cs typeface="Arial"/>
              </a:rPr>
              <a:t>existence </a:t>
            </a:r>
            <a:r>
              <a:rPr lang="en-US" sz="2400" spc="-10" dirty="0" smtClean="0">
                <a:latin typeface="Arial"/>
                <a:cs typeface="Arial"/>
              </a:rPr>
              <a:t>of  </a:t>
            </a:r>
            <a:r>
              <a:rPr lang="en-US" sz="2400" spc="-110" dirty="0" smtClean="0">
                <a:latin typeface="Arial"/>
                <a:cs typeface="Arial"/>
              </a:rPr>
              <a:t>shopping</a:t>
            </a:r>
            <a:r>
              <a:rPr lang="en-US" sz="2400" spc="-135" dirty="0" smtClean="0">
                <a:latin typeface="Arial"/>
                <a:cs typeface="Arial"/>
              </a:rPr>
              <a:t> </a:t>
            </a:r>
            <a:r>
              <a:rPr lang="en-US" sz="2400" spc="-100" dirty="0" smtClean="0">
                <a:latin typeface="Arial"/>
                <a:cs typeface="Arial"/>
              </a:rPr>
              <a:t>malls</a:t>
            </a:r>
            <a:endParaRPr sz="2400" dirty="0">
              <a:latin typeface="Arial"/>
              <a:cs typeface="Arial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14" dirty="0">
                <a:latin typeface="Arial"/>
                <a:cs typeface="Arial"/>
              </a:rPr>
              <a:t>Cluster </a:t>
            </a:r>
            <a:r>
              <a:rPr sz="2400" spc="-75" dirty="0">
                <a:latin typeface="Arial"/>
                <a:cs typeface="Arial"/>
              </a:rPr>
              <a:t>1: </a:t>
            </a:r>
            <a:r>
              <a:rPr sz="2400" spc="-100" dirty="0">
                <a:latin typeface="Arial"/>
                <a:cs typeface="Arial"/>
              </a:rPr>
              <a:t>Neighbourhoods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  </a:t>
            </a:r>
            <a:r>
              <a:rPr lang="en-US" sz="2400" spc="-30" dirty="0" smtClean="0">
                <a:latin typeface="Arial"/>
                <a:cs typeface="Arial"/>
              </a:rPr>
              <a:t>moderate number of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malls</a:t>
            </a:r>
            <a:endParaRPr sz="24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14" dirty="0">
                <a:latin typeface="Arial"/>
                <a:cs typeface="Arial"/>
              </a:rPr>
              <a:t>Cluster </a:t>
            </a:r>
            <a:r>
              <a:rPr sz="2400" spc="-75" dirty="0">
                <a:latin typeface="Arial"/>
                <a:cs typeface="Arial"/>
              </a:rPr>
              <a:t>2: </a:t>
            </a:r>
            <a:r>
              <a:rPr sz="2400" spc="-100" dirty="0">
                <a:latin typeface="Arial"/>
                <a:cs typeface="Arial"/>
              </a:rPr>
              <a:t>Neighbourhoods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  </a:t>
            </a:r>
            <a:r>
              <a:rPr sz="2400" spc="-90" dirty="0">
                <a:latin typeface="Arial"/>
                <a:cs typeface="Arial"/>
              </a:rPr>
              <a:t>high </a:t>
            </a:r>
            <a:r>
              <a:rPr sz="2400" spc="-70" dirty="0">
                <a:latin typeface="Arial"/>
                <a:cs typeface="Arial"/>
              </a:rPr>
              <a:t>concentration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shopping  </a:t>
            </a:r>
            <a:r>
              <a:rPr sz="2400" spc="-100" dirty="0">
                <a:latin typeface="Arial"/>
                <a:cs typeface="Arial"/>
              </a:rPr>
              <a:t>malls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55900"/>
            <a:ext cx="4391638" cy="41344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139268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935" algn="l"/>
              </a:tabLst>
            </a:pPr>
            <a:r>
              <a:rPr sz="2400" spc="-45" dirty="0">
                <a:latin typeface="Arial"/>
                <a:cs typeface="Arial"/>
              </a:rPr>
              <a:t>Most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malls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concentrated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 smtClean="0">
                <a:latin typeface="Arial"/>
                <a:cs typeface="Arial"/>
              </a:rPr>
              <a:t>c</a:t>
            </a:r>
            <a:r>
              <a:rPr lang="en-US" sz="2400" spc="-70" dirty="0" smtClean="0">
                <a:latin typeface="Arial"/>
                <a:cs typeface="Arial"/>
              </a:rPr>
              <a:t>luster 2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lang="en-US" sz="2400" spc="-80" dirty="0" smtClean="0">
                <a:latin typeface="Arial"/>
                <a:cs typeface="Arial"/>
              </a:rPr>
              <a:t>M</a:t>
            </a:r>
            <a:r>
              <a:rPr sz="2400" spc="-80" dirty="0" smtClean="0">
                <a:latin typeface="Arial"/>
                <a:cs typeface="Arial"/>
              </a:rPr>
              <a:t>oderate</a:t>
            </a:r>
            <a:r>
              <a:rPr sz="2400" spc="-135" dirty="0" smtClean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number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cluster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lang="en-US" sz="2400" spc="-120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935" algn="l"/>
              </a:tabLst>
            </a:pPr>
            <a:r>
              <a:rPr sz="2400" spc="-114" dirty="0">
                <a:latin typeface="Arial"/>
                <a:cs typeface="Arial"/>
              </a:rPr>
              <a:t>Cluster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lang="en-US" sz="2400" spc="-120" dirty="0">
                <a:latin typeface="Arial"/>
                <a:cs typeface="Arial"/>
              </a:rPr>
              <a:t>0</a:t>
            </a:r>
            <a:r>
              <a:rPr sz="2400" spc="-130" dirty="0" smtClean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has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low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number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no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mall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95" dirty="0" err="1" smtClean="0">
                <a:latin typeface="Arial"/>
                <a:cs typeface="Arial"/>
              </a:rPr>
              <a:t>neighbourhoods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R</a:t>
            </a:r>
            <a:r>
              <a:rPr sz="4400" spc="-260" dirty="0"/>
              <a:t>e</a:t>
            </a:r>
            <a:r>
              <a:rPr sz="4400" spc="-385" dirty="0"/>
              <a:t>c</a:t>
            </a:r>
            <a:r>
              <a:rPr sz="4400" spc="-110" dirty="0"/>
              <a:t>o</a:t>
            </a:r>
            <a:r>
              <a:rPr sz="4400" spc="-245" dirty="0"/>
              <a:t>mm</a:t>
            </a:r>
            <a:r>
              <a:rPr sz="4400" spc="-270" dirty="0"/>
              <a:t>e</a:t>
            </a:r>
            <a:r>
              <a:rPr sz="4400" spc="-165" dirty="0"/>
              <a:t>n</a:t>
            </a:r>
            <a:r>
              <a:rPr sz="4400" spc="-225" dirty="0"/>
              <a:t>d</a:t>
            </a:r>
            <a:r>
              <a:rPr sz="4400" spc="-325" dirty="0"/>
              <a:t>at</a:t>
            </a:r>
            <a:r>
              <a:rPr sz="4400" spc="-315" dirty="0"/>
              <a:t>i</a:t>
            </a:r>
            <a:r>
              <a:rPr sz="4400" spc="-110" dirty="0"/>
              <a:t>o</a:t>
            </a:r>
            <a:r>
              <a:rPr sz="4400" spc="-165" dirty="0"/>
              <a:t>n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50" dirty="0">
                <a:latin typeface="Arial"/>
                <a:cs typeface="Arial"/>
              </a:rPr>
              <a:t>Open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malls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neighbourhoods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cluster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lang="en-US" sz="2400" spc="-120" dirty="0">
                <a:latin typeface="Arial"/>
                <a:cs typeface="Arial"/>
              </a:rPr>
              <a:t>0</a:t>
            </a:r>
            <a:r>
              <a:rPr sz="2400" spc="-130" dirty="0" smtClean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little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no  </a:t>
            </a:r>
            <a:r>
              <a:rPr sz="2400" spc="-40" dirty="0">
                <a:latin typeface="Arial"/>
                <a:cs typeface="Arial"/>
              </a:rPr>
              <a:t>competition</a:t>
            </a:r>
            <a:endParaRPr sz="2400" dirty="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935" algn="l"/>
              </a:tabLst>
            </a:pPr>
            <a:r>
              <a:rPr sz="2400" spc="-240" dirty="0">
                <a:latin typeface="Arial"/>
                <a:cs typeface="Arial"/>
              </a:rPr>
              <a:t>Can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also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open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neighbourhoods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cluster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lang="en-US" sz="2400" spc="-120" dirty="0">
                <a:latin typeface="Arial"/>
                <a:cs typeface="Arial"/>
              </a:rPr>
              <a:t>1</a:t>
            </a:r>
            <a:r>
              <a:rPr sz="2400" spc="-140" dirty="0" smtClean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moderate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competition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have  </a:t>
            </a:r>
            <a:r>
              <a:rPr sz="2400" spc="-75" dirty="0">
                <a:latin typeface="Arial"/>
                <a:cs typeface="Arial"/>
              </a:rPr>
              <a:t>unique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selling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propositions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stand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out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from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competition</a:t>
            </a:r>
            <a:endParaRPr sz="2400" dirty="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400" spc="-110" dirty="0">
                <a:latin typeface="Arial"/>
                <a:cs typeface="Arial"/>
              </a:rPr>
              <a:t>Avoid </a:t>
            </a:r>
            <a:r>
              <a:rPr sz="2400" spc="-95" dirty="0">
                <a:latin typeface="Arial"/>
                <a:cs typeface="Arial"/>
              </a:rPr>
              <a:t>neighbourhoods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75" dirty="0">
                <a:latin typeface="Arial"/>
                <a:cs typeface="Arial"/>
              </a:rPr>
              <a:t>cluster </a:t>
            </a:r>
            <a:r>
              <a:rPr sz="2400" spc="-95" dirty="0">
                <a:latin typeface="Arial"/>
                <a:cs typeface="Arial"/>
              </a:rPr>
              <a:t>2, </a:t>
            </a:r>
            <a:r>
              <a:rPr sz="2400" spc="-100" dirty="0">
                <a:latin typeface="Arial"/>
                <a:cs typeface="Arial"/>
              </a:rPr>
              <a:t>already </a:t>
            </a:r>
            <a:r>
              <a:rPr sz="2400" spc="-90" dirty="0">
                <a:latin typeface="Arial"/>
                <a:cs typeface="Arial"/>
              </a:rPr>
              <a:t>high </a:t>
            </a:r>
            <a:r>
              <a:rPr sz="2400" spc="-70" dirty="0">
                <a:latin typeface="Arial"/>
                <a:cs typeface="Arial"/>
              </a:rPr>
              <a:t>concentration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shopping </a:t>
            </a:r>
            <a:r>
              <a:rPr sz="2400" spc="-100" dirty="0">
                <a:latin typeface="Arial"/>
                <a:cs typeface="Arial"/>
              </a:rPr>
              <a:t>malls 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intense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competition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20" dirty="0">
                <a:latin typeface="Arial"/>
                <a:cs typeface="Arial"/>
              </a:rPr>
              <a:t>Answer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business </a:t>
            </a:r>
            <a:r>
              <a:rPr sz="2400" spc="-70" dirty="0">
                <a:latin typeface="Arial"/>
                <a:cs typeface="Arial"/>
              </a:rPr>
              <a:t>question: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neighbourhoods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75" dirty="0">
                <a:latin typeface="Arial"/>
                <a:cs typeface="Arial"/>
              </a:rPr>
              <a:t>cluster </a:t>
            </a:r>
            <a:r>
              <a:rPr lang="en-US" sz="2400" spc="-120" dirty="0">
                <a:latin typeface="Arial"/>
                <a:cs typeface="Arial"/>
              </a:rPr>
              <a:t>0</a:t>
            </a:r>
            <a:r>
              <a:rPr sz="2400" spc="-120" dirty="0" smtClean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most  </a:t>
            </a:r>
            <a:r>
              <a:rPr sz="2400" spc="-65" dirty="0">
                <a:latin typeface="Arial"/>
                <a:cs typeface="Arial"/>
              </a:rPr>
              <a:t>preferred </a:t>
            </a:r>
            <a:r>
              <a:rPr sz="2400" spc="-85" dirty="0">
                <a:latin typeface="Arial"/>
                <a:cs typeface="Arial"/>
              </a:rPr>
              <a:t>locations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open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mall</a:t>
            </a:r>
            <a:endParaRPr sz="2400" dirty="0">
              <a:latin typeface="Arial"/>
              <a:cs typeface="Arial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Char char="•"/>
              <a:tabLst>
                <a:tab pos="241935" algn="l"/>
              </a:tabLst>
            </a:pPr>
            <a:r>
              <a:rPr sz="2400" spc="-135" dirty="0">
                <a:latin typeface="Arial"/>
                <a:cs typeface="Arial"/>
              </a:rPr>
              <a:t>Findings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this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project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help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relevant</a:t>
            </a:r>
            <a:r>
              <a:rPr sz="2400" spc="-110" dirty="0">
                <a:latin typeface="Arial"/>
                <a:cs typeface="Arial"/>
              </a:rPr>
              <a:t> stakeholders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capitalize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40" dirty="0">
                <a:latin typeface="Arial"/>
                <a:cs typeface="Arial"/>
              </a:rPr>
              <a:t>opportunities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90" dirty="0">
                <a:latin typeface="Arial"/>
                <a:cs typeface="Arial"/>
              </a:rPr>
              <a:t>high </a:t>
            </a:r>
            <a:r>
              <a:rPr sz="2400" spc="-35" dirty="0">
                <a:latin typeface="Arial"/>
                <a:cs typeface="Arial"/>
              </a:rPr>
              <a:t>potential </a:t>
            </a:r>
            <a:r>
              <a:rPr sz="2400" spc="-85" dirty="0">
                <a:latin typeface="Arial"/>
                <a:cs typeface="Arial"/>
              </a:rPr>
              <a:t>locations </a:t>
            </a:r>
            <a:r>
              <a:rPr sz="2400" spc="-40" dirty="0">
                <a:latin typeface="Arial"/>
                <a:cs typeface="Arial"/>
              </a:rPr>
              <a:t>while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avoiding </a:t>
            </a:r>
            <a:r>
              <a:rPr sz="2400" spc="-90" dirty="0">
                <a:latin typeface="Arial"/>
                <a:cs typeface="Arial"/>
              </a:rPr>
              <a:t>overcrowded </a:t>
            </a:r>
            <a:r>
              <a:rPr sz="2400" spc="-155" dirty="0">
                <a:latin typeface="Arial"/>
                <a:cs typeface="Arial"/>
              </a:rPr>
              <a:t>areas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their </a:t>
            </a:r>
            <a:r>
              <a:rPr sz="2400" spc="-120" dirty="0">
                <a:latin typeface="Arial"/>
                <a:cs typeface="Arial"/>
              </a:rPr>
              <a:t>decisions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open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110" dirty="0">
                <a:latin typeface="Arial"/>
                <a:cs typeface="Arial"/>
              </a:rPr>
              <a:t>shopping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mall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31242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6"/>
                </a:solidFill>
              </a:rPr>
              <a:t>	</a:t>
            </a:r>
            <a:r>
              <a:rPr lang="en-US" sz="8000" dirty="0" smtClean="0">
                <a:solidFill>
                  <a:schemeClr val="accent6"/>
                </a:solidFill>
                <a:latin typeface="Monotype Corsiva" panose="03010101010201010101" pitchFamily="66" charset="0"/>
              </a:rPr>
              <a:t>Thank You</a:t>
            </a:r>
            <a:endParaRPr lang="en-US" sz="8000" dirty="0">
              <a:solidFill>
                <a:schemeClr val="accent6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403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Monotype Corsiva</vt:lpstr>
      <vt:lpstr>Times New Roman</vt:lpstr>
      <vt:lpstr>Trebuchet MS</vt:lpstr>
      <vt:lpstr>Wingdings</vt:lpstr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Naman Bhandari [ CSE-2017 ]</cp:lastModifiedBy>
  <cp:revision>4</cp:revision>
  <dcterms:created xsi:type="dcterms:W3CDTF">2019-07-08T08:41:58Z</dcterms:created>
  <dcterms:modified xsi:type="dcterms:W3CDTF">2019-07-08T08:52:16Z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2019-07-08T00:00:00Z</vt:filetime>
  </property>
</Properties>
</file>