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64"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590" y="58"/>
      </p:cViewPr>
      <p:guideLst/>
    </p:cSldViewPr>
  </p:slideViewPr>
  <p:notesTextViewPr>
    <p:cViewPr>
      <p:scale>
        <a:sx n="1" d="1"/>
        <a:sy n="1" d="1"/>
      </p:scale>
      <p:origin x="0" y="0"/>
    </p:cViewPr>
  </p:notesText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0D4AF-1284-4A34-A953-46199F65D17C}" type="datetimeFigureOut">
              <a:rPr lang="en-US" smtClean="0"/>
              <a:t>12/16/2019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D231B-0DDE-47FA-81BA-A89CC1F34A66}" type="slidenum">
              <a:rPr lang="en-US" smtClean="0"/>
              <a:t>‹#›</a:t>
            </a:fld>
            <a:endParaRPr lang="en-US"/>
          </a:p>
        </p:txBody>
      </p:sp>
    </p:spTree>
    <p:extLst>
      <p:ext uri="{BB962C8B-B14F-4D97-AF65-F5344CB8AC3E}">
        <p14:creationId xmlns:p14="http://schemas.microsoft.com/office/powerpoint/2010/main" val="363594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93A2-C4ED-4C30-9C11-50C91E1A0C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C76303-1C0C-4C3F-B853-236ECE65C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1C84BE-F8BE-4E04-9B99-C78634A8FE40}"/>
              </a:ext>
            </a:extLst>
          </p:cNvPr>
          <p:cNvSpPr>
            <a:spLocks noGrp="1"/>
          </p:cNvSpPr>
          <p:nvPr>
            <p:ph type="dt" sz="half" idx="10"/>
          </p:nvPr>
        </p:nvSpPr>
        <p:spPr/>
        <p:txBody>
          <a:bodyPr/>
          <a:lstStyle/>
          <a:p>
            <a:fld id="{FD29DCC7-5877-43BF-B182-14712E96518D}" type="datetime1">
              <a:rPr lang="en-US" smtClean="0"/>
              <a:t>12/16/2019</a:t>
            </a:fld>
            <a:endParaRPr lang="en-US"/>
          </a:p>
        </p:txBody>
      </p:sp>
      <p:sp>
        <p:nvSpPr>
          <p:cNvPr id="5" name="Footer Placeholder 4">
            <a:extLst>
              <a:ext uri="{FF2B5EF4-FFF2-40B4-BE49-F238E27FC236}">
                <a16:creationId xmlns:a16="http://schemas.microsoft.com/office/drawing/2014/main" id="{1CCE4745-BA4E-4086-A3FE-60EAF5E96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FF1F6-CA3E-4C2E-AAA7-2484B0BD9EE3}"/>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BAB622BE-67C5-4576-871B-523CAD096A7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9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0881-FDDD-4887-AA0B-2038ACBA4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B85E82-6D5D-44EA-94DE-63AE1975A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FB3A4-B0E5-4C06-8590-511DEA1AE00D}"/>
              </a:ext>
            </a:extLst>
          </p:cNvPr>
          <p:cNvSpPr>
            <a:spLocks noGrp="1"/>
          </p:cNvSpPr>
          <p:nvPr>
            <p:ph type="dt" sz="half" idx="10"/>
          </p:nvPr>
        </p:nvSpPr>
        <p:spPr/>
        <p:txBody>
          <a:bodyPr/>
          <a:lstStyle/>
          <a:p>
            <a:fld id="{12B3048D-0172-447B-B10D-3F482772EBE2}" type="datetime1">
              <a:rPr lang="en-US" smtClean="0"/>
              <a:t>12/16/2019</a:t>
            </a:fld>
            <a:endParaRPr lang="en-US"/>
          </a:p>
        </p:txBody>
      </p:sp>
      <p:sp>
        <p:nvSpPr>
          <p:cNvPr id="5" name="Footer Placeholder 4">
            <a:extLst>
              <a:ext uri="{FF2B5EF4-FFF2-40B4-BE49-F238E27FC236}">
                <a16:creationId xmlns:a16="http://schemas.microsoft.com/office/drawing/2014/main" id="{182B5F44-F0F9-487F-AA61-8EDB5E3F9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56006-D1FC-45FC-9B09-0B8FC289E5FD}"/>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7E223070-F8A2-4F6F-B23C-069C60CA692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6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7439CC-9762-4E48-913D-7756FA4355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F68895-3FEF-4F91-AD57-FD1D48094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13438-1FE6-4551-BD0C-530EDD8A3254}"/>
              </a:ext>
            </a:extLst>
          </p:cNvPr>
          <p:cNvSpPr>
            <a:spLocks noGrp="1"/>
          </p:cNvSpPr>
          <p:nvPr>
            <p:ph type="dt" sz="half" idx="10"/>
          </p:nvPr>
        </p:nvSpPr>
        <p:spPr/>
        <p:txBody>
          <a:bodyPr/>
          <a:lstStyle/>
          <a:p>
            <a:fld id="{809102F5-E205-477E-BC93-4FA2EA7B84A4}" type="datetime1">
              <a:rPr lang="en-US" smtClean="0"/>
              <a:t>12/16/2019</a:t>
            </a:fld>
            <a:endParaRPr lang="en-US"/>
          </a:p>
        </p:txBody>
      </p:sp>
      <p:sp>
        <p:nvSpPr>
          <p:cNvPr id="5" name="Footer Placeholder 4">
            <a:extLst>
              <a:ext uri="{FF2B5EF4-FFF2-40B4-BE49-F238E27FC236}">
                <a16:creationId xmlns:a16="http://schemas.microsoft.com/office/drawing/2014/main" id="{37347DB2-F67E-451C-BDBF-D9DE75876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B2208-3435-4954-A38A-BE3080D2EB56}"/>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C889E654-F850-4304-BFC6-A4DCD2FAF1A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82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9806-F398-41FF-98A2-B11B66388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6A4F7A-606D-48AE-9A8F-78D2B2A3E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1B951-794E-4D84-9CCD-8F76EF3966E1}"/>
              </a:ext>
            </a:extLst>
          </p:cNvPr>
          <p:cNvSpPr>
            <a:spLocks noGrp="1"/>
          </p:cNvSpPr>
          <p:nvPr>
            <p:ph type="dt" sz="half" idx="10"/>
          </p:nvPr>
        </p:nvSpPr>
        <p:spPr/>
        <p:txBody>
          <a:bodyPr/>
          <a:lstStyle/>
          <a:p>
            <a:fld id="{DBEACF9B-2B03-4FF1-A240-15CD69080B8E}" type="datetime1">
              <a:rPr lang="en-US" smtClean="0"/>
              <a:t>12/16/2019</a:t>
            </a:fld>
            <a:endParaRPr lang="en-US"/>
          </a:p>
        </p:txBody>
      </p:sp>
      <p:sp>
        <p:nvSpPr>
          <p:cNvPr id="5" name="Footer Placeholder 4">
            <a:extLst>
              <a:ext uri="{FF2B5EF4-FFF2-40B4-BE49-F238E27FC236}">
                <a16:creationId xmlns:a16="http://schemas.microsoft.com/office/drawing/2014/main" id="{838A1C4D-701B-43DB-AF8D-B40CC117C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8F83B-0361-47C6-98F8-088D35C985C7}"/>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E2633B7B-5C61-48DE-A32A-6EC151365EA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61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D73D-8EA0-422D-8D75-59FD43875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8EC38-EDAC-4BB7-B153-861AFB1478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601E2-FA3C-4253-92CF-99B213DCF774}"/>
              </a:ext>
            </a:extLst>
          </p:cNvPr>
          <p:cNvSpPr>
            <a:spLocks noGrp="1"/>
          </p:cNvSpPr>
          <p:nvPr>
            <p:ph type="dt" sz="half" idx="10"/>
          </p:nvPr>
        </p:nvSpPr>
        <p:spPr/>
        <p:txBody>
          <a:bodyPr/>
          <a:lstStyle/>
          <a:p>
            <a:fld id="{98DF495A-66DB-422A-BF08-308B539776DF}" type="datetime1">
              <a:rPr lang="en-US" smtClean="0"/>
              <a:t>12/16/2019</a:t>
            </a:fld>
            <a:endParaRPr lang="en-US"/>
          </a:p>
        </p:txBody>
      </p:sp>
      <p:sp>
        <p:nvSpPr>
          <p:cNvPr id="5" name="Footer Placeholder 4">
            <a:extLst>
              <a:ext uri="{FF2B5EF4-FFF2-40B4-BE49-F238E27FC236}">
                <a16:creationId xmlns:a16="http://schemas.microsoft.com/office/drawing/2014/main" id="{F7AAD183-9DE1-4B5E-B137-5AF5E6D72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FA7B6-A562-4190-8028-896C0554323E}"/>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1BD40883-437E-4566-B7EB-23C9B06118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23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6D95-ED19-45BA-8046-6E9FD9CDB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D7BC-909B-4921-A229-96A8DF9AB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A75C4-FCE8-45F7-B4BF-954A7ED5D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8BE041-FEF3-4D85-8CCE-0DF3C743917E}"/>
              </a:ext>
            </a:extLst>
          </p:cNvPr>
          <p:cNvSpPr>
            <a:spLocks noGrp="1"/>
          </p:cNvSpPr>
          <p:nvPr>
            <p:ph type="dt" sz="half" idx="10"/>
          </p:nvPr>
        </p:nvSpPr>
        <p:spPr/>
        <p:txBody>
          <a:bodyPr/>
          <a:lstStyle/>
          <a:p>
            <a:fld id="{79DD67FB-EBD3-48C4-8E9F-932BF92DD83D}" type="datetime1">
              <a:rPr lang="en-US" smtClean="0"/>
              <a:t>12/16/2019</a:t>
            </a:fld>
            <a:endParaRPr lang="en-US"/>
          </a:p>
        </p:txBody>
      </p:sp>
      <p:sp>
        <p:nvSpPr>
          <p:cNvPr id="6" name="Footer Placeholder 5">
            <a:extLst>
              <a:ext uri="{FF2B5EF4-FFF2-40B4-BE49-F238E27FC236}">
                <a16:creationId xmlns:a16="http://schemas.microsoft.com/office/drawing/2014/main" id="{09359104-5898-4AC1-9E2B-97592FF93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05FA2-4AC1-41C5-923B-C07B89762634}"/>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8" name="Picture 7" descr="mage result for bitgrit">
            <a:extLst>
              <a:ext uri="{FF2B5EF4-FFF2-40B4-BE49-F238E27FC236}">
                <a16:creationId xmlns:a16="http://schemas.microsoft.com/office/drawing/2014/main" id="{18DC9F94-8322-4EAB-A20B-35CD18C4003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14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229B-DEEF-49A6-A9E9-D79AB84F83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4D8B8-7F3F-4338-AE89-8BF8FEA77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70659-0926-439B-967B-F5D98F597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0F7349-3C22-480F-88CC-09A5A3250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537EF-B9D7-496D-B99B-5C569B307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9FEE2E-E842-4819-877B-17DC5656B114}"/>
              </a:ext>
            </a:extLst>
          </p:cNvPr>
          <p:cNvSpPr>
            <a:spLocks noGrp="1"/>
          </p:cNvSpPr>
          <p:nvPr>
            <p:ph type="dt" sz="half" idx="10"/>
          </p:nvPr>
        </p:nvSpPr>
        <p:spPr/>
        <p:txBody>
          <a:bodyPr/>
          <a:lstStyle/>
          <a:p>
            <a:fld id="{BBAF98CD-89F9-4E0F-828B-7D058D036C15}" type="datetime1">
              <a:rPr lang="en-US" smtClean="0"/>
              <a:t>12/16/2019</a:t>
            </a:fld>
            <a:endParaRPr lang="en-US"/>
          </a:p>
        </p:txBody>
      </p:sp>
      <p:sp>
        <p:nvSpPr>
          <p:cNvPr id="8" name="Footer Placeholder 7">
            <a:extLst>
              <a:ext uri="{FF2B5EF4-FFF2-40B4-BE49-F238E27FC236}">
                <a16:creationId xmlns:a16="http://schemas.microsoft.com/office/drawing/2014/main" id="{5E0BB5A2-27F5-4156-8FAA-06718FF00C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66D9A7-03A9-4B30-A9C9-6813D6BDAECD}"/>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10" name="Picture 9" descr="mage result for bitgrit">
            <a:extLst>
              <a:ext uri="{FF2B5EF4-FFF2-40B4-BE49-F238E27FC236}">
                <a16:creationId xmlns:a16="http://schemas.microsoft.com/office/drawing/2014/main" id="{4837FABC-C452-4E03-9609-3A2F1E09A7D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04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B527-747E-4C4B-956E-AD126D553A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BB5FD2-EDF3-4496-8FA6-1458141DA86E}"/>
              </a:ext>
            </a:extLst>
          </p:cNvPr>
          <p:cNvSpPr>
            <a:spLocks noGrp="1"/>
          </p:cNvSpPr>
          <p:nvPr>
            <p:ph type="dt" sz="half" idx="10"/>
          </p:nvPr>
        </p:nvSpPr>
        <p:spPr/>
        <p:txBody>
          <a:bodyPr/>
          <a:lstStyle/>
          <a:p>
            <a:fld id="{8F788824-BD66-4DDF-8D02-BAD034EF1D57}" type="datetime1">
              <a:rPr lang="en-US" smtClean="0"/>
              <a:t>12/16/2019</a:t>
            </a:fld>
            <a:endParaRPr lang="en-US"/>
          </a:p>
        </p:txBody>
      </p:sp>
      <p:sp>
        <p:nvSpPr>
          <p:cNvPr id="4" name="Footer Placeholder 3">
            <a:extLst>
              <a:ext uri="{FF2B5EF4-FFF2-40B4-BE49-F238E27FC236}">
                <a16:creationId xmlns:a16="http://schemas.microsoft.com/office/drawing/2014/main" id="{DE116C0E-36F8-4123-BF98-CCFB64EB6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5899F0-C13D-48B7-9CD9-A47FD0717DBB}"/>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6" name="Picture 5" descr="mage result for bitgrit">
            <a:extLst>
              <a:ext uri="{FF2B5EF4-FFF2-40B4-BE49-F238E27FC236}">
                <a16:creationId xmlns:a16="http://schemas.microsoft.com/office/drawing/2014/main" id="{A6090A15-6790-4D4C-BAC7-2ACAEE89A1B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56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94DAC-4B86-4957-B05B-868D07AE5AC8}"/>
              </a:ext>
            </a:extLst>
          </p:cNvPr>
          <p:cNvSpPr>
            <a:spLocks noGrp="1"/>
          </p:cNvSpPr>
          <p:nvPr>
            <p:ph type="dt" sz="half" idx="10"/>
          </p:nvPr>
        </p:nvSpPr>
        <p:spPr/>
        <p:txBody>
          <a:bodyPr/>
          <a:lstStyle/>
          <a:p>
            <a:fld id="{704127BA-72EB-4573-BA01-708F8C3F2735}" type="datetime1">
              <a:rPr lang="en-US" smtClean="0"/>
              <a:t>12/16/2019</a:t>
            </a:fld>
            <a:endParaRPr lang="en-US"/>
          </a:p>
        </p:txBody>
      </p:sp>
      <p:sp>
        <p:nvSpPr>
          <p:cNvPr id="3" name="Footer Placeholder 2">
            <a:extLst>
              <a:ext uri="{FF2B5EF4-FFF2-40B4-BE49-F238E27FC236}">
                <a16:creationId xmlns:a16="http://schemas.microsoft.com/office/drawing/2014/main" id="{3E076C5D-6F61-42D5-9955-1E835F673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7BEAD6-F560-487C-9B80-EC44BAB6E536}"/>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5" name="Picture 4" descr="mage result for bitgrit">
            <a:extLst>
              <a:ext uri="{FF2B5EF4-FFF2-40B4-BE49-F238E27FC236}">
                <a16:creationId xmlns:a16="http://schemas.microsoft.com/office/drawing/2014/main" id="{C219EFFC-62C7-41DC-B55F-2D36DD143F2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9668-9355-4FD8-B386-753B4FC77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2921CD-535E-4E11-952A-2B385154F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C57888-06CC-4F11-A30B-0C4B5A159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BDD49-9BBE-4DEE-80E2-D522B5E0E7A0}"/>
              </a:ext>
            </a:extLst>
          </p:cNvPr>
          <p:cNvSpPr>
            <a:spLocks noGrp="1"/>
          </p:cNvSpPr>
          <p:nvPr>
            <p:ph type="dt" sz="half" idx="10"/>
          </p:nvPr>
        </p:nvSpPr>
        <p:spPr/>
        <p:txBody>
          <a:bodyPr/>
          <a:lstStyle/>
          <a:p>
            <a:fld id="{AC2EE030-0599-4403-AE50-702BCC030655}" type="datetime1">
              <a:rPr lang="en-US" smtClean="0"/>
              <a:t>12/16/2019</a:t>
            </a:fld>
            <a:endParaRPr lang="en-US"/>
          </a:p>
        </p:txBody>
      </p:sp>
      <p:sp>
        <p:nvSpPr>
          <p:cNvPr id="6" name="Footer Placeholder 5">
            <a:extLst>
              <a:ext uri="{FF2B5EF4-FFF2-40B4-BE49-F238E27FC236}">
                <a16:creationId xmlns:a16="http://schemas.microsoft.com/office/drawing/2014/main" id="{7FE39E26-66D2-46C2-88A2-97DB780D9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7A460-8A35-4966-8B93-B223CE696F90}"/>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8" name="Picture 7" descr="mage result for bitgrit">
            <a:extLst>
              <a:ext uri="{FF2B5EF4-FFF2-40B4-BE49-F238E27FC236}">
                <a16:creationId xmlns:a16="http://schemas.microsoft.com/office/drawing/2014/main" id="{5804A730-6EF2-415D-BBAC-F3F907D8E02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26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90C6-B38F-4A8C-ACA4-F4937AA3E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9F9AA5-D92E-4B4A-8E18-97A6B1A38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6252F9-D9DD-4D18-80F4-1B425E113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37FE9-F02A-4232-86D9-DDB76BB6FB90}"/>
              </a:ext>
            </a:extLst>
          </p:cNvPr>
          <p:cNvSpPr>
            <a:spLocks noGrp="1"/>
          </p:cNvSpPr>
          <p:nvPr>
            <p:ph type="dt" sz="half" idx="10"/>
          </p:nvPr>
        </p:nvSpPr>
        <p:spPr/>
        <p:txBody>
          <a:bodyPr/>
          <a:lstStyle/>
          <a:p>
            <a:fld id="{354DBA55-805D-48C3-938E-B609D541FBF4}" type="datetime1">
              <a:rPr lang="en-US" smtClean="0"/>
              <a:t>12/16/2019</a:t>
            </a:fld>
            <a:endParaRPr lang="en-US"/>
          </a:p>
        </p:txBody>
      </p:sp>
      <p:sp>
        <p:nvSpPr>
          <p:cNvPr id="6" name="Footer Placeholder 5">
            <a:extLst>
              <a:ext uri="{FF2B5EF4-FFF2-40B4-BE49-F238E27FC236}">
                <a16:creationId xmlns:a16="http://schemas.microsoft.com/office/drawing/2014/main" id="{D873A4B6-6DD2-400B-9528-86B515416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4B19B-EA3F-4FF4-9493-17BD0C651DCF}"/>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8" name="Picture 7" descr="mage result for bitgrit">
            <a:extLst>
              <a:ext uri="{FF2B5EF4-FFF2-40B4-BE49-F238E27FC236}">
                <a16:creationId xmlns:a16="http://schemas.microsoft.com/office/drawing/2014/main" id="{8A14C676-DC12-41F2-A096-8DBA8C8AAC9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13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EB1A1C-24B4-44B5-82F7-6B5782072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A0DB63-F4D4-4695-9A7A-C87F5F094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0F2F6-1072-4460-97A8-59FCF4B3B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22B73-32D5-4CDA-8178-4F2FDB57B075}" type="datetime1">
              <a:rPr lang="en-US" smtClean="0"/>
              <a:t>12/16/2019</a:t>
            </a:fld>
            <a:endParaRPr lang="en-US"/>
          </a:p>
        </p:txBody>
      </p:sp>
      <p:sp>
        <p:nvSpPr>
          <p:cNvPr id="5" name="Footer Placeholder 4">
            <a:extLst>
              <a:ext uri="{FF2B5EF4-FFF2-40B4-BE49-F238E27FC236}">
                <a16:creationId xmlns:a16="http://schemas.microsoft.com/office/drawing/2014/main" id="{76B79284-1A6D-4F6B-A87A-37D8AEB17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5F919E-3E09-4909-AE9D-39456D626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9AA47-26DB-4F37-968C-12A6E8196198}" type="slidenum">
              <a:rPr lang="en-US" smtClean="0"/>
              <a:t>‹#›</a:t>
            </a:fld>
            <a:endParaRPr lang="en-US"/>
          </a:p>
        </p:txBody>
      </p:sp>
    </p:spTree>
    <p:extLst>
      <p:ext uri="{BB962C8B-B14F-4D97-AF65-F5344CB8AC3E}">
        <p14:creationId xmlns:p14="http://schemas.microsoft.com/office/powerpoint/2010/main" val="1469753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package" Target="../embeddings/Microsoft_Excel_Macro-Enabled_Worksheet1.xlsm"/><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1EFCAD-8856-4507-86B4-78BE60CB12E9}"/>
              </a:ext>
            </a:extLst>
          </p:cNvPr>
          <p:cNvSpPr>
            <a:spLocks noGrp="1"/>
          </p:cNvSpPr>
          <p:nvPr>
            <p:ph type="sldNum" sz="quarter" idx="12"/>
          </p:nvPr>
        </p:nvSpPr>
        <p:spPr/>
        <p:txBody>
          <a:bodyPr/>
          <a:lstStyle/>
          <a:p>
            <a:fld id="{6B19AA47-26DB-4F37-968C-12A6E8196198}" type="slidenum">
              <a:rPr lang="en-US" smtClean="0"/>
              <a:t>1</a:t>
            </a:fld>
            <a:endParaRPr lang="en-US"/>
          </a:p>
        </p:txBody>
      </p:sp>
      <p:sp>
        <p:nvSpPr>
          <p:cNvPr id="4" name="TextBox 3">
            <a:extLst>
              <a:ext uri="{FF2B5EF4-FFF2-40B4-BE49-F238E27FC236}">
                <a16:creationId xmlns:a16="http://schemas.microsoft.com/office/drawing/2014/main" id="{BC3E8C36-23B5-4AFA-AA28-D53A0EB3E0DC}"/>
              </a:ext>
            </a:extLst>
          </p:cNvPr>
          <p:cNvSpPr txBox="1"/>
          <p:nvPr/>
        </p:nvSpPr>
        <p:spPr>
          <a:xfrm>
            <a:off x="1597981" y="1905506"/>
            <a:ext cx="9552373" cy="3970318"/>
          </a:xfrm>
          <a:prstGeom prst="rect">
            <a:avLst/>
          </a:prstGeom>
          <a:noFill/>
        </p:spPr>
        <p:txBody>
          <a:bodyPr wrap="square" rtlCol="0">
            <a:spAutoFit/>
          </a:bodyPr>
          <a:lstStyle/>
          <a:p>
            <a:r>
              <a:rPr lang="en-US" sz="4400" dirty="0" err="1"/>
              <a:t>bitgrit</a:t>
            </a:r>
            <a:r>
              <a:rPr lang="en-US" sz="4400" dirty="0"/>
              <a:t> Data Science Contest</a:t>
            </a:r>
          </a:p>
          <a:p>
            <a:r>
              <a:rPr lang="en-US" sz="4400" dirty="0"/>
              <a:t>Round 3 for inter-</a:t>
            </a:r>
            <a:r>
              <a:rPr lang="en-US" sz="4400" dirty="0" err="1"/>
              <a:t>iit</a:t>
            </a:r>
            <a:endParaRPr lang="en-US" sz="4400" dirty="0"/>
          </a:p>
          <a:p>
            <a:endParaRPr lang="en-US" sz="4400" dirty="0"/>
          </a:p>
          <a:p>
            <a:endParaRPr lang="en-US" sz="3600" dirty="0"/>
          </a:p>
          <a:p>
            <a:endParaRPr lang="en-US" sz="3600" dirty="0"/>
          </a:p>
          <a:p>
            <a:pPr algn="r"/>
            <a:r>
              <a:rPr lang="en-US" sz="2400" dirty="0"/>
              <a:t>Andy </a:t>
            </a:r>
            <a:r>
              <a:rPr lang="en-US" sz="2400" dirty="0" err="1"/>
              <a:t>Sugino</a:t>
            </a:r>
            <a:r>
              <a:rPr lang="en-US" sz="2400" dirty="0"/>
              <a:t> | Data Scientist</a:t>
            </a:r>
          </a:p>
          <a:p>
            <a:pPr algn="r"/>
            <a:r>
              <a:rPr lang="en-US" sz="2400" dirty="0" err="1"/>
              <a:t>bitgrit</a:t>
            </a:r>
            <a:r>
              <a:rPr lang="en-US" sz="2400" dirty="0"/>
              <a:t> </a:t>
            </a:r>
            <a:r>
              <a:rPr lang="en-US" sz="2400" dirty="0" err="1"/>
              <a:t>inc.</a:t>
            </a:r>
            <a:endParaRPr lang="en-US" sz="2400" dirty="0"/>
          </a:p>
        </p:txBody>
      </p:sp>
    </p:spTree>
    <p:extLst>
      <p:ext uri="{BB962C8B-B14F-4D97-AF65-F5344CB8AC3E}">
        <p14:creationId xmlns:p14="http://schemas.microsoft.com/office/powerpoint/2010/main" val="277780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12D25-3401-42D2-B01F-203414CE5A85}"/>
              </a:ext>
            </a:extLst>
          </p:cNvPr>
          <p:cNvSpPr>
            <a:spLocks noGrp="1"/>
          </p:cNvSpPr>
          <p:nvPr>
            <p:ph idx="1"/>
          </p:nvPr>
        </p:nvSpPr>
        <p:spPr/>
        <p:txBody>
          <a:bodyPr>
            <a:normAutofit/>
          </a:bodyPr>
          <a:lstStyle/>
          <a:p>
            <a:r>
              <a:rPr lang="en-US" dirty="0"/>
              <a:t>Healthcare company XYZ is trying to make the way they manage procedures more efficient by using analytics for emergency patients who show up without prior appointment.</a:t>
            </a:r>
          </a:p>
          <a:p>
            <a:endParaRPr lang="en-US" dirty="0"/>
          </a:p>
          <a:p>
            <a:r>
              <a:rPr lang="en-US" dirty="0"/>
              <a:t>Your task is to predict how many procedures you should expect using the weather condition and event information around the area so the hospital can have surgeons ready for those patients.</a:t>
            </a:r>
          </a:p>
        </p:txBody>
      </p:sp>
      <p:sp>
        <p:nvSpPr>
          <p:cNvPr id="4" name="Title 1">
            <a:extLst>
              <a:ext uri="{FF2B5EF4-FFF2-40B4-BE49-F238E27FC236}">
                <a16:creationId xmlns:a16="http://schemas.microsoft.com/office/drawing/2014/main" id="{02232BAC-7082-4345-810C-AEC0D03D331C}"/>
              </a:ext>
            </a:extLst>
          </p:cNvPr>
          <p:cNvSpPr>
            <a:spLocks noGrp="1"/>
          </p:cNvSpPr>
          <p:nvPr>
            <p:ph type="title"/>
          </p:nvPr>
        </p:nvSpPr>
        <p:spPr>
          <a:xfrm>
            <a:off x="2130640" y="365125"/>
            <a:ext cx="9223159" cy="1325563"/>
          </a:xfrm>
        </p:spPr>
        <p:txBody>
          <a:bodyPr/>
          <a:lstStyle/>
          <a:p>
            <a:r>
              <a:rPr lang="en-US" dirty="0"/>
              <a:t>Problem Statement</a:t>
            </a:r>
          </a:p>
        </p:txBody>
      </p:sp>
      <p:sp>
        <p:nvSpPr>
          <p:cNvPr id="2" name="Slide Number Placeholder 1">
            <a:extLst>
              <a:ext uri="{FF2B5EF4-FFF2-40B4-BE49-F238E27FC236}">
                <a16:creationId xmlns:a16="http://schemas.microsoft.com/office/drawing/2014/main" id="{69FB9D9E-1E72-49E5-B2BC-9A186D854941}"/>
              </a:ext>
            </a:extLst>
          </p:cNvPr>
          <p:cNvSpPr>
            <a:spLocks noGrp="1"/>
          </p:cNvSpPr>
          <p:nvPr>
            <p:ph type="sldNum" sz="quarter" idx="12"/>
          </p:nvPr>
        </p:nvSpPr>
        <p:spPr/>
        <p:txBody>
          <a:bodyPr/>
          <a:lstStyle/>
          <a:p>
            <a:fld id="{6B19AA47-26DB-4F37-968C-12A6E8196198}" type="slidenum">
              <a:rPr lang="en-US" smtClean="0"/>
              <a:t>2</a:t>
            </a:fld>
            <a:endParaRPr lang="en-US"/>
          </a:p>
        </p:txBody>
      </p:sp>
    </p:spTree>
    <p:extLst>
      <p:ext uri="{BB962C8B-B14F-4D97-AF65-F5344CB8AC3E}">
        <p14:creationId xmlns:p14="http://schemas.microsoft.com/office/powerpoint/2010/main" val="23423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062321-4C86-4C93-A252-0D1F3A9E68CD}"/>
              </a:ext>
            </a:extLst>
          </p:cNvPr>
          <p:cNvSpPr>
            <a:spLocks noGrp="1"/>
          </p:cNvSpPr>
          <p:nvPr>
            <p:ph type="title"/>
          </p:nvPr>
        </p:nvSpPr>
        <p:spPr>
          <a:xfrm>
            <a:off x="2130640" y="365125"/>
            <a:ext cx="9223159" cy="1325563"/>
          </a:xfrm>
        </p:spPr>
        <p:txBody>
          <a:bodyPr/>
          <a:lstStyle/>
          <a:p>
            <a:r>
              <a:rPr lang="en-US" dirty="0"/>
              <a:t>Datasets</a:t>
            </a:r>
          </a:p>
        </p:txBody>
      </p:sp>
      <p:graphicFrame>
        <p:nvGraphicFramePr>
          <p:cNvPr id="5" name="Table 4">
            <a:extLst>
              <a:ext uri="{FF2B5EF4-FFF2-40B4-BE49-F238E27FC236}">
                <a16:creationId xmlns:a16="http://schemas.microsoft.com/office/drawing/2014/main" id="{E7475571-B8FD-401D-AC55-18D081D51669}"/>
              </a:ext>
            </a:extLst>
          </p:cNvPr>
          <p:cNvGraphicFramePr>
            <a:graphicFrameLocks noGrp="1"/>
          </p:cNvGraphicFramePr>
          <p:nvPr>
            <p:extLst>
              <p:ext uri="{D42A27DB-BD31-4B8C-83A1-F6EECF244321}">
                <p14:modId xmlns:p14="http://schemas.microsoft.com/office/powerpoint/2010/main" val="792595766"/>
              </p:ext>
            </p:extLst>
          </p:nvPr>
        </p:nvGraphicFramePr>
        <p:xfrm>
          <a:off x="452771" y="2055538"/>
          <a:ext cx="3544155" cy="1386334"/>
        </p:xfrm>
        <a:graphic>
          <a:graphicData uri="http://schemas.openxmlformats.org/drawingml/2006/table">
            <a:tbl>
              <a:tblPr firstRow="1" bandRow="1">
                <a:tableStyleId>{5C22544A-7EE6-4342-B048-85BDC9FD1C3A}</a:tableStyleId>
              </a:tblPr>
              <a:tblGrid>
                <a:gridCol w="552392">
                  <a:extLst>
                    <a:ext uri="{9D8B030D-6E8A-4147-A177-3AD203B41FA5}">
                      <a16:colId xmlns:a16="http://schemas.microsoft.com/office/drawing/2014/main" val="888707774"/>
                    </a:ext>
                  </a:extLst>
                </a:gridCol>
                <a:gridCol w="1180730">
                  <a:extLst>
                    <a:ext uri="{9D8B030D-6E8A-4147-A177-3AD203B41FA5}">
                      <a16:colId xmlns:a16="http://schemas.microsoft.com/office/drawing/2014/main" val="272241002"/>
                    </a:ext>
                  </a:extLst>
                </a:gridCol>
                <a:gridCol w="1811033">
                  <a:extLst>
                    <a:ext uri="{9D8B030D-6E8A-4147-A177-3AD203B41FA5}">
                      <a16:colId xmlns:a16="http://schemas.microsoft.com/office/drawing/2014/main" val="3003293993"/>
                    </a:ext>
                  </a:extLst>
                </a:gridCol>
              </a:tblGrid>
              <a:tr h="259127">
                <a:tc>
                  <a:txBody>
                    <a:bodyPr/>
                    <a:lstStyle/>
                    <a:p>
                      <a:pPr algn="ctr"/>
                      <a:r>
                        <a:rPr lang="en-US" sz="1200" dirty="0">
                          <a:solidFill>
                            <a:schemeClr val="tx1"/>
                          </a:solidFill>
                        </a:rPr>
                        <a:t>Date</a:t>
                      </a:r>
                    </a:p>
                  </a:txBody>
                  <a:tcPr>
                    <a:solidFill>
                      <a:schemeClr val="accent2">
                        <a:lumMod val="20000"/>
                        <a:lumOff val="80000"/>
                      </a:schemeClr>
                    </a:solidFill>
                  </a:tcPr>
                </a:tc>
                <a:tc>
                  <a:txBody>
                    <a:bodyPr/>
                    <a:lstStyle/>
                    <a:p>
                      <a:pPr algn="ctr"/>
                      <a:r>
                        <a:rPr lang="en-US" sz="1200" dirty="0"/>
                        <a:t>Procedure</a:t>
                      </a:r>
                    </a:p>
                  </a:txBody>
                  <a:tcPr/>
                </a:tc>
                <a:tc>
                  <a:txBody>
                    <a:bodyPr/>
                    <a:lstStyle/>
                    <a:p>
                      <a:pPr algn="ctr"/>
                      <a:r>
                        <a:rPr lang="en-US" sz="1200" dirty="0" err="1"/>
                        <a:t>n_Procedure</a:t>
                      </a:r>
                      <a:endParaRPr lang="en-US" sz="1200" dirty="0"/>
                    </a:p>
                  </a:txBody>
                  <a:tcPr/>
                </a:tc>
                <a:extLst>
                  <a:ext uri="{0D108BD9-81ED-4DB2-BD59-A6C34878D82A}">
                    <a16:rowId xmlns:a16="http://schemas.microsoft.com/office/drawing/2014/main" val="1781396230"/>
                  </a:ext>
                </a:extLst>
              </a:tr>
              <a:tr h="289054">
                <a:tc>
                  <a:txBody>
                    <a:bodyPr/>
                    <a:lstStyle/>
                    <a:p>
                      <a:pPr algn="ctr"/>
                      <a:r>
                        <a:rPr lang="en-US" sz="1200" dirty="0">
                          <a:solidFill>
                            <a:schemeClr val="tx1"/>
                          </a:solidFill>
                        </a:rPr>
                        <a:t>X</a:t>
                      </a:r>
                    </a:p>
                  </a:txBody>
                  <a:tcPr>
                    <a:solidFill>
                      <a:schemeClr val="accent2">
                        <a:lumMod val="20000"/>
                        <a:lumOff val="80000"/>
                      </a:schemeClr>
                    </a:solidFill>
                  </a:tcPr>
                </a:tc>
                <a:tc>
                  <a:txBody>
                    <a:bodyPr/>
                    <a:lstStyle/>
                    <a:p>
                      <a:pPr algn="ctr"/>
                      <a:r>
                        <a:rPr lang="en-US" sz="1200" dirty="0"/>
                        <a:t>1</a:t>
                      </a:r>
                    </a:p>
                  </a:txBody>
                  <a:tcPr/>
                </a:tc>
                <a:tc>
                  <a:txBody>
                    <a:bodyPr/>
                    <a:lstStyle/>
                    <a:p>
                      <a:pPr algn="ctr"/>
                      <a:r>
                        <a:rPr lang="en-US" sz="1200" dirty="0">
                          <a:effectLst/>
                        </a:rPr>
                        <a:t>A</a:t>
                      </a:r>
                      <a:endParaRPr lang="en-US" sz="1200" dirty="0"/>
                    </a:p>
                  </a:txBody>
                  <a:tcPr/>
                </a:tc>
                <a:extLst>
                  <a:ext uri="{0D108BD9-81ED-4DB2-BD59-A6C34878D82A}">
                    <a16:rowId xmlns:a16="http://schemas.microsoft.com/office/drawing/2014/main" val="1542393763"/>
                  </a:ext>
                </a:extLst>
              </a:tr>
              <a:tr h="259127">
                <a:tc>
                  <a:txBody>
                    <a:bodyPr/>
                    <a:lstStyle/>
                    <a:p>
                      <a:pPr algn="ctr"/>
                      <a:r>
                        <a:rPr lang="en-US" sz="1200" dirty="0">
                          <a:solidFill>
                            <a:schemeClr val="tx1"/>
                          </a:solidFill>
                        </a:rPr>
                        <a:t>X</a:t>
                      </a:r>
                    </a:p>
                  </a:txBody>
                  <a:tcPr>
                    <a:solidFill>
                      <a:schemeClr val="accent2">
                        <a:lumMod val="20000"/>
                        <a:lumOff val="80000"/>
                      </a:schemeClr>
                    </a:solidFill>
                  </a:tcPr>
                </a:tc>
                <a:tc>
                  <a:txBody>
                    <a:bodyPr/>
                    <a:lstStyle/>
                    <a:p>
                      <a:pPr algn="ctr"/>
                      <a:r>
                        <a:rPr lang="en-US" sz="1200" dirty="0"/>
                        <a:t>1</a:t>
                      </a:r>
                    </a:p>
                  </a:txBody>
                  <a:tcPr/>
                </a:tc>
                <a:tc>
                  <a:txBody>
                    <a:bodyPr/>
                    <a:lstStyle/>
                    <a:p>
                      <a:pPr algn="ctr"/>
                      <a:r>
                        <a:rPr lang="en-US" sz="1200" dirty="0"/>
                        <a:t>B</a:t>
                      </a:r>
                    </a:p>
                  </a:txBody>
                  <a:tcPr/>
                </a:tc>
                <a:extLst>
                  <a:ext uri="{0D108BD9-81ED-4DB2-BD59-A6C34878D82A}">
                    <a16:rowId xmlns:a16="http://schemas.microsoft.com/office/drawing/2014/main" val="1577616747"/>
                  </a:ext>
                </a:extLst>
              </a:tr>
              <a:tr h="259127">
                <a:tc>
                  <a:txBody>
                    <a:bodyPr/>
                    <a:lstStyle/>
                    <a:p>
                      <a:pPr algn="ctr"/>
                      <a:r>
                        <a:rPr lang="en-US" sz="1200" dirty="0">
                          <a:solidFill>
                            <a:schemeClr val="tx1"/>
                          </a:solidFill>
                        </a:rPr>
                        <a:t>X</a:t>
                      </a:r>
                    </a:p>
                  </a:txBody>
                  <a:tcPr>
                    <a:solidFill>
                      <a:schemeClr val="accent2">
                        <a:lumMod val="20000"/>
                        <a:lumOff val="80000"/>
                      </a:schemeClr>
                    </a:solidFill>
                  </a:tcPr>
                </a:tc>
                <a:tc>
                  <a:txBody>
                    <a:bodyPr/>
                    <a:lstStyle/>
                    <a:p>
                      <a:pPr algn="ctr"/>
                      <a:r>
                        <a:rPr lang="en-US" sz="1200" dirty="0"/>
                        <a:t>0</a:t>
                      </a:r>
                    </a:p>
                  </a:txBody>
                  <a:tcPr/>
                </a:tc>
                <a:tc>
                  <a:txBody>
                    <a:bodyPr/>
                    <a:lstStyle/>
                    <a:p>
                      <a:pPr algn="ctr"/>
                      <a:r>
                        <a:rPr lang="en-US" sz="1200" dirty="0"/>
                        <a:t>C</a:t>
                      </a:r>
                    </a:p>
                  </a:txBody>
                  <a:tcPr/>
                </a:tc>
                <a:extLst>
                  <a:ext uri="{0D108BD9-81ED-4DB2-BD59-A6C34878D82A}">
                    <a16:rowId xmlns:a16="http://schemas.microsoft.com/office/drawing/2014/main" val="3852805723"/>
                  </a:ext>
                </a:extLst>
              </a:tr>
              <a:tr h="259127">
                <a:tc>
                  <a:txBody>
                    <a:bodyPr/>
                    <a:lstStyle/>
                    <a:p>
                      <a:pPr algn="ctr"/>
                      <a:r>
                        <a:rPr lang="en-US" sz="1200" dirty="0">
                          <a:solidFill>
                            <a:schemeClr val="tx1"/>
                          </a:solidFill>
                        </a:rPr>
                        <a:t>Y</a:t>
                      </a:r>
                    </a:p>
                  </a:txBody>
                  <a:tcPr>
                    <a:solidFill>
                      <a:schemeClr val="accent2">
                        <a:lumMod val="20000"/>
                        <a:lumOff val="80000"/>
                      </a:schemeClr>
                    </a:solidFill>
                  </a:tcPr>
                </a:tc>
                <a:tc>
                  <a:txBody>
                    <a:bodyPr/>
                    <a:lstStyle/>
                    <a:p>
                      <a:pPr algn="ctr"/>
                      <a:r>
                        <a:rPr lang="en-US" sz="1200" dirty="0"/>
                        <a:t>3</a:t>
                      </a:r>
                    </a:p>
                  </a:txBody>
                  <a:tcPr/>
                </a:tc>
                <a:tc>
                  <a:txBody>
                    <a:bodyPr/>
                    <a:lstStyle/>
                    <a:p>
                      <a:pPr algn="ctr"/>
                      <a:r>
                        <a:rPr lang="en-US" sz="1200" dirty="0"/>
                        <a:t>A</a:t>
                      </a:r>
                    </a:p>
                  </a:txBody>
                  <a:tcPr/>
                </a:tc>
                <a:extLst>
                  <a:ext uri="{0D108BD9-81ED-4DB2-BD59-A6C34878D82A}">
                    <a16:rowId xmlns:a16="http://schemas.microsoft.com/office/drawing/2014/main" val="1385639710"/>
                  </a:ext>
                </a:extLst>
              </a:tr>
            </a:tbl>
          </a:graphicData>
        </a:graphic>
      </p:graphicFrame>
      <p:graphicFrame>
        <p:nvGraphicFramePr>
          <p:cNvPr id="6" name="Table 5">
            <a:extLst>
              <a:ext uri="{FF2B5EF4-FFF2-40B4-BE49-F238E27FC236}">
                <a16:creationId xmlns:a16="http://schemas.microsoft.com/office/drawing/2014/main" id="{D5A95BB3-5203-4199-A816-1F9ED9DCDDB0}"/>
              </a:ext>
            </a:extLst>
          </p:cNvPr>
          <p:cNvGraphicFramePr>
            <a:graphicFrameLocks noGrp="1"/>
          </p:cNvGraphicFramePr>
          <p:nvPr>
            <p:extLst>
              <p:ext uri="{D42A27DB-BD31-4B8C-83A1-F6EECF244321}">
                <p14:modId xmlns:p14="http://schemas.microsoft.com/office/powerpoint/2010/main" val="695546779"/>
              </p:ext>
            </p:extLst>
          </p:nvPr>
        </p:nvGraphicFramePr>
        <p:xfrm>
          <a:off x="4005804" y="2060422"/>
          <a:ext cx="1212282" cy="1386334"/>
        </p:xfrm>
        <a:graphic>
          <a:graphicData uri="http://schemas.openxmlformats.org/drawingml/2006/table">
            <a:tbl>
              <a:tblPr firstRow="1" bandRow="1">
                <a:tableStyleId>{5C22544A-7EE6-4342-B048-85BDC9FD1C3A}</a:tableStyleId>
              </a:tblPr>
              <a:tblGrid>
                <a:gridCol w="1212282">
                  <a:extLst>
                    <a:ext uri="{9D8B030D-6E8A-4147-A177-3AD203B41FA5}">
                      <a16:colId xmlns:a16="http://schemas.microsoft.com/office/drawing/2014/main" val="272241002"/>
                    </a:ext>
                  </a:extLst>
                </a:gridCol>
              </a:tblGrid>
              <a:tr h="259127">
                <a:tc>
                  <a:txBody>
                    <a:bodyPr/>
                    <a:lstStyle/>
                    <a:p>
                      <a:pPr algn="ctr"/>
                      <a:r>
                        <a:rPr lang="en-US" sz="1200" dirty="0"/>
                        <a:t>Temperature</a:t>
                      </a:r>
                    </a:p>
                  </a:txBody>
                  <a:tcPr/>
                </a:tc>
                <a:extLst>
                  <a:ext uri="{0D108BD9-81ED-4DB2-BD59-A6C34878D82A}">
                    <a16:rowId xmlns:a16="http://schemas.microsoft.com/office/drawing/2014/main" val="1781396230"/>
                  </a:ext>
                </a:extLst>
              </a:tr>
              <a:tr h="289054">
                <a:tc>
                  <a:txBody>
                    <a:bodyPr/>
                    <a:lstStyle/>
                    <a:p>
                      <a:pPr algn="ctr"/>
                      <a:r>
                        <a:rPr lang="en-US" sz="1200" dirty="0"/>
                        <a:t>27</a:t>
                      </a:r>
                    </a:p>
                  </a:txBody>
                  <a:tcPr/>
                </a:tc>
                <a:extLst>
                  <a:ext uri="{0D108BD9-81ED-4DB2-BD59-A6C34878D82A}">
                    <a16:rowId xmlns:a16="http://schemas.microsoft.com/office/drawing/2014/main" val="1542393763"/>
                  </a:ext>
                </a:extLst>
              </a:tr>
              <a:tr h="259127">
                <a:tc>
                  <a:txBody>
                    <a:bodyPr/>
                    <a:lstStyle/>
                    <a:p>
                      <a:pPr algn="ctr"/>
                      <a:r>
                        <a:rPr lang="en-US" sz="1200" dirty="0"/>
                        <a:t>27</a:t>
                      </a:r>
                    </a:p>
                  </a:txBody>
                  <a:tcPr/>
                </a:tc>
                <a:extLst>
                  <a:ext uri="{0D108BD9-81ED-4DB2-BD59-A6C34878D82A}">
                    <a16:rowId xmlns:a16="http://schemas.microsoft.com/office/drawing/2014/main" val="1577616747"/>
                  </a:ext>
                </a:extLst>
              </a:tr>
              <a:tr h="259127">
                <a:tc>
                  <a:txBody>
                    <a:bodyPr/>
                    <a:lstStyle/>
                    <a:p>
                      <a:pPr algn="ctr"/>
                      <a:r>
                        <a:rPr lang="en-US" sz="1200" dirty="0"/>
                        <a:t>27</a:t>
                      </a:r>
                    </a:p>
                  </a:txBody>
                  <a:tcPr/>
                </a:tc>
                <a:extLst>
                  <a:ext uri="{0D108BD9-81ED-4DB2-BD59-A6C34878D82A}">
                    <a16:rowId xmlns:a16="http://schemas.microsoft.com/office/drawing/2014/main" val="3852805723"/>
                  </a:ext>
                </a:extLst>
              </a:tr>
              <a:tr h="259127">
                <a:tc>
                  <a:txBody>
                    <a:bodyPr/>
                    <a:lstStyle/>
                    <a:p>
                      <a:pPr algn="ctr"/>
                      <a:r>
                        <a:rPr lang="en-US" sz="1200" dirty="0"/>
                        <a:t>21</a:t>
                      </a:r>
                    </a:p>
                  </a:txBody>
                  <a:tcPr/>
                </a:tc>
                <a:extLst>
                  <a:ext uri="{0D108BD9-81ED-4DB2-BD59-A6C34878D82A}">
                    <a16:rowId xmlns:a16="http://schemas.microsoft.com/office/drawing/2014/main" val="1385639710"/>
                  </a:ext>
                </a:extLst>
              </a:tr>
            </a:tbl>
          </a:graphicData>
        </a:graphic>
      </p:graphicFrame>
      <p:graphicFrame>
        <p:nvGraphicFramePr>
          <p:cNvPr id="7" name="Table 6">
            <a:extLst>
              <a:ext uri="{FF2B5EF4-FFF2-40B4-BE49-F238E27FC236}">
                <a16:creationId xmlns:a16="http://schemas.microsoft.com/office/drawing/2014/main" id="{84E09078-6242-454D-A987-2583F0213ABA}"/>
              </a:ext>
            </a:extLst>
          </p:cNvPr>
          <p:cNvGraphicFramePr>
            <a:graphicFrameLocks noGrp="1"/>
          </p:cNvGraphicFramePr>
          <p:nvPr>
            <p:extLst>
              <p:ext uri="{D42A27DB-BD31-4B8C-83A1-F6EECF244321}">
                <p14:modId xmlns:p14="http://schemas.microsoft.com/office/powerpoint/2010/main" val="2942179244"/>
              </p:ext>
            </p:extLst>
          </p:nvPr>
        </p:nvGraphicFramePr>
        <p:xfrm>
          <a:off x="5226964" y="2066931"/>
          <a:ext cx="975695" cy="1386334"/>
        </p:xfrm>
        <a:graphic>
          <a:graphicData uri="http://schemas.openxmlformats.org/drawingml/2006/table">
            <a:tbl>
              <a:tblPr firstRow="1" bandRow="1">
                <a:tableStyleId>{5C22544A-7EE6-4342-B048-85BDC9FD1C3A}</a:tableStyleId>
              </a:tblPr>
              <a:tblGrid>
                <a:gridCol w="975695">
                  <a:extLst>
                    <a:ext uri="{9D8B030D-6E8A-4147-A177-3AD203B41FA5}">
                      <a16:colId xmlns:a16="http://schemas.microsoft.com/office/drawing/2014/main" val="3925395670"/>
                    </a:ext>
                  </a:extLst>
                </a:gridCol>
              </a:tblGrid>
              <a:tr h="259127">
                <a:tc>
                  <a:txBody>
                    <a:bodyPr/>
                    <a:lstStyle/>
                    <a:p>
                      <a:pPr algn="ctr"/>
                      <a:r>
                        <a:rPr lang="en-US" sz="1200" dirty="0" err="1"/>
                        <a:t>EventTarget</a:t>
                      </a:r>
                      <a:endParaRPr lang="en-US" sz="1200" dirty="0"/>
                    </a:p>
                  </a:txBody>
                  <a:tcPr/>
                </a:tc>
                <a:extLst>
                  <a:ext uri="{0D108BD9-81ED-4DB2-BD59-A6C34878D82A}">
                    <a16:rowId xmlns:a16="http://schemas.microsoft.com/office/drawing/2014/main" val="1781396230"/>
                  </a:ext>
                </a:extLst>
              </a:tr>
              <a:tr h="289054">
                <a:tc>
                  <a:txBody>
                    <a:bodyPr/>
                    <a:lstStyle/>
                    <a:p>
                      <a:pPr algn="ctr"/>
                      <a:r>
                        <a:rPr lang="en-US" sz="1200" dirty="0"/>
                        <a:t>1</a:t>
                      </a:r>
                    </a:p>
                  </a:txBody>
                  <a:tcPr/>
                </a:tc>
                <a:extLst>
                  <a:ext uri="{0D108BD9-81ED-4DB2-BD59-A6C34878D82A}">
                    <a16:rowId xmlns:a16="http://schemas.microsoft.com/office/drawing/2014/main" val="1542393763"/>
                  </a:ext>
                </a:extLst>
              </a:tr>
              <a:tr h="259127">
                <a:tc>
                  <a:txBody>
                    <a:bodyPr/>
                    <a:lstStyle/>
                    <a:p>
                      <a:pPr algn="ctr"/>
                      <a:r>
                        <a:rPr lang="en-US" sz="1200" dirty="0"/>
                        <a:t>1</a:t>
                      </a:r>
                    </a:p>
                  </a:txBody>
                  <a:tcPr/>
                </a:tc>
                <a:extLst>
                  <a:ext uri="{0D108BD9-81ED-4DB2-BD59-A6C34878D82A}">
                    <a16:rowId xmlns:a16="http://schemas.microsoft.com/office/drawing/2014/main" val="1577616747"/>
                  </a:ext>
                </a:extLst>
              </a:tr>
              <a:tr h="259127">
                <a:tc>
                  <a:txBody>
                    <a:bodyPr/>
                    <a:lstStyle/>
                    <a:p>
                      <a:pPr algn="ctr"/>
                      <a:r>
                        <a:rPr lang="en-US" sz="1200" dirty="0"/>
                        <a:t>1</a:t>
                      </a:r>
                    </a:p>
                  </a:txBody>
                  <a:tcPr/>
                </a:tc>
                <a:extLst>
                  <a:ext uri="{0D108BD9-81ED-4DB2-BD59-A6C34878D82A}">
                    <a16:rowId xmlns:a16="http://schemas.microsoft.com/office/drawing/2014/main" val="3852805723"/>
                  </a:ext>
                </a:extLst>
              </a:tr>
              <a:tr h="259127">
                <a:tc>
                  <a:txBody>
                    <a:bodyPr/>
                    <a:lstStyle/>
                    <a:p>
                      <a:pPr algn="ctr"/>
                      <a:r>
                        <a:rPr lang="en-US" sz="1200" dirty="0"/>
                        <a:t>1</a:t>
                      </a:r>
                    </a:p>
                  </a:txBody>
                  <a:tcPr/>
                </a:tc>
                <a:extLst>
                  <a:ext uri="{0D108BD9-81ED-4DB2-BD59-A6C34878D82A}">
                    <a16:rowId xmlns:a16="http://schemas.microsoft.com/office/drawing/2014/main" val="1385639710"/>
                  </a:ext>
                </a:extLst>
              </a:tr>
            </a:tbl>
          </a:graphicData>
        </a:graphic>
      </p:graphicFrame>
      <p:sp>
        <p:nvSpPr>
          <p:cNvPr id="11" name="TextBox 10">
            <a:extLst>
              <a:ext uri="{FF2B5EF4-FFF2-40B4-BE49-F238E27FC236}">
                <a16:creationId xmlns:a16="http://schemas.microsoft.com/office/drawing/2014/main" id="{0E6823C0-9165-4ED8-8CFC-5E49AF16E3AB}"/>
              </a:ext>
            </a:extLst>
          </p:cNvPr>
          <p:cNvSpPr txBox="1"/>
          <p:nvPr/>
        </p:nvSpPr>
        <p:spPr>
          <a:xfrm>
            <a:off x="452768" y="1686206"/>
            <a:ext cx="6086255" cy="369332"/>
          </a:xfrm>
          <a:prstGeom prst="rect">
            <a:avLst/>
          </a:prstGeom>
          <a:noFill/>
        </p:spPr>
        <p:txBody>
          <a:bodyPr wrap="square" rtlCol="0">
            <a:spAutoFit/>
          </a:bodyPr>
          <a:lstStyle/>
          <a:p>
            <a:r>
              <a:rPr lang="en-US" dirty="0"/>
              <a:t>train.csv: 978 rows x 6 columns, test.csv: 41 rows x 4 columns.</a:t>
            </a:r>
          </a:p>
        </p:txBody>
      </p:sp>
      <p:sp>
        <p:nvSpPr>
          <p:cNvPr id="2" name="Slide Number Placeholder 1">
            <a:extLst>
              <a:ext uri="{FF2B5EF4-FFF2-40B4-BE49-F238E27FC236}">
                <a16:creationId xmlns:a16="http://schemas.microsoft.com/office/drawing/2014/main" id="{1AEBEDF3-50FC-425C-A44D-63909B68093F}"/>
              </a:ext>
            </a:extLst>
          </p:cNvPr>
          <p:cNvSpPr>
            <a:spLocks noGrp="1"/>
          </p:cNvSpPr>
          <p:nvPr>
            <p:ph type="sldNum" sz="quarter" idx="12"/>
          </p:nvPr>
        </p:nvSpPr>
        <p:spPr>
          <a:xfrm>
            <a:off x="9718158" y="6356350"/>
            <a:ext cx="1635642" cy="365125"/>
          </a:xfrm>
        </p:spPr>
        <p:txBody>
          <a:bodyPr/>
          <a:lstStyle/>
          <a:p>
            <a:fld id="{6B19AA47-26DB-4F37-968C-12A6E8196198}" type="slidenum">
              <a:rPr lang="en-US" smtClean="0"/>
              <a:t>3</a:t>
            </a:fld>
            <a:endParaRPr lang="en-US" dirty="0"/>
          </a:p>
        </p:txBody>
      </p:sp>
      <p:graphicFrame>
        <p:nvGraphicFramePr>
          <p:cNvPr id="15" name="Table 14">
            <a:extLst>
              <a:ext uri="{FF2B5EF4-FFF2-40B4-BE49-F238E27FC236}">
                <a16:creationId xmlns:a16="http://schemas.microsoft.com/office/drawing/2014/main" id="{58726CFA-DA56-4344-973B-691ECD78F2B1}"/>
              </a:ext>
            </a:extLst>
          </p:cNvPr>
          <p:cNvGraphicFramePr>
            <a:graphicFrameLocks noGrp="1"/>
          </p:cNvGraphicFramePr>
          <p:nvPr>
            <p:extLst>
              <p:ext uri="{D42A27DB-BD31-4B8C-83A1-F6EECF244321}">
                <p14:modId xmlns:p14="http://schemas.microsoft.com/office/powerpoint/2010/main" val="1735479249"/>
              </p:ext>
            </p:extLst>
          </p:nvPr>
        </p:nvGraphicFramePr>
        <p:xfrm>
          <a:off x="452768" y="4443663"/>
          <a:ext cx="3544155" cy="1386334"/>
        </p:xfrm>
        <a:graphic>
          <a:graphicData uri="http://schemas.openxmlformats.org/drawingml/2006/table">
            <a:tbl>
              <a:tblPr firstRow="1" bandRow="1">
                <a:tableStyleId>{5C22544A-7EE6-4342-B048-85BDC9FD1C3A}</a:tableStyleId>
              </a:tblPr>
              <a:tblGrid>
                <a:gridCol w="552392">
                  <a:extLst>
                    <a:ext uri="{9D8B030D-6E8A-4147-A177-3AD203B41FA5}">
                      <a16:colId xmlns:a16="http://schemas.microsoft.com/office/drawing/2014/main" val="888707774"/>
                    </a:ext>
                  </a:extLst>
                </a:gridCol>
                <a:gridCol w="1180730">
                  <a:extLst>
                    <a:ext uri="{9D8B030D-6E8A-4147-A177-3AD203B41FA5}">
                      <a16:colId xmlns:a16="http://schemas.microsoft.com/office/drawing/2014/main" val="272241002"/>
                    </a:ext>
                  </a:extLst>
                </a:gridCol>
                <a:gridCol w="1811033">
                  <a:extLst>
                    <a:ext uri="{9D8B030D-6E8A-4147-A177-3AD203B41FA5}">
                      <a16:colId xmlns:a16="http://schemas.microsoft.com/office/drawing/2014/main" val="3003293993"/>
                    </a:ext>
                  </a:extLst>
                </a:gridCol>
              </a:tblGrid>
              <a:tr h="259127">
                <a:tc>
                  <a:txBody>
                    <a:bodyPr/>
                    <a:lstStyle/>
                    <a:p>
                      <a:pPr algn="ctr"/>
                      <a:r>
                        <a:rPr lang="en-US" sz="1200" dirty="0">
                          <a:solidFill>
                            <a:schemeClr val="tx1"/>
                          </a:solidFill>
                        </a:rPr>
                        <a:t>Date</a:t>
                      </a:r>
                    </a:p>
                  </a:txBody>
                  <a:tcPr>
                    <a:solidFill>
                      <a:schemeClr val="accent2">
                        <a:lumMod val="20000"/>
                        <a:lumOff val="80000"/>
                      </a:schemeClr>
                    </a:solidFill>
                  </a:tcPr>
                </a:tc>
                <a:tc>
                  <a:txBody>
                    <a:bodyPr/>
                    <a:lstStyle/>
                    <a:p>
                      <a:pPr algn="ctr"/>
                      <a:r>
                        <a:rPr lang="en-US" sz="1200" dirty="0" err="1"/>
                        <a:t>n_Procedure</a:t>
                      </a:r>
                      <a:endParaRPr lang="en-US" sz="1200" dirty="0"/>
                    </a:p>
                  </a:txBody>
                  <a:tcPr/>
                </a:tc>
                <a:tc>
                  <a:txBody>
                    <a:bodyPr/>
                    <a:lstStyle/>
                    <a:p>
                      <a:pPr algn="ctr"/>
                      <a:r>
                        <a:rPr lang="en-US" sz="1200" dirty="0"/>
                        <a:t>Procedure</a:t>
                      </a:r>
                    </a:p>
                  </a:txBody>
                  <a:tcPr/>
                </a:tc>
                <a:extLst>
                  <a:ext uri="{0D108BD9-81ED-4DB2-BD59-A6C34878D82A}">
                    <a16:rowId xmlns:a16="http://schemas.microsoft.com/office/drawing/2014/main" val="1781396230"/>
                  </a:ext>
                </a:extLst>
              </a:tr>
              <a:tr h="289054">
                <a:tc>
                  <a:txBody>
                    <a:bodyPr/>
                    <a:lstStyle/>
                    <a:p>
                      <a:pPr algn="ctr"/>
                      <a:r>
                        <a:rPr lang="en-US" sz="1200" dirty="0">
                          <a:solidFill>
                            <a:schemeClr val="tx1"/>
                          </a:solidFill>
                        </a:rPr>
                        <a:t>Z</a:t>
                      </a:r>
                    </a:p>
                  </a:txBody>
                  <a:tcPr>
                    <a:solidFill>
                      <a:schemeClr val="accent2">
                        <a:lumMod val="20000"/>
                        <a:lumOff val="80000"/>
                      </a:schemeClr>
                    </a:solidFill>
                  </a:tcPr>
                </a:tc>
                <a:tc>
                  <a:txBody>
                    <a:bodyPr/>
                    <a:lstStyle/>
                    <a:p>
                      <a:pPr algn="ctr"/>
                      <a:r>
                        <a:rPr lang="en-US" sz="1200" dirty="0"/>
                        <a:t>1</a:t>
                      </a:r>
                    </a:p>
                  </a:txBody>
                  <a:tcPr/>
                </a:tc>
                <a:tc>
                  <a:txBody>
                    <a:bodyPr/>
                    <a:lstStyle/>
                    <a:p>
                      <a:pPr algn="ctr"/>
                      <a:r>
                        <a:rPr lang="en-US" sz="1200" dirty="0">
                          <a:effectLst/>
                        </a:rPr>
                        <a:t>A</a:t>
                      </a:r>
                      <a:endParaRPr lang="en-US" sz="1200" dirty="0"/>
                    </a:p>
                  </a:txBody>
                  <a:tcPr/>
                </a:tc>
                <a:extLst>
                  <a:ext uri="{0D108BD9-81ED-4DB2-BD59-A6C34878D82A}">
                    <a16:rowId xmlns:a16="http://schemas.microsoft.com/office/drawing/2014/main" val="1542393763"/>
                  </a:ext>
                </a:extLst>
              </a:tr>
              <a:tr h="259127">
                <a:tc>
                  <a:txBody>
                    <a:bodyPr/>
                    <a:lstStyle/>
                    <a:p>
                      <a:pPr algn="ctr"/>
                      <a:r>
                        <a:rPr lang="en-US" sz="1200" dirty="0">
                          <a:solidFill>
                            <a:schemeClr val="tx1"/>
                          </a:solidFill>
                        </a:rPr>
                        <a:t>Z</a:t>
                      </a:r>
                    </a:p>
                  </a:txBody>
                  <a:tcPr>
                    <a:solidFill>
                      <a:schemeClr val="accent2">
                        <a:lumMod val="20000"/>
                        <a:lumOff val="80000"/>
                      </a:schemeClr>
                    </a:solidFill>
                  </a:tcPr>
                </a:tc>
                <a:tc>
                  <a:txBody>
                    <a:bodyPr/>
                    <a:lstStyle/>
                    <a:p>
                      <a:pPr algn="ctr"/>
                      <a:r>
                        <a:rPr lang="en-US" sz="1200" dirty="0"/>
                        <a:t>2</a:t>
                      </a:r>
                    </a:p>
                  </a:txBody>
                  <a:tcPr/>
                </a:tc>
                <a:tc>
                  <a:txBody>
                    <a:bodyPr/>
                    <a:lstStyle/>
                    <a:p>
                      <a:pPr algn="ctr"/>
                      <a:r>
                        <a:rPr lang="en-US" sz="1200" dirty="0">
                          <a:effectLst/>
                        </a:rPr>
                        <a:t>B</a:t>
                      </a:r>
                      <a:endParaRPr lang="en-US" sz="1200" dirty="0"/>
                    </a:p>
                  </a:txBody>
                  <a:tcPr/>
                </a:tc>
                <a:extLst>
                  <a:ext uri="{0D108BD9-81ED-4DB2-BD59-A6C34878D82A}">
                    <a16:rowId xmlns:a16="http://schemas.microsoft.com/office/drawing/2014/main" val="1577616747"/>
                  </a:ext>
                </a:extLst>
              </a:tr>
              <a:tr h="259127">
                <a:tc>
                  <a:txBody>
                    <a:bodyPr/>
                    <a:lstStyle/>
                    <a:p>
                      <a:pPr algn="ctr"/>
                      <a:r>
                        <a:rPr lang="en-US" sz="1200" dirty="0">
                          <a:solidFill>
                            <a:schemeClr val="tx1"/>
                          </a:solidFill>
                        </a:rPr>
                        <a:t>Z</a:t>
                      </a:r>
                    </a:p>
                  </a:txBody>
                  <a:tcPr>
                    <a:solidFill>
                      <a:schemeClr val="accent2">
                        <a:lumMod val="20000"/>
                        <a:lumOff val="80000"/>
                      </a:schemeClr>
                    </a:solidFill>
                  </a:tcPr>
                </a:tc>
                <a:tc>
                  <a:txBody>
                    <a:bodyPr/>
                    <a:lstStyle/>
                    <a:p>
                      <a:pPr algn="ctr"/>
                      <a:r>
                        <a:rPr lang="en-US" sz="1200" dirty="0"/>
                        <a:t>5</a:t>
                      </a:r>
                    </a:p>
                  </a:txBody>
                  <a:tcPr/>
                </a:tc>
                <a:tc>
                  <a:txBody>
                    <a:bodyPr/>
                    <a:lstStyle/>
                    <a:p>
                      <a:pPr algn="ctr"/>
                      <a:r>
                        <a:rPr lang="en-US" sz="1200" dirty="0">
                          <a:effectLst/>
                        </a:rPr>
                        <a:t>C</a:t>
                      </a:r>
                      <a:endParaRPr lang="en-US" sz="1200" dirty="0"/>
                    </a:p>
                  </a:txBody>
                  <a:tcPr/>
                </a:tc>
                <a:extLst>
                  <a:ext uri="{0D108BD9-81ED-4DB2-BD59-A6C34878D82A}">
                    <a16:rowId xmlns:a16="http://schemas.microsoft.com/office/drawing/2014/main" val="3852805723"/>
                  </a:ext>
                </a:extLst>
              </a:tr>
              <a:tr h="259127">
                <a:tc>
                  <a:txBody>
                    <a:bodyPr/>
                    <a:lstStyle/>
                    <a:p>
                      <a:pPr algn="ctr"/>
                      <a:r>
                        <a:rPr lang="en-US" sz="1200" dirty="0">
                          <a:solidFill>
                            <a:schemeClr val="tx1"/>
                          </a:solidFill>
                        </a:rPr>
                        <a:t>ZZ</a:t>
                      </a:r>
                    </a:p>
                  </a:txBody>
                  <a:tcPr>
                    <a:solidFill>
                      <a:schemeClr val="accent2">
                        <a:lumMod val="20000"/>
                        <a:lumOff val="80000"/>
                      </a:schemeClr>
                    </a:solidFill>
                  </a:tcPr>
                </a:tc>
                <a:tc>
                  <a:txBody>
                    <a:bodyPr/>
                    <a:lstStyle/>
                    <a:p>
                      <a:pPr algn="ctr"/>
                      <a:r>
                        <a:rPr lang="en-US" sz="1200" dirty="0"/>
                        <a:t>2</a:t>
                      </a:r>
                    </a:p>
                  </a:txBody>
                  <a:tcPr/>
                </a:tc>
                <a:tc>
                  <a:txBody>
                    <a:bodyPr/>
                    <a:lstStyle/>
                    <a:p>
                      <a:pPr algn="ctr"/>
                      <a:r>
                        <a:rPr lang="en-US" sz="1200" dirty="0">
                          <a:effectLst/>
                        </a:rPr>
                        <a:t>A</a:t>
                      </a:r>
                      <a:endParaRPr lang="en-US" sz="1200" dirty="0"/>
                    </a:p>
                  </a:txBody>
                  <a:tcPr/>
                </a:tc>
                <a:extLst>
                  <a:ext uri="{0D108BD9-81ED-4DB2-BD59-A6C34878D82A}">
                    <a16:rowId xmlns:a16="http://schemas.microsoft.com/office/drawing/2014/main" val="1385639710"/>
                  </a:ext>
                </a:extLst>
              </a:tr>
            </a:tbl>
          </a:graphicData>
        </a:graphic>
      </p:graphicFrame>
      <p:sp>
        <p:nvSpPr>
          <p:cNvPr id="16" name="TextBox 15">
            <a:extLst>
              <a:ext uri="{FF2B5EF4-FFF2-40B4-BE49-F238E27FC236}">
                <a16:creationId xmlns:a16="http://schemas.microsoft.com/office/drawing/2014/main" id="{788A2C8E-672E-4DEE-AE47-9EF5DE6939AC}"/>
              </a:ext>
            </a:extLst>
          </p:cNvPr>
          <p:cNvSpPr txBox="1"/>
          <p:nvPr/>
        </p:nvSpPr>
        <p:spPr>
          <a:xfrm>
            <a:off x="452768" y="3530170"/>
            <a:ext cx="10644317" cy="369332"/>
          </a:xfrm>
          <a:prstGeom prst="rect">
            <a:avLst/>
          </a:prstGeom>
          <a:noFill/>
        </p:spPr>
        <p:txBody>
          <a:bodyPr wrap="square" rtlCol="0">
            <a:spAutoFit/>
          </a:bodyPr>
          <a:lstStyle/>
          <a:p>
            <a:r>
              <a:rPr lang="en-US" dirty="0"/>
              <a:t>Submission file should look like this.</a:t>
            </a:r>
          </a:p>
        </p:txBody>
      </p:sp>
      <p:graphicFrame>
        <p:nvGraphicFramePr>
          <p:cNvPr id="17" name="Table 16">
            <a:extLst>
              <a:ext uri="{FF2B5EF4-FFF2-40B4-BE49-F238E27FC236}">
                <a16:creationId xmlns:a16="http://schemas.microsoft.com/office/drawing/2014/main" id="{FD4D64DF-1E08-4DB3-A0C7-0E5804EEA88C}"/>
              </a:ext>
            </a:extLst>
          </p:cNvPr>
          <p:cNvGraphicFramePr>
            <a:graphicFrameLocks noGrp="1"/>
          </p:cNvGraphicFramePr>
          <p:nvPr>
            <p:extLst>
              <p:ext uri="{D42A27DB-BD31-4B8C-83A1-F6EECF244321}">
                <p14:modId xmlns:p14="http://schemas.microsoft.com/office/powerpoint/2010/main" val="3102025677"/>
              </p:ext>
            </p:extLst>
          </p:nvPr>
        </p:nvGraphicFramePr>
        <p:xfrm>
          <a:off x="4776400" y="4442429"/>
          <a:ext cx="1180730" cy="1386334"/>
        </p:xfrm>
        <a:graphic>
          <a:graphicData uri="http://schemas.openxmlformats.org/drawingml/2006/table">
            <a:tbl>
              <a:tblPr firstRow="1" bandRow="1">
                <a:tableStyleId>{5C22544A-7EE6-4342-B048-85BDC9FD1C3A}</a:tableStyleId>
              </a:tblPr>
              <a:tblGrid>
                <a:gridCol w="1180730">
                  <a:extLst>
                    <a:ext uri="{9D8B030D-6E8A-4147-A177-3AD203B41FA5}">
                      <a16:colId xmlns:a16="http://schemas.microsoft.com/office/drawing/2014/main" val="272241002"/>
                    </a:ext>
                  </a:extLst>
                </a:gridCol>
              </a:tblGrid>
              <a:tr h="259127">
                <a:tc>
                  <a:txBody>
                    <a:bodyPr/>
                    <a:lstStyle/>
                    <a:p>
                      <a:pPr algn="ctr"/>
                      <a:r>
                        <a:rPr lang="en-US" sz="1200" dirty="0" err="1"/>
                        <a:t>n_Procedure</a:t>
                      </a:r>
                      <a:endParaRPr lang="en-US" sz="1200" dirty="0"/>
                    </a:p>
                  </a:txBody>
                  <a:tcPr/>
                </a:tc>
                <a:extLst>
                  <a:ext uri="{0D108BD9-81ED-4DB2-BD59-A6C34878D82A}">
                    <a16:rowId xmlns:a16="http://schemas.microsoft.com/office/drawing/2014/main" val="1781396230"/>
                  </a:ext>
                </a:extLst>
              </a:tr>
              <a:tr h="289054">
                <a:tc>
                  <a:txBody>
                    <a:bodyPr/>
                    <a:lstStyle/>
                    <a:p>
                      <a:pPr algn="ctr"/>
                      <a:r>
                        <a:rPr lang="en-US" sz="1200" dirty="0"/>
                        <a:t>1</a:t>
                      </a:r>
                    </a:p>
                  </a:txBody>
                  <a:tcPr/>
                </a:tc>
                <a:extLst>
                  <a:ext uri="{0D108BD9-81ED-4DB2-BD59-A6C34878D82A}">
                    <a16:rowId xmlns:a16="http://schemas.microsoft.com/office/drawing/2014/main" val="1542393763"/>
                  </a:ext>
                </a:extLst>
              </a:tr>
              <a:tr h="259127">
                <a:tc>
                  <a:txBody>
                    <a:bodyPr/>
                    <a:lstStyle/>
                    <a:p>
                      <a:pPr algn="ctr"/>
                      <a:r>
                        <a:rPr lang="en-US" sz="1200" dirty="0"/>
                        <a:t>2</a:t>
                      </a:r>
                    </a:p>
                  </a:txBody>
                  <a:tcPr/>
                </a:tc>
                <a:extLst>
                  <a:ext uri="{0D108BD9-81ED-4DB2-BD59-A6C34878D82A}">
                    <a16:rowId xmlns:a16="http://schemas.microsoft.com/office/drawing/2014/main" val="1577616747"/>
                  </a:ext>
                </a:extLst>
              </a:tr>
              <a:tr h="259127">
                <a:tc>
                  <a:txBody>
                    <a:bodyPr/>
                    <a:lstStyle/>
                    <a:p>
                      <a:pPr algn="ctr"/>
                      <a:r>
                        <a:rPr lang="en-US" sz="1200" dirty="0"/>
                        <a:t>5</a:t>
                      </a:r>
                    </a:p>
                  </a:txBody>
                  <a:tcPr/>
                </a:tc>
                <a:extLst>
                  <a:ext uri="{0D108BD9-81ED-4DB2-BD59-A6C34878D82A}">
                    <a16:rowId xmlns:a16="http://schemas.microsoft.com/office/drawing/2014/main" val="3852805723"/>
                  </a:ext>
                </a:extLst>
              </a:tr>
              <a:tr h="204355">
                <a:tc>
                  <a:txBody>
                    <a:bodyPr/>
                    <a:lstStyle/>
                    <a:p>
                      <a:pPr algn="ctr"/>
                      <a:r>
                        <a:rPr lang="en-US" sz="1200" dirty="0"/>
                        <a:t>2</a:t>
                      </a:r>
                    </a:p>
                  </a:txBody>
                  <a:tcPr/>
                </a:tc>
                <a:extLst>
                  <a:ext uri="{0D108BD9-81ED-4DB2-BD59-A6C34878D82A}">
                    <a16:rowId xmlns:a16="http://schemas.microsoft.com/office/drawing/2014/main" val="1385639710"/>
                  </a:ext>
                </a:extLst>
              </a:tr>
            </a:tbl>
          </a:graphicData>
        </a:graphic>
      </p:graphicFrame>
      <p:sp>
        <p:nvSpPr>
          <p:cNvPr id="26" name="TextBox 25">
            <a:extLst>
              <a:ext uri="{FF2B5EF4-FFF2-40B4-BE49-F238E27FC236}">
                <a16:creationId xmlns:a16="http://schemas.microsoft.com/office/drawing/2014/main" id="{56289B79-D42B-4784-B5A9-4357E81A3986}"/>
              </a:ext>
            </a:extLst>
          </p:cNvPr>
          <p:cNvSpPr txBox="1"/>
          <p:nvPr/>
        </p:nvSpPr>
        <p:spPr>
          <a:xfrm>
            <a:off x="487306" y="3933981"/>
            <a:ext cx="4318705" cy="338554"/>
          </a:xfrm>
          <a:prstGeom prst="rect">
            <a:avLst/>
          </a:prstGeom>
          <a:noFill/>
        </p:spPr>
        <p:txBody>
          <a:bodyPr wrap="square" rtlCol="0">
            <a:spAutoFit/>
          </a:bodyPr>
          <a:lstStyle/>
          <a:p>
            <a:r>
              <a:rPr lang="en-US" sz="1600" i="1" dirty="0"/>
              <a:t>Step 1. Sort by Date and then by Procedure</a:t>
            </a:r>
          </a:p>
        </p:txBody>
      </p:sp>
      <p:sp>
        <p:nvSpPr>
          <p:cNvPr id="27" name="TextBox 26">
            <a:extLst>
              <a:ext uri="{FF2B5EF4-FFF2-40B4-BE49-F238E27FC236}">
                <a16:creationId xmlns:a16="http://schemas.microsoft.com/office/drawing/2014/main" id="{42D7E6F5-E8B2-4DB0-928B-38ED5B40C335}"/>
              </a:ext>
            </a:extLst>
          </p:cNvPr>
          <p:cNvSpPr txBox="1"/>
          <p:nvPr/>
        </p:nvSpPr>
        <p:spPr>
          <a:xfrm>
            <a:off x="4771473" y="3911958"/>
            <a:ext cx="7420527" cy="338554"/>
          </a:xfrm>
          <a:prstGeom prst="rect">
            <a:avLst/>
          </a:prstGeom>
          <a:noFill/>
        </p:spPr>
        <p:txBody>
          <a:bodyPr wrap="square" rtlCol="0">
            <a:spAutoFit/>
          </a:bodyPr>
          <a:lstStyle/>
          <a:p>
            <a:r>
              <a:rPr lang="en-US" sz="1600" i="1" dirty="0"/>
              <a:t>Step 2. Delete Date &amp; Procedure column, </a:t>
            </a:r>
            <a:r>
              <a:rPr lang="en-US" sz="1600" b="1" i="1" dirty="0"/>
              <a:t>and 1</a:t>
            </a:r>
            <a:r>
              <a:rPr lang="en-US" sz="1600" b="1" i="1" baseline="30000" dirty="0"/>
              <a:t>st</a:t>
            </a:r>
            <a:r>
              <a:rPr lang="en-US" sz="1600" b="1" i="1" dirty="0"/>
              <a:t> row (column name)</a:t>
            </a:r>
            <a:r>
              <a:rPr lang="en-US" sz="1600" i="1" dirty="0"/>
              <a:t>.</a:t>
            </a:r>
          </a:p>
        </p:txBody>
      </p:sp>
      <p:sp>
        <p:nvSpPr>
          <p:cNvPr id="9" name="Rectangle 8">
            <a:extLst>
              <a:ext uri="{FF2B5EF4-FFF2-40B4-BE49-F238E27FC236}">
                <a16:creationId xmlns:a16="http://schemas.microsoft.com/office/drawing/2014/main" id="{5DE607A6-0AB4-4633-9ECF-81A941120001}"/>
              </a:ext>
            </a:extLst>
          </p:cNvPr>
          <p:cNvSpPr/>
          <p:nvPr/>
        </p:nvSpPr>
        <p:spPr>
          <a:xfrm>
            <a:off x="999460" y="4442429"/>
            <a:ext cx="2997463" cy="13863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77626B6-8597-4EBC-A842-EEF91FE8E7ED}"/>
              </a:ext>
            </a:extLst>
          </p:cNvPr>
          <p:cNvCxnSpPr/>
          <p:nvPr/>
        </p:nvCxnSpPr>
        <p:spPr>
          <a:xfrm flipV="1">
            <a:off x="2434856" y="5828763"/>
            <a:ext cx="0" cy="30688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D227CEE-20F4-439D-869A-93E401CD0C4F}"/>
              </a:ext>
            </a:extLst>
          </p:cNvPr>
          <p:cNvSpPr txBox="1"/>
          <p:nvPr/>
        </p:nvSpPr>
        <p:spPr>
          <a:xfrm>
            <a:off x="1095154" y="6152593"/>
            <a:ext cx="2679404" cy="369332"/>
          </a:xfrm>
          <a:prstGeom prst="rect">
            <a:avLst/>
          </a:prstGeom>
          <a:noFill/>
        </p:spPr>
        <p:txBody>
          <a:bodyPr wrap="square" rtlCol="0">
            <a:spAutoFit/>
          </a:bodyPr>
          <a:lstStyle/>
          <a:p>
            <a:pPr algn="ctr"/>
            <a:r>
              <a:rPr lang="en-US" dirty="0"/>
              <a:t>Prediction</a:t>
            </a:r>
          </a:p>
        </p:txBody>
      </p:sp>
      <p:sp>
        <p:nvSpPr>
          <p:cNvPr id="14" name="TextBox 13">
            <a:extLst>
              <a:ext uri="{FF2B5EF4-FFF2-40B4-BE49-F238E27FC236}">
                <a16:creationId xmlns:a16="http://schemas.microsoft.com/office/drawing/2014/main" id="{5654598A-3696-4C1F-9C90-7917CAADEF15}"/>
              </a:ext>
            </a:extLst>
          </p:cNvPr>
          <p:cNvSpPr txBox="1"/>
          <p:nvPr/>
        </p:nvSpPr>
        <p:spPr>
          <a:xfrm>
            <a:off x="6211537" y="2259633"/>
            <a:ext cx="5823339" cy="1077218"/>
          </a:xfrm>
          <a:prstGeom prst="rect">
            <a:avLst/>
          </a:prstGeom>
          <a:noFill/>
        </p:spPr>
        <p:txBody>
          <a:bodyPr wrap="square" rtlCol="0">
            <a:spAutoFit/>
          </a:bodyPr>
          <a:lstStyle/>
          <a:p>
            <a:r>
              <a:rPr lang="en-US" sz="1600" dirty="0"/>
              <a:t>Date: Date</a:t>
            </a:r>
          </a:p>
          <a:p>
            <a:r>
              <a:rPr lang="en-US" sz="1600" dirty="0"/>
              <a:t>Procedure: </a:t>
            </a:r>
            <a:r>
              <a:rPr lang="en-US" sz="1400" dirty="0"/>
              <a:t>Procedure type (A~C)</a:t>
            </a:r>
            <a:endParaRPr lang="en-US" sz="1600" dirty="0"/>
          </a:p>
          <a:p>
            <a:r>
              <a:rPr lang="en-US" sz="1600" dirty="0" err="1"/>
              <a:t>n_Procecure</a:t>
            </a:r>
            <a:r>
              <a:rPr lang="en-US" sz="1600" dirty="0"/>
              <a:t>: </a:t>
            </a:r>
            <a:r>
              <a:rPr lang="en-US" sz="1400" dirty="0"/>
              <a:t>The number of procedure performed</a:t>
            </a:r>
            <a:endParaRPr lang="en-US" sz="1600" dirty="0"/>
          </a:p>
          <a:p>
            <a:r>
              <a:rPr lang="en-US" sz="1600" dirty="0" err="1"/>
              <a:t>EventTarget</a:t>
            </a:r>
            <a:r>
              <a:rPr lang="en-US" sz="1600" dirty="0"/>
              <a:t>: </a:t>
            </a:r>
            <a:r>
              <a:rPr lang="en-US" sz="1400" dirty="0"/>
              <a:t>Event target indicator (0: no event 1: general 2: business)</a:t>
            </a:r>
            <a:endParaRPr lang="en-US" sz="1600" dirty="0"/>
          </a:p>
        </p:txBody>
      </p:sp>
      <p:sp>
        <p:nvSpPr>
          <p:cNvPr id="18" name="Arrow: Right 17">
            <a:extLst>
              <a:ext uri="{FF2B5EF4-FFF2-40B4-BE49-F238E27FC236}">
                <a16:creationId xmlns:a16="http://schemas.microsoft.com/office/drawing/2014/main" id="{D3EDF25B-798F-4FA8-8E3E-57A16D1A00B4}"/>
              </a:ext>
            </a:extLst>
          </p:cNvPr>
          <p:cNvSpPr/>
          <p:nvPr/>
        </p:nvSpPr>
        <p:spPr>
          <a:xfrm>
            <a:off x="6889898" y="4890977"/>
            <a:ext cx="723014" cy="467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FF4647D-7B97-4ED7-A2EE-E02246FB9C91}"/>
              </a:ext>
            </a:extLst>
          </p:cNvPr>
          <p:cNvSpPr txBox="1"/>
          <p:nvPr/>
        </p:nvSpPr>
        <p:spPr>
          <a:xfrm>
            <a:off x="7436655" y="4865233"/>
            <a:ext cx="2147776" cy="461665"/>
          </a:xfrm>
          <a:prstGeom prst="rect">
            <a:avLst/>
          </a:prstGeom>
          <a:noFill/>
        </p:spPr>
        <p:txBody>
          <a:bodyPr wrap="square" rtlCol="0">
            <a:spAutoFit/>
          </a:bodyPr>
          <a:lstStyle/>
          <a:p>
            <a:pPr algn="ctr"/>
            <a:r>
              <a:rPr lang="en-US" sz="2400" dirty="0"/>
              <a:t>Submit</a:t>
            </a:r>
          </a:p>
        </p:txBody>
      </p:sp>
      <p:graphicFrame>
        <p:nvGraphicFramePr>
          <p:cNvPr id="3" name="Object 2">
            <a:extLst>
              <a:ext uri="{FF2B5EF4-FFF2-40B4-BE49-F238E27FC236}">
                <a16:creationId xmlns:a16="http://schemas.microsoft.com/office/drawing/2014/main" id="{6B82BE74-3047-4A04-AC4E-0AC045A7C517}"/>
              </a:ext>
            </a:extLst>
          </p:cNvPr>
          <p:cNvGraphicFramePr>
            <a:graphicFrameLocks noChangeAspect="1"/>
          </p:cNvGraphicFramePr>
          <p:nvPr>
            <p:extLst>
              <p:ext uri="{D42A27DB-BD31-4B8C-83A1-F6EECF244321}">
                <p14:modId xmlns:p14="http://schemas.microsoft.com/office/powerpoint/2010/main" val="602418793"/>
              </p:ext>
            </p:extLst>
          </p:nvPr>
        </p:nvGraphicFramePr>
        <p:xfrm>
          <a:off x="7436655" y="915809"/>
          <a:ext cx="914400" cy="792163"/>
        </p:xfrm>
        <a:graphic>
          <a:graphicData uri="http://schemas.openxmlformats.org/presentationml/2006/ole">
            <mc:AlternateContent xmlns:mc="http://schemas.openxmlformats.org/markup-compatibility/2006">
              <mc:Choice xmlns:v="urn:schemas-microsoft-com:vml" Requires="v">
                <p:oleObj spid="_x0000_s1052" name="Macro-Enabled Worksheet" showAsIcon="1" r:id="rId3" imgW="914400" imgH="792360" progId="Excel.SheetMacroEnabled.12">
                  <p:embed/>
                </p:oleObj>
              </mc:Choice>
              <mc:Fallback>
                <p:oleObj name="Macro-Enabled Worksheet" showAsIcon="1" r:id="rId3" imgW="914400" imgH="792360" progId="Excel.SheetMacroEnabled.12">
                  <p:embed/>
                  <p:pic>
                    <p:nvPicPr>
                      <p:cNvPr id="0" name=""/>
                      <p:cNvPicPr/>
                      <p:nvPr/>
                    </p:nvPicPr>
                    <p:blipFill>
                      <a:blip r:embed="rId4"/>
                      <a:stretch>
                        <a:fillRect/>
                      </a:stretch>
                    </p:blipFill>
                    <p:spPr>
                      <a:xfrm>
                        <a:off x="7436655" y="915809"/>
                        <a:ext cx="914400" cy="79216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23351945-3547-4A5D-A694-39C5A04A7E33}"/>
              </a:ext>
            </a:extLst>
          </p:cNvPr>
          <p:cNvSpPr txBox="1"/>
          <p:nvPr/>
        </p:nvSpPr>
        <p:spPr>
          <a:xfrm>
            <a:off x="7224768" y="531228"/>
            <a:ext cx="1351681" cy="369332"/>
          </a:xfrm>
          <a:prstGeom prst="rect">
            <a:avLst/>
          </a:prstGeom>
          <a:noFill/>
        </p:spPr>
        <p:txBody>
          <a:bodyPr wrap="square" rtlCol="0">
            <a:spAutoFit/>
          </a:bodyPr>
          <a:lstStyle/>
          <a:p>
            <a:pPr algn="ctr"/>
            <a:r>
              <a:rPr lang="en-US" dirty="0"/>
              <a:t>train.csv</a:t>
            </a:r>
          </a:p>
        </p:txBody>
      </p:sp>
      <p:graphicFrame>
        <p:nvGraphicFramePr>
          <p:cNvPr id="10" name="Object 9">
            <a:extLst>
              <a:ext uri="{FF2B5EF4-FFF2-40B4-BE49-F238E27FC236}">
                <a16:creationId xmlns:a16="http://schemas.microsoft.com/office/drawing/2014/main" id="{92734E5C-ABB0-404E-9A2E-7AC7F7CBC8D4}"/>
              </a:ext>
            </a:extLst>
          </p:cNvPr>
          <p:cNvGraphicFramePr>
            <a:graphicFrameLocks noChangeAspect="1"/>
          </p:cNvGraphicFramePr>
          <p:nvPr>
            <p:extLst>
              <p:ext uri="{D42A27DB-BD31-4B8C-83A1-F6EECF244321}">
                <p14:modId xmlns:p14="http://schemas.microsoft.com/office/powerpoint/2010/main" val="1510103561"/>
              </p:ext>
            </p:extLst>
          </p:nvPr>
        </p:nvGraphicFramePr>
        <p:xfrm>
          <a:off x="9111441" y="923188"/>
          <a:ext cx="914400" cy="792163"/>
        </p:xfrm>
        <a:graphic>
          <a:graphicData uri="http://schemas.openxmlformats.org/presentationml/2006/ole">
            <mc:AlternateContent xmlns:mc="http://schemas.openxmlformats.org/markup-compatibility/2006">
              <mc:Choice xmlns:v="urn:schemas-microsoft-com:vml" Requires="v">
                <p:oleObj spid="_x0000_s1053" name="Macro-Enabled Worksheet" showAsIcon="1" r:id="rId5" imgW="914400" imgH="792360" progId="Excel.SheetMacroEnabled.12">
                  <p:embed/>
                </p:oleObj>
              </mc:Choice>
              <mc:Fallback>
                <p:oleObj name="Macro-Enabled Worksheet" showAsIcon="1" r:id="rId5" imgW="914400" imgH="792360" progId="Excel.SheetMacroEnabled.12">
                  <p:embed/>
                  <p:pic>
                    <p:nvPicPr>
                      <p:cNvPr id="0" name=""/>
                      <p:cNvPicPr/>
                      <p:nvPr/>
                    </p:nvPicPr>
                    <p:blipFill>
                      <a:blip r:embed="rId6"/>
                      <a:stretch>
                        <a:fillRect/>
                      </a:stretch>
                    </p:blipFill>
                    <p:spPr>
                      <a:xfrm>
                        <a:off x="9111441" y="923188"/>
                        <a:ext cx="914400" cy="792163"/>
                      </a:xfrm>
                      <a:prstGeom prst="rect">
                        <a:avLst/>
                      </a:prstGeom>
                    </p:spPr>
                  </p:pic>
                </p:oleObj>
              </mc:Fallback>
            </mc:AlternateContent>
          </a:graphicData>
        </a:graphic>
      </p:graphicFrame>
      <p:sp>
        <p:nvSpPr>
          <p:cNvPr id="22" name="TextBox 21">
            <a:extLst>
              <a:ext uri="{FF2B5EF4-FFF2-40B4-BE49-F238E27FC236}">
                <a16:creationId xmlns:a16="http://schemas.microsoft.com/office/drawing/2014/main" id="{DD53D9B0-A9FB-47A2-B62E-FCD11FC7BC55}"/>
              </a:ext>
            </a:extLst>
          </p:cNvPr>
          <p:cNvSpPr txBox="1"/>
          <p:nvPr/>
        </p:nvSpPr>
        <p:spPr>
          <a:xfrm>
            <a:off x="8902640" y="531228"/>
            <a:ext cx="1351681" cy="369332"/>
          </a:xfrm>
          <a:prstGeom prst="rect">
            <a:avLst/>
          </a:prstGeom>
          <a:noFill/>
        </p:spPr>
        <p:txBody>
          <a:bodyPr wrap="square" rtlCol="0">
            <a:spAutoFit/>
          </a:bodyPr>
          <a:lstStyle/>
          <a:p>
            <a:pPr algn="ctr"/>
            <a:r>
              <a:rPr lang="en-US" dirty="0"/>
              <a:t>test.csv</a:t>
            </a:r>
          </a:p>
        </p:txBody>
      </p:sp>
      <p:sp>
        <p:nvSpPr>
          <p:cNvPr id="20" name="Rectangle 19">
            <a:extLst>
              <a:ext uri="{FF2B5EF4-FFF2-40B4-BE49-F238E27FC236}">
                <a16:creationId xmlns:a16="http://schemas.microsoft.com/office/drawing/2014/main" id="{7D1AFF8C-2A2E-4DFE-B8EC-6C7E9CDF9187}"/>
              </a:ext>
            </a:extLst>
          </p:cNvPr>
          <p:cNvSpPr/>
          <p:nvPr/>
        </p:nvSpPr>
        <p:spPr>
          <a:xfrm>
            <a:off x="4688958" y="4442429"/>
            <a:ext cx="1407042" cy="25716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443736D-4564-4200-ABA4-7B39AF1905CA}"/>
              </a:ext>
            </a:extLst>
          </p:cNvPr>
          <p:cNvCxnSpPr/>
          <p:nvPr/>
        </p:nvCxnSpPr>
        <p:spPr>
          <a:xfrm flipH="1">
            <a:off x="6202659" y="4550735"/>
            <a:ext cx="4639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CBA8918-50DE-47C4-8203-ABB81743B51A}"/>
              </a:ext>
            </a:extLst>
          </p:cNvPr>
          <p:cNvSpPr txBox="1"/>
          <p:nvPr/>
        </p:nvSpPr>
        <p:spPr>
          <a:xfrm>
            <a:off x="6736607" y="4386078"/>
            <a:ext cx="5283202" cy="369332"/>
          </a:xfrm>
          <a:prstGeom prst="rect">
            <a:avLst/>
          </a:prstGeom>
          <a:noFill/>
        </p:spPr>
        <p:txBody>
          <a:bodyPr wrap="square" rtlCol="0">
            <a:spAutoFit/>
          </a:bodyPr>
          <a:lstStyle/>
          <a:p>
            <a:r>
              <a:rPr lang="en-US" dirty="0"/>
              <a:t>Delete the 1</a:t>
            </a:r>
            <a:r>
              <a:rPr lang="en-US" baseline="30000" dirty="0"/>
              <a:t>st</a:t>
            </a:r>
            <a:r>
              <a:rPr lang="en-US" dirty="0"/>
              <a:t> row (column name).</a:t>
            </a:r>
          </a:p>
        </p:txBody>
      </p:sp>
    </p:spTree>
    <p:extLst>
      <p:ext uri="{BB962C8B-B14F-4D97-AF65-F5344CB8AC3E}">
        <p14:creationId xmlns:p14="http://schemas.microsoft.com/office/powerpoint/2010/main" val="131050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6E6F52-CFDB-467C-8F2A-D1ACDDD5E922}"/>
              </a:ext>
            </a:extLst>
          </p:cNvPr>
          <p:cNvSpPr>
            <a:spLocks noGrp="1"/>
          </p:cNvSpPr>
          <p:nvPr>
            <p:ph type="sldNum" sz="quarter" idx="12"/>
          </p:nvPr>
        </p:nvSpPr>
        <p:spPr/>
        <p:txBody>
          <a:bodyPr/>
          <a:lstStyle/>
          <a:p>
            <a:fld id="{6B19AA47-26DB-4F37-968C-12A6E8196198}" type="slidenum">
              <a:rPr lang="en-US" smtClean="0"/>
              <a:t>4</a:t>
            </a:fld>
            <a:endParaRPr lang="en-US"/>
          </a:p>
        </p:txBody>
      </p:sp>
      <p:sp>
        <p:nvSpPr>
          <p:cNvPr id="5" name="Content Placeholder 2">
            <a:extLst>
              <a:ext uri="{FF2B5EF4-FFF2-40B4-BE49-F238E27FC236}">
                <a16:creationId xmlns:a16="http://schemas.microsoft.com/office/drawing/2014/main" id="{E0729160-B04E-456A-8585-308248C152E5}"/>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2400" dirty="0"/>
              <a:t>Q. Can we use date instead of id upon submission?</a:t>
            </a:r>
          </a:p>
          <a:p>
            <a:pPr marL="0" indent="0">
              <a:buNone/>
            </a:pPr>
            <a:r>
              <a:rPr lang="en-US" sz="2400" dirty="0"/>
              <a:t>A. Please convert date into id otherwise you might get an error.</a:t>
            </a:r>
          </a:p>
          <a:p>
            <a:pPr marL="514350" indent="-514350">
              <a:buAutoNum type="alphaUcPeriod"/>
            </a:pPr>
            <a:endParaRPr lang="en-US" sz="2400" dirty="0"/>
          </a:p>
          <a:p>
            <a:pPr marL="0" indent="0">
              <a:buNone/>
            </a:pPr>
            <a:r>
              <a:rPr lang="en-US" sz="2400" dirty="0"/>
              <a:t>Q. Can we use external data?</a:t>
            </a:r>
          </a:p>
          <a:p>
            <a:pPr marL="0" indent="0">
              <a:buNone/>
            </a:pPr>
            <a:r>
              <a:rPr lang="en-US" sz="2400" dirty="0"/>
              <a:t>A. You can use any data available.</a:t>
            </a:r>
          </a:p>
          <a:p>
            <a:pPr marL="514350" indent="-514350">
              <a:buAutoNum type="alphaUcPeriod"/>
            </a:pPr>
            <a:endParaRPr lang="en-US" sz="2400" dirty="0"/>
          </a:p>
          <a:p>
            <a:pPr marL="0" indent="0">
              <a:buNone/>
            </a:pPr>
            <a:r>
              <a:rPr lang="en-US" sz="2400" dirty="0"/>
              <a:t>Q. What is the name of the hospital that wants to solve this problem?</a:t>
            </a:r>
          </a:p>
          <a:p>
            <a:pPr marL="0" indent="0">
              <a:buNone/>
            </a:pPr>
            <a:r>
              <a:rPr lang="en-US" sz="2400" dirty="0"/>
              <a:t>A.  It’s confidential.</a:t>
            </a:r>
          </a:p>
          <a:p>
            <a:pPr marL="457200" indent="-457200">
              <a:buAutoNum type="alphaUcPeriod"/>
            </a:pPr>
            <a:endParaRPr lang="en-US" sz="2400" dirty="0"/>
          </a:p>
          <a:p>
            <a:pPr marL="0" indent="0">
              <a:buNone/>
            </a:pPr>
            <a:r>
              <a:rPr lang="en-US" sz="2400" dirty="0"/>
              <a:t>Q. What metric will be used for rankings?</a:t>
            </a:r>
          </a:p>
          <a:p>
            <a:pPr marL="0" indent="0">
              <a:buNone/>
            </a:pPr>
            <a:r>
              <a:rPr lang="en-US" sz="2400" dirty="0"/>
              <a:t>A. RMSE (Root Mean Square Error).</a:t>
            </a:r>
          </a:p>
        </p:txBody>
      </p:sp>
      <p:sp>
        <p:nvSpPr>
          <p:cNvPr id="6" name="Title 1">
            <a:extLst>
              <a:ext uri="{FF2B5EF4-FFF2-40B4-BE49-F238E27FC236}">
                <a16:creationId xmlns:a16="http://schemas.microsoft.com/office/drawing/2014/main" id="{D509551F-8BDC-4A17-B8B8-B55356B8FFE7}"/>
              </a:ext>
            </a:extLst>
          </p:cNvPr>
          <p:cNvSpPr>
            <a:spLocks noGrp="1"/>
          </p:cNvSpPr>
          <p:nvPr>
            <p:ph type="title"/>
          </p:nvPr>
        </p:nvSpPr>
        <p:spPr>
          <a:xfrm>
            <a:off x="2130640" y="365125"/>
            <a:ext cx="9223159" cy="1325563"/>
          </a:xfrm>
        </p:spPr>
        <p:txBody>
          <a:bodyPr/>
          <a:lstStyle/>
          <a:p>
            <a:r>
              <a:rPr lang="en-US" dirty="0"/>
              <a:t>FAQ</a:t>
            </a:r>
          </a:p>
        </p:txBody>
      </p:sp>
    </p:spTree>
    <p:extLst>
      <p:ext uri="{BB962C8B-B14F-4D97-AF65-F5344CB8AC3E}">
        <p14:creationId xmlns:p14="http://schemas.microsoft.com/office/powerpoint/2010/main" val="3878813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324</Words>
  <Application>Microsoft Office PowerPoint</Application>
  <PresentationFormat>Widescreen</PresentationFormat>
  <Paragraphs>86</Paragraphs>
  <Slides>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9" baseType="lpstr">
      <vt:lpstr>Arial</vt:lpstr>
      <vt:lpstr>Calibri</vt:lpstr>
      <vt:lpstr>Calibri Light</vt:lpstr>
      <vt:lpstr>Office Theme</vt:lpstr>
      <vt:lpstr>Macro-Enabled Worksheet</vt:lpstr>
      <vt:lpstr>PowerPoint Presentation</vt:lpstr>
      <vt:lpstr>Problem Statement</vt:lpstr>
      <vt:lpstr>Datasets</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Andy-Sugino</dc:creator>
  <cp:lastModifiedBy>Andy-Sugino</cp:lastModifiedBy>
  <cp:revision>102</cp:revision>
  <dcterms:created xsi:type="dcterms:W3CDTF">2019-12-04T20:13:40Z</dcterms:created>
  <dcterms:modified xsi:type="dcterms:W3CDTF">2019-12-16T05:36:00Z</dcterms:modified>
</cp:coreProperties>
</file>