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man\GitRepo\agile-scrum-documents\Team%20Metric%20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man\GitRepo\agile-scrum-documents\Team%20Metric%20Cha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man\GitRepo\agile-scrum-documents\Team%20Metric%20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>
                <a:solidFill>
                  <a:srgbClr val="00206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Team 2019R1 Sprint Velocity &amp; Average Velocity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1590498544108608E-2"/>
          <c:y val="0.15493797083172109"/>
          <c:w val="0.89194642032553573"/>
          <c:h val="0.6960179041449912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accent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002060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'Team Velocity'!$B$4:$B$24</c:f>
              <c:strCache>
                <c:ptCount val="21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  <c:pt idx="6">
                  <c:v>Sprint 7</c:v>
                </c:pt>
                <c:pt idx="7">
                  <c:v>Sprint 8</c:v>
                </c:pt>
                <c:pt idx="8">
                  <c:v>Sprint 9</c:v>
                </c:pt>
                <c:pt idx="9">
                  <c:v>Sprint 10</c:v>
                </c:pt>
                <c:pt idx="10">
                  <c:v>Sprint 11</c:v>
                </c:pt>
                <c:pt idx="11">
                  <c:v>Sprint 12</c:v>
                </c:pt>
                <c:pt idx="12">
                  <c:v>Sprint 13</c:v>
                </c:pt>
                <c:pt idx="13">
                  <c:v>Sprint 14</c:v>
                </c:pt>
                <c:pt idx="14">
                  <c:v>Sprint 15</c:v>
                </c:pt>
                <c:pt idx="15">
                  <c:v>Sprint 16</c:v>
                </c:pt>
                <c:pt idx="16">
                  <c:v>Sprint 17</c:v>
                </c:pt>
                <c:pt idx="17">
                  <c:v>Sprint 18</c:v>
                </c:pt>
                <c:pt idx="18">
                  <c:v>Sprint 19</c:v>
                </c:pt>
                <c:pt idx="19">
                  <c:v>Sprint 20</c:v>
                </c:pt>
                <c:pt idx="20">
                  <c:v>Sprint 21</c:v>
                </c:pt>
              </c:strCache>
            </c:strRef>
          </c:cat>
          <c:val>
            <c:numRef>
              <c:f>'Team Velocity'!$C$4:$C$24</c:f>
              <c:numCache>
                <c:formatCode>General</c:formatCode>
                <c:ptCount val="21"/>
                <c:pt idx="0">
                  <c:v>0</c:v>
                </c:pt>
                <c:pt idx="1">
                  <c:v>16</c:v>
                </c:pt>
                <c:pt idx="2">
                  <c:v>6</c:v>
                </c:pt>
                <c:pt idx="3">
                  <c:v>33</c:v>
                </c:pt>
                <c:pt idx="4">
                  <c:v>50</c:v>
                </c:pt>
                <c:pt idx="5">
                  <c:v>32</c:v>
                </c:pt>
                <c:pt idx="6">
                  <c:v>83</c:v>
                </c:pt>
                <c:pt idx="7">
                  <c:v>13</c:v>
                </c:pt>
                <c:pt idx="8">
                  <c:v>59</c:v>
                </c:pt>
                <c:pt idx="9">
                  <c:v>39</c:v>
                </c:pt>
                <c:pt idx="10">
                  <c:v>75</c:v>
                </c:pt>
                <c:pt idx="11">
                  <c:v>100</c:v>
                </c:pt>
                <c:pt idx="12">
                  <c:v>82</c:v>
                </c:pt>
                <c:pt idx="13">
                  <c:v>118</c:v>
                </c:pt>
                <c:pt idx="14">
                  <c:v>98</c:v>
                </c:pt>
                <c:pt idx="15">
                  <c:v>77</c:v>
                </c:pt>
                <c:pt idx="16">
                  <c:v>111</c:v>
                </c:pt>
                <c:pt idx="17">
                  <c:v>117</c:v>
                </c:pt>
                <c:pt idx="18">
                  <c:v>47</c:v>
                </c:pt>
                <c:pt idx="19">
                  <c:v>104</c:v>
                </c:pt>
                <c:pt idx="20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46-468B-9ED6-D6F229A4A33A}"/>
            </c:ext>
          </c:extLst>
        </c:ser>
        <c:ser>
          <c:idx val="1"/>
          <c:order val="1"/>
          <c:invertIfNegative val="0"/>
          <c:cat>
            <c:strRef>
              <c:f>'Team Velocity'!$B$4:$B$24</c:f>
              <c:strCache>
                <c:ptCount val="21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  <c:pt idx="6">
                  <c:v>Sprint 7</c:v>
                </c:pt>
                <c:pt idx="7">
                  <c:v>Sprint 8</c:v>
                </c:pt>
                <c:pt idx="8">
                  <c:v>Sprint 9</c:v>
                </c:pt>
                <c:pt idx="9">
                  <c:v>Sprint 10</c:v>
                </c:pt>
                <c:pt idx="10">
                  <c:v>Sprint 11</c:v>
                </c:pt>
                <c:pt idx="11">
                  <c:v>Sprint 12</c:v>
                </c:pt>
                <c:pt idx="12">
                  <c:v>Sprint 13</c:v>
                </c:pt>
                <c:pt idx="13">
                  <c:v>Sprint 14</c:v>
                </c:pt>
                <c:pt idx="14">
                  <c:v>Sprint 15</c:v>
                </c:pt>
                <c:pt idx="15">
                  <c:v>Sprint 16</c:v>
                </c:pt>
                <c:pt idx="16">
                  <c:v>Sprint 17</c:v>
                </c:pt>
                <c:pt idx="17">
                  <c:v>Sprint 18</c:v>
                </c:pt>
                <c:pt idx="18">
                  <c:v>Sprint 19</c:v>
                </c:pt>
                <c:pt idx="19">
                  <c:v>Sprint 20</c:v>
                </c:pt>
                <c:pt idx="20">
                  <c:v>Sprint 21</c:v>
                </c:pt>
              </c:strCache>
            </c:strRef>
          </c:cat>
          <c:val>
            <c:numRef>
              <c:f>'Team Velocity'!$D$4:$D$24</c:f>
              <c:numCache>
                <c:formatCode>0</c:formatCode>
                <c:ptCount val="21"/>
                <c:pt idx="0">
                  <c:v>0</c:v>
                </c:pt>
                <c:pt idx="1">
                  <c:v>8</c:v>
                </c:pt>
                <c:pt idx="2">
                  <c:v>7.333333333333333</c:v>
                </c:pt>
                <c:pt idx="3">
                  <c:v>13.75</c:v>
                </c:pt>
                <c:pt idx="4">
                  <c:v>21</c:v>
                </c:pt>
                <c:pt idx="5">
                  <c:v>22.833333333333332</c:v>
                </c:pt>
                <c:pt idx="6">
                  <c:v>31.428571428571427</c:v>
                </c:pt>
                <c:pt idx="7">
                  <c:v>29</c:v>
                </c:pt>
                <c:pt idx="8">
                  <c:v>32</c:v>
                </c:pt>
                <c:pt idx="9">
                  <c:v>33</c:v>
                </c:pt>
                <c:pt idx="10">
                  <c:v>37</c:v>
                </c:pt>
                <c:pt idx="11">
                  <c:v>42</c:v>
                </c:pt>
                <c:pt idx="12">
                  <c:v>45</c:v>
                </c:pt>
                <c:pt idx="13">
                  <c:v>50</c:v>
                </c:pt>
                <c:pt idx="14" formatCode="0.00">
                  <c:v>53.6</c:v>
                </c:pt>
                <c:pt idx="15" formatCode="0.00">
                  <c:v>55</c:v>
                </c:pt>
                <c:pt idx="16" formatCode="0.00">
                  <c:v>58</c:v>
                </c:pt>
                <c:pt idx="17" formatCode="0.00">
                  <c:v>61</c:v>
                </c:pt>
                <c:pt idx="18" formatCode="0.00">
                  <c:v>60.84</c:v>
                </c:pt>
                <c:pt idx="19" formatCode="0.00">
                  <c:v>63</c:v>
                </c:pt>
                <c:pt idx="20" formatCode="0.0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46-468B-9ED6-D6F229A4A3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137344"/>
        <c:axId val="68138880"/>
      </c:barChart>
      <c:catAx>
        <c:axId val="68137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8138880"/>
        <c:crosses val="autoZero"/>
        <c:auto val="1"/>
        <c:lblAlgn val="ctr"/>
        <c:lblOffset val="100"/>
        <c:noMultiLvlLbl val="0"/>
      </c:catAx>
      <c:valAx>
        <c:axId val="681388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/>
                  <a:t>Story</a:t>
                </a:r>
                <a:r>
                  <a:rPr lang="en-GB" baseline="0"/>
                  <a:t> Points</a:t>
                </a:r>
                <a:endParaRPr lang="en-GB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6813734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>
                <a:solidFill>
                  <a:srgbClr val="00206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Team Focus Factor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'Team Focus Factor'!$E$3</c:f>
              <c:strCache>
                <c:ptCount val="1"/>
                <c:pt idx="0">
                  <c:v>Focus Factor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'Team Focus Factor'!$B$4:$B$24</c:f>
              <c:strCache>
                <c:ptCount val="21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  <c:pt idx="6">
                  <c:v>Sprint 7</c:v>
                </c:pt>
                <c:pt idx="7">
                  <c:v>Sprint 8</c:v>
                </c:pt>
                <c:pt idx="8">
                  <c:v>Sprint 9</c:v>
                </c:pt>
                <c:pt idx="9">
                  <c:v>Sprint 10</c:v>
                </c:pt>
                <c:pt idx="10">
                  <c:v>Sprint 11</c:v>
                </c:pt>
                <c:pt idx="11">
                  <c:v>Sprint 12</c:v>
                </c:pt>
                <c:pt idx="12">
                  <c:v>Sprint 13</c:v>
                </c:pt>
                <c:pt idx="13">
                  <c:v>Sprint 14</c:v>
                </c:pt>
                <c:pt idx="14">
                  <c:v>Sprint 15</c:v>
                </c:pt>
                <c:pt idx="15">
                  <c:v>Sprint 16</c:v>
                </c:pt>
                <c:pt idx="16">
                  <c:v>Sprint 17</c:v>
                </c:pt>
                <c:pt idx="17">
                  <c:v>Sprint 18</c:v>
                </c:pt>
                <c:pt idx="18">
                  <c:v>Sprint 19</c:v>
                </c:pt>
                <c:pt idx="19">
                  <c:v>Sprint 20</c:v>
                </c:pt>
                <c:pt idx="20">
                  <c:v>Sprint 21</c:v>
                </c:pt>
              </c:strCache>
            </c:strRef>
          </c:cat>
          <c:val>
            <c:numRef>
              <c:f>'Team Focus Factor'!$E$4:$E$24</c:f>
              <c:numCache>
                <c:formatCode>0%</c:formatCode>
                <c:ptCount val="21"/>
                <c:pt idx="0">
                  <c:v>0</c:v>
                </c:pt>
                <c:pt idx="1">
                  <c:v>0.23880597014925373</c:v>
                </c:pt>
                <c:pt idx="2">
                  <c:v>9.5238095238095233E-2</c:v>
                </c:pt>
                <c:pt idx="3">
                  <c:v>0.61111111111111116</c:v>
                </c:pt>
                <c:pt idx="4">
                  <c:v>0.60240963855421692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0.8125</c:v>
                </c:pt>
                <c:pt idx="10">
                  <c:v>1.25</c:v>
                </c:pt>
                <c:pt idx="11">
                  <c:v>1.1764705882352942</c:v>
                </c:pt>
                <c:pt idx="12">
                  <c:v>1.0249999999999999</c:v>
                </c:pt>
                <c:pt idx="13">
                  <c:v>1.2421052631578948</c:v>
                </c:pt>
                <c:pt idx="14">
                  <c:v>1.0315789473684212</c:v>
                </c:pt>
                <c:pt idx="15">
                  <c:v>1.0266666666666666</c:v>
                </c:pt>
                <c:pt idx="16">
                  <c:v>1.1100000000000001</c:v>
                </c:pt>
                <c:pt idx="17">
                  <c:v>1.17</c:v>
                </c:pt>
                <c:pt idx="18">
                  <c:v>1</c:v>
                </c:pt>
                <c:pt idx="19">
                  <c:v>1.0947368421052632</c:v>
                </c:pt>
                <c:pt idx="20">
                  <c:v>1.1052631578947369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F8-48A4-AEC3-F832D4CAB6FC}"/>
            </c:ext>
          </c:extLst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8193664"/>
        <c:axId val="68232320"/>
      </c:lineChart>
      <c:catAx>
        <c:axId val="68193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8232320"/>
        <c:crosses val="autoZero"/>
        <c:auto val="1"/>
        <c:lblAlgn val="ctr"/>
        <c:lblOffset val="100"/>
        <c:noMultiLvlLbl val="0"/>
      </c:catAx>
      <c:valAx>
        <c:axId val="682323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Focus Factor (%)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6819366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>
                <a:solidFill>
                  <a:srgbClr val="002060"/>
                </a:solidFill>
              </a:rPr>
              <a:t>Product Bugs Trend @end of each sprint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'Quality Gates'!$B$4</c:f>
              <c:strCache>
                <c:ptCount val="1"/>
                <c:pt idx="0">
                  <c:v>Blockers-Majors-Regressions Bugs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'Quality Gates'!$A$5:$A$11</c:f>
              <c:strCache>
                <c:ptCount val="7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  <c:pt idx="6">
                  <c:v>Sprint 7</c:v>
                </c:pt>
              </c:strCache>
            </c:strRef>
          </c:cat>
          <c:val>
            <c:numRef>
              <c:f>'Quality Gates'!$B$5:$B$11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E1-4AA2-A287-45520E9F9086}"/>
            </c:ext>
          </c:extLst>
        </c:ser>
        <c:ser>
          <c:idx val="1"/>
          <c:order val="1"/>
          <c:tx>
            <c:strRef>
              <c:f>'Quality Gates'!$C$4</c:f>
              <c:strCache>
                <c:ptCount val="1"/>
                <c:pt idx="0">
                  <c:v>Medium bugs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'Quality Gates'!$A$5:$A$11</c:f>
              <c:strCache>
                <c:ptCount val="7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  <c:pt idx="6">
                  <c:v>Sprint 7</c:v>
                </c:pt>
              </c:strCache>
            </c:strRef>
          </c:cat>
          <c:val>
            <c:numRef>
              <c:f>'Quality Gates'!$C$5:$C$11</c:f>
              <c:numCache>
                <c:formatCode>General</c:formatCode>
                <c:ptCount val="7"/>
                <c:pt idx="0">
                  <c:v>25</c:v>
                </c:pt>
                <c:pt idx="1">
                  <c:v>24</c:v>
                </c:pt>
                <c:pt idx="2">
                  <c:v>22</c:v>
                </c:pt>
                <c:pt idx="3">
                  <c:v>24</c:v>
                </c:pt>
                <c:pt idx="4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E1-4AA2-A287-45520E9F9086}"/>
            </c:ext>
          </c:extLst>
        </c:ser>
        <c:ser>
          <c:idx val="2"/>
          <c:order val="2"/>
          <c:tx>
            <c:strRef>
              <c:f>'Quality Gates'!$D$4</c:f>
              <c:strCache>
                <c:ptCount val="1"/>
                <c:pt idx="0">
                  <c:v>Minor bugs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'Quality Gates'!$A$5:$A$11</c:f>
              <c:strCache>
                <c:ptCount val="7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  <c:pt idx="6">
                  <c:v>Sprint 7</c:v>
                </c:pt>
              </c:strCache>
            </c:strRef>
          </c:cat>
          <c:val>
            <c:numRef>
              <c:f>'Quality Gates'!$D$5:$D$11</c:f>
              <c:numCache>
                <c:formatCode>General</c:formatCode>
                <c:ptCount val="7"/>
                <c:pt idx="0">
                  <c:v>18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E1-4AA2-A287-45520E9F9086}"/>
            </c:ext>
          </c:extLst>
        </c:ser>
        <c:ser>
          <c:idx val="3"/>
          <c:order val="3"/>
          <c:tx>
            <c:strRef>
              <c:f>'Quality Gates'!$E$4</c:f>
              <c:strCache>
                <c:ptCount val="1"/>
                <c:pt idx="0">
                  <c:v>Total bugs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'Quality Gates'!$A$5:$A$11</c:f>
              <c:strCache>
                <c:ptCount val="7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  <c:pt idx="6">
                  <c:v>Sprint 7</c:v>
                </c:pt>
              </c:strCache>
            </c:strRef>
          </c:cat>
          <c:val>
            <c:numRef>
              <c:f>'Quality Gates'!$E$5:$E$11</c:f>
              <c:numCache>
                <c:formatCode>General</c:formatCode>
                <c:ptCount val="7"/>
                <c:pt idx="0">
                  <c:v>48</c:v>
                </c:pt>
                <c:pt idx="1">
                  <c:v>45</c:v>
                </c:pt>
                <c:pt idx="2">
                  <c:v>43</c:v>
                </c:pt>
                <c:pt idx="3">
                  <c:v>46</c:v>
                </c:pt>
                <c:pt idx="4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0E1-4AA2-A287-45520E9F90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282240"/>
        <c:axId val="68283776"/>
      </c:lineChart>
      <c:catAx>
        <c:axId val="6828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8283776"/>
        <c:crosses val="autoZero"/>
        <c:auto val="0"/>
        <c:lblAlgn val="ctr"/>
        <c:lblOffset val="100"/>
        <c:noMultiLvlLbl val="0"/>
      </c:catAx>
      <c:valAx>
        <c:axId val="682837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/>
                  <a:t>Bugs Count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68282240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Browallia New" panose="020B0604020202020204" pitchFamily="34" charset="-34"/>
          <a:cs typeface="Browallia New" panose="020B0604020202020204" pitchFamily="34" charset="-34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3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48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33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10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81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38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2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94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0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8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6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3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99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7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1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8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5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34B6-D0D6-4F27-AD0D-5F62FA5F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717" y="1761333"/>
            <a:ext cx="8689976" cy="2509213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0206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BEST practices for scaling agile development teams</a:t>
            </a:r>
            <a:br>
              <a:rPr lang="en-US" sz="6000" dirty="0">
                <a:solidFill>
                  <a:srgbClr val="00206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endParaRPr lang="en-US" sz="6000" dirty="0">
              <a:solidFill>
                <a:srgbClr val="00206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0629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4470-93AD-46CE-BAF6-38CAC4AC2F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57426" y="551543"/>
            <a:ext cx="10363826" cy="5186647"/>
          </a:xfrm>
        </p:spPr>
        <p:txBody>
          <a:bodyPr>
            <a:noAutofit/>
          </a:bodyPr>
          <a:lstStyle/>
          <a:p>
            <a:endParaRPr lang="en-US" sz="2800" dirty="0">
              <a:solidFill>
                <a:srgbClr val="002060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  <a:p>
            <a:r>
              <a:rPr lang="en-US" sz="2800" dirty="0">
                <a:solidFill>
                  <a:srgbClr val="002060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Keep teams SIZE small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Each team with at max 5 to 6 members including Dev and QA.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Team names.</a:t>
            </a:r>
          </a:p>
          <a:p>
            <a:r>
              <a:rPr lang="en-US" sz="2800" dirty="0">
                <a:solidFill>
                  <a:srgbClr val="002060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Balance iteration length with actual production time.</a:t>
            </a:r>
          </a:p>
          <a:p>
            <a:r>
              <a:rPr lang="en-US" sz="2800" dirty="0">
                <a:solidFill>
                  <a:srgbClr val="002060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Assign a product ownership role.</a:t>
            </a:r>
          </a:p>
          <a:p>
            <a:r>
              <a:rPr lang="en-US" sz="2800" dirty="0">
                <a:solidFill>
                  <a:srgbClr val="002060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Synchronize end-of-iteration periods across teams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Scrum of Scrums.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Analyzing each team growth using metrics like Velocity, Focus Factor, Quality GATES.</a:t>
            </a:r>
            <a:endParaRPr lang="en-US" sz="2800" dirty="0">
              <a:solidFill>
                <a:srgbClr val="002060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  <a:p>
            <a:pPr lvl="1"/>
            <a:endParaRPr lang="en-US" sz="2800" dirty="0">
              <a:solidFill>
                <a:srgbClr val="002060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3444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0220" y="1248000"/>
          <a:ext cx="8671560" cy="43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817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749737"/>
              </p:ext>
            </p:extLst>
          </p:nvPr>
        </p:nvGraphicFramePr>
        <p:xfrm>
          <a:off x="1392702" y="357809"/>
          <a:ext cx="10534255" cy="517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524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7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8" name="Group 15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320569"/>
              </p:ext>
            </p:extLst>
          </p:nvPr>
        </p:nvGraphicFramePr>
        <p:xfrm>
          <a:off x="1952625" y="544512"/>
          <a:ext cx="9782175" cy="5645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703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42</TotalTime>
  <Words>91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Browallia New</vt:lpstr>
      <vt:lpstr>Corbel</vt:lpstr>
      <vt:lpstr>Parallax</vt:lpstr>
      <vt:lpstr>BEST practices for scaling agile development teams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practices for scaling agile development teams </dc:title>
  <dc:creator>Naman.Chopra</dc:creator>
  <cp:lastModifiedBy>Naman.Chopra</cp:lastModifiedBy>
  <cp:revision>15</cp:revision>
  <dcterms:created xsi:type="dcterms:W3CDTF">2019-10-02T15:06:01Z</dcterms:created>
  <dcterms:modified xsi:type="dcterms:W3CDTF">2019-10-03T03:30:09Z</dcterms:modified>
</cp:coreProperties>
</file>