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69" r:id="rId3"/>
    <p:sldId id="274" r:id="rId4"/>
    <p:sldId id="275" r:id="rId5"/>
    <p:sldId id="278" r:id="rId6"/>
    <p:sldId id="279" r:id="rId7"/>
    <p:sldId id="280"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1462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74297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7457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9684602C-8966-B195-BCD4-D831696FB33C}"/>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4E77B370-593B-50CE-180B-D3C407FAA3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E23CF4E3-81C1-1C3B-5E75-1D6D87B866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0285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solidFill>
                  <a:schemeClr val="tx1"/>
                </a:solidFill>
                <a:latin typeface="Times New Roman" panose="02020603050405020304" pitchFamily="18" charset="0"/>
                <a:cs typeface="Times New Roman" panose="02020603050405020304" pitchFamily="18" charset="0"/>
              </a:rPr>
              <a:t>Al-based tool for preliminary diagnosis of Dermatological manifestations</a:t>
            </a:r>
            <a:endParaRPr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13</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212946" y="2576833"/>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GB" sz="20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a:t>
            </a:r>
            <a:r>
              <a:rPr lang="en-GB" sz="1700" b="1" dirty="0" err="1">
                <a:solidFill>
                  <a:srgbClr val="17365D"/>
                </a:solidFill>
                <a:latin typeface="Cambria" panose="02040503050406030204" pitchFamily="18" charset="0"/>
                <a:ea typeface="Cambria" panose="02040503050406030204" pitchFamily="18" charset="0"/>
                <a:cs typeface="Verdana"/>
                <a:sym typeface="Verdana"/>
              </a:rPr>
              <a:t>Megala</a:t>
            </a:r>
            <a:r>
              <a:rPr lang="en-GB" sz="1700" b="1" dirty="0">
                <a:solidFill>
                  <a:srgbClr val="17365D"/>
                </a:solidFill>
                <a:latin typeface="Cambria" panose="02040503050406030204" pitchFamily="18" charset="0"/>
                <a:ea typeface="Cambria" panose="02040503050406030204" pitchFamily="18" charset="0"/>
                <a:cs typeface="Verdana"/>
                <a:sym typeface="Verdana"/>
              </a:rPr>
              <a:t> G</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975671638"/>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lang="en-US"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lang="en-US"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6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cs typeface="Verdana"/>
                <a:sym typeface="Verdana"/>
              </a:rPr>
              <a:t>CSE7101-</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20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553347" y="461787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B TECH</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 , Dr. Blessed Prince</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endParaRPr lang="en-US" sz="1800" b="1"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p:cNvGraphicFramePr>
            <a:graphicFrameLocks noGrp="1"/>
          </p:cNvGraphicFramePr>
          <p:nvPr>
            <p:extLst>
              <p:ext uri="{D42A27DB-BD31-4B8C-83A1-F6EECF244321}">
                <p14:modId xmlns:p14="http://schemas.microsoft.com/office/powerpoint/2010/main" val="2793995706"/>
              </p:ext>
            </p:extLst>
          </p:nvPr>
        </p:nvGraphicFramePr>
        <p:xfrm>
          <a:off x="716381" y="3078992"/>
          <a:ext cx="4732696" cy="1330719"/>
        </p:xfrm>
        <a:graphic>
          <a:graphicData uri="http://schemas.openxmlformats.org/drawingml/2006/table">
            <a:tbl>
              <a:tblPr firstRow="1" bandRow="1"/>
              <a:tblGrid>
                <a:gridCol w="2064141">
                  <a:extLst>
                    <a:ext uri="{9D8B030D-6E8A-4147-A177-3AD203B41FA5}">
                      <a16:colId xmlns:a16="http://schemas.microsoft.com/office/drawing/2014/main" val="1696010223"/>
                    </a:ext>
                  </a:extLst>
                </a:gridCol>
                <a:gridCol w="2668555">
                  <a:extLst>
                    <a:ext uri="{9D8B030D-6E8A-4147-A177-3AD203B41FA5}">
                      <a16:colId xmlns:a16="http://schemas.microsoft.com/office/drawing/2014/main" val="3944482479"/>
                    </a:ext>
                  </a:extLst>
                </a:gridCol>
              </a:tblGrid>
              <a:tr h="443573">
                <a:tc>
                  <a:txBody>
                    <a:bodyPr/>
                    <a:lstStyle/>
                    <a:p>
                      <a:r>
                        <a:rPr lang="en-US" sz="1600" dirty="0"/>
                        <a:t>   20221CSE0615</a:t>
                      </a:r>
                      <a:endParaRPr lang="en-IN" sz="1600" dirty="0"/>
                    </a:p>
                  </a:txBody>
                  <a:tcPr/>
                </a:tc>
                <a:tc>
                  <a:txBody>
                    <a:bodyPr/>
                    <a:lstStyle/>
                    <a:p>
                      <a:r>
                        <a:rPr lang="en-US" dirty="0"/>
                        <a:t>           NAMAN KUMAR </a:t>
                      </a:r>
                      <a:endParaRPr lang="en-IN" dirty="0"/>
                    </a:p>
                  </a:txBody>
                  <a:tcPr/>
                </a:tc>
                <a:extLst>
                  <a:ext uri="{0D108BD9-81ED-4DB2-BD59-A6C34878D82A}">
                    <a16:rowId xmlns:a16="http://schemas.microsoft.com/office/drawing/2014/main" val="616989724"/>
                  </a:ext>
                </a:extLst>
              </a:tr>
              <a:tr h="443573">
                <a:tc>
                  <a:txBody>
                    <a:bodyPr/>
                    <a:lstStyle/>
                    <a:p>
                      <a:r>
                        <a:rPr lang="en-US" sz="1600" dirty="0"/>
                        <a:t>   20221CSE0616</a:t>
                      </a:r>
                      <a:endParaRPr lang="en-IN" sz="1600" dirty="0"/>
                    </a:p>
                  </a:txBody>
                  <a:tcPr/>
                </a:tc>
                <a:tc>
                  <a:txBody>
                    <a:bodyPr/>
                    <a:lstStyle/>
                    <a:p>
                      <a:r>
                        <a:rPr lang="en-US" dirty="0"/>
                        <a:t>           SRREEJA KN</a:t>
                      </a:r>
                      <a:endParaRPr lang="en-IN" dirty="0"/>
                    </a:p>
                  </a:txBody>
                  <a:tcPr/>
                </a:tc>
                <a:extLst>
                  <a:ext uri="{0D108BD9-81ED-4DB2-BD59-A6C34878D82A}">
                    <a16:rowId xmlns:a16="http://schemas.microsoft.com/office/drawing/2014/main" val="2970510867"/>
                  </a:ext>
                </a:extLst>
              </a:tr>
              <a:tr h="443573">
                <a:tc>
                  <a:txBody>
                    <a:bodyPr/>
                    <a:lstStyle/>
                    <a:p>
                      <a:r>
                        <a:rPr lang="en-US" sz="1600" dirty="0"/>
                        <a:t>   20221CSE0535</a:t>
                      </a:r>
                      <a:endParaRPr lang="en-IN" sz="1600" dirty="0"/>
                    </a:p>
                  </a:txBody>
                  <a:tcPr/>
                </a:tc>
                <a:tc>
                  <a:txBody>
                    <a:bodyPr/>
                    <a:lstStyle/>
                    <a:p>
                      <a:r>
                        <a:rPr lang="en-US"/>
                        <a:t>           SANKARSHAN</a:t>
                      </a:r>
                      <a:endParaRPr lang="en-IN" dirty="0"/>
                    </a:p>
                  </a:txBody>
                  <a:tcPr/>
                </a:tc>
                <a:extLst>
                  <a:ext uri="{0D108BD9-81ED-4DB2-BD59-A6C34878D82A}">
                    <a16:rowId xmlns:a16="http://schemas.microsoft.com/office/drawing/2014/main" val="73590260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 </a:t>
            </a:r>
            <a:r>
              <a:rPr lang="en-IN" dirty="0">
                <a:latin typeface="Cambria" panose="02040503050406030204" pitchFamily="18" charset="0"/>
                <a:ea typeface="Cambria" panose="02040503050406030204" pitchFamily="18" charset="0"/>
              </a:rPr>
              <a:t>Ministry of AYUSH</a:t>
            </a:r>
            <a:endParaRPr lang="en-US"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 (Hardware / Software / Both) : </a:t>
            </a:r>
            <a:r>
              <a:rPr lang="en-US"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p>
          <a:p>
            <a:pPr marL="342900" indent="-190500" algn="just">
              <a:lnSpc>
                <a:spcPct val="200000"/>
              </a:lnSpc>
              <a:spcBef>
                <a:spcPts val="0"/>
              </a:spcBef>
              <a:buNone/>
            </a:pPr>
            <a:r>
              <a:rPr lang="en-US" b="1" i="1" dirty="0">
                <a:solidFill>
                  <a:srgbClr val="FF0000"/>
                </a:solidFill>
              </a:rPr>
              <a:t>Smart Education Platform for Personalized Curricula</a:t>
            </a:r>
          </a:p>
          <a:p>
            <a:pPr marL="342900" lvl="0" indent="-190500" algn="just">
              <a:lnSpc>
                <a:spcPct val="200000"/>
              </a:lnSpc>
              <a:spcBef>
                <a:spcPts val="0"/>
              </a:spcBef>
              <a:buNone/>
            </a:pPr>
            <a:endParaRPr lang="en-US" b="1"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a:t>
            </a:r>
            <a:endParaRPr dirty="0">
              <a:latin typeface="Cambria" panose="02040503050406030204" pitchFamily="18" charset="0"/>
              <a:ea typeface="Cambria" panose="02040503050406030204" pitchFamily="18" charset="0"/>
            </a:endParaRPr>
          </a:p>
        </p:txBody>
      </p:sp>
      <p:sp>
        <p:nvSpPr>
          <p:cNvPr id="3" name="Text Placeholder 2"/>
          <p:cNvSpPr>
            <a:spLocks noGrp="1" noChangeArrowheads="1"/>
          </p:cNvSpPr>
          <p:nvPr>
            <p:ph type="body" idx="1"/>
          </p:nvPr>
        </p:nvSpPr>
        <p:spPr bwMode="auto">
          <a:xfrm>
            <a:off x="554134" y="1469746"/>
            <a:ext cx="11083731" cy="32983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6200" indent="0">
              <a:buNone/>
            </a:pPr>
            <a:r>
              <a:rPr lang="en-US" sz="2000" b="1" dirty="0"/>
              <a:t>Smart Education Platform for Personalized Curricula</a:t>
            </a:r>
          </a:p>
          <a:p>
            <a:r>
              <a:rPr lang="en-US" sz="2000" dirty="0"/>
              <a:t>The current higher education system often lacks flexibility, forcing students into rigid, standardized curricula that may not align with their individual interests or career goals. This can lead to a less engaging learning experience and may fail to adequately prepare students for a rapidly evolving, interdisciplinary job market. Existing educational platforms and Learning Management Systems (LMS) primarily focus on content delivery for predefined courses, offering limited options for customization, interdepartmental course selection, or student-driven project work.</a:t>
            </a:r>
          </a:p>
          <a:p>
            <a:pPr marL="342900" indent="-342900" eaLnBrk="0" fontAlgn="base" hangingPunct="0">
              <a:spcBef>
                <a:spcPct val="0"/>
              </a:spcBef>
              <a:spcAft>
                <a:spcPct val="0"/>
              </a:spcAft>
              <a:buClrTx/>
              <a:buSzTx/>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3797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OBJECTIVES</a:t>
            </a:r>
            <a:endParaRPr dirty="0">
              <a:latin typeface="Cambria" panose="02040503050406030204" pitchFamily="18" charset="0"/>
              <a:ea typeface="Cambria" panose="02040503050406030204" pitchFamily="18" charset="0"/>
            </a:endParaRPr>
          </a:p>
        </p:txBody>
      </p:sp>
      <p:sp>
        <p:nvSpPr>
          <p:cNvPr id="3" name="Text Placeholder 2"/>
          <p:cNvSpPr>
            <a:spLocks noGrp="1" noChangeArrowheads="1"/>
          </p:cNvSpPr>
          <p:nvPr>
            <p:ph type="body" idx="1"/>
          </p:nvPr>
        </p:nvSpPr>
        <p:spPr bwMode="auto">
          <a:xfrm>
            <a:off x="812800" y="1202973"/>
            <a:ext cx="10821015" cy="42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t>This project aims to address this gap by developing a </a:t>
            </a:r>
            <a:r>
              <a:rPr lang="en-US" sz="2000" b="1" dirty="0"/>
              <a:t>Smart Education Platform</a:t>
            </a:r>
            <a:r>
              <a:rPr lang="en-US" sz="2000" dirty="0"/>
              <a:t> that empowers undergraduate students to design their own personalized and interdisciplinary curricula. The platform will provide a flexible and efficient learning environment where students can:</a:t>
            </a:r>
          </a:p>
          <a:p>
            <a:endParaRPr lang="en-US" sz="2000" dirty="0"/>
          </a:p>
          <a:p>
            <a:r>
              <a:rPr lang="en-US" sz="2000" b="1" dirty="0"/>
              <a:t>Select courses from various departments</a:t>
            </a:r>
            <a:r>
              <a:rPr lang="en-US" sz="2000" dirty="0"/>
              <a:t> within their college.</a:t>
            </a:r>
          </a:p>
          <a:p>
            <a:endParaRPr lang="en-US" sz="2000" dirty="0"/>
          </a:p>
          <a:p>
            <a:r>
              <a:rPr lang="en-US" sz="2000" b="1" dirty="0"/>
              <a:t>Integrate external courses</a:t>
            </a:r>
            <a:r>
              <a:rPr lang="en-US" sz="2000" dirty="0"/>
              <a:t> from reputable sources like NPTEL.</a:t>
            </a:r>
          </a:p>
          <a:p>
            <a:endParaRPr lang="en-US" sz="2000" dirty="0"/>
          </a:p>
          <a:p>
            <a:r>
              <a:rPr lang="en-US" sz="2000" b="1" dirty="0"/>
              <a:t>Choose their own faculty guide for projects</a:t>
            </a:r>
            <a:r>
              <a:rPr lang="en-US" sz="2000" dirty="0"/>
              <a:t>, allowing for specialized, hands-on learning experiences that count as formal subjects.</a:t>
            </a:r>
          </a:p>
          <a:p>
            <a:pPr marL="76200" indent="0">
              <a:buNone/>
            </a:pPr>
            <a:endParaRPr lang="en-US" sz="2000" dirty="0"/>
          </a:p>
        </p:txBody>
      </p:sp>
    </p:spTree>
    <p:extLst>
      <p:ext uri="{BB962C8B-B14F-4D97-AF65-F5344CB8AC3E}">
        <p14:creationId xmlns:p14="http://schemas.microsoft.com/office/powerpoint/2010/main" val="2980680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Flow of work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8E6E0139-47E3-8EC6-0645-1757904CDE04}"/>
              </a:ext>
            </a:extLst>
          </p:cNvPr>
          <p:cNvSpPr txBox="1"/>
          <p:nvPr/>
        </p:nvSpPr>
        <p:spPr>
          <a:xfrm>
            <a:off x="955040" y="1235835"/>
            <a:ext cx="9398000" cy="4386329"/>
          </a:xfrm>
          <a:prstGeom prst="rect">
            <a:avLst/>
          </a:prstGeom>
          <a:noFill/>
        </p:spPr>
        <p:txBody>
          <a:bodyPr wrap="square">
            <a:spAutoFit/>
          </a:bodyPr>
          <a:lstStyle/>
          <a:p>
            <a:pPr>
              <a:lnSpc>
                <a:spcPct val="150000"/>
              </a:lnSpc>
              <a:buNone/>
            </a:pPr>
            <a:r>
              <a:rPr lang="en-IN" b="1" dirty="0"/>
              <a:t>Start → Phase 1 → Phase 2 → Phase 3 → Phase 4 → Phase 5 → End</a:t>
            </a:r>
          </a:p>
          <a:p>
            <a:pPr>
              <a:lnSpc>
                <a:spcPct val="150000"/>
              </a:lnSpc>
              <a:buNone/>
            </a:pPr>
            <a:endParaRPr lang="en-IN" dirty="0"/>
          </a:p>
          <a:p>
            <a:pPr>
              <a:lnSpc>
                <a:spcPct val="150000"/>
              </a:lnSpc>
              <a:buFont typeface="Arial" panose="020B0604020202020204" pitchFamily="34" charset="0"/>
              <a:buChar char="•"/>
            </a:pPr>
            <a:r>
              <a:rPr lang="en-IN" sz="1600" b="1" dirty="0">
                <a:solidFill>
                  <a:srgbClr val="FF0000"/>
                </a:solidFill>
              </a:rPr>
              <a:t>Phase 1: Planning &amp; Setup</a:t>
            </a:r>
            <a:br>
              <a:rPr lang="en-IN" sz="1600" dirty="0"/>
            </a:br>
            <a:r>
              <a:rPr lang="en-IN" sz="1600" dirty="0"/>
              <a:t>Repo setup | Env config | Schema design | Project structure</a:t>
            </a:r>
          </a:p>
          <a:p>
            <a:pPr>
              <a:lnSpc>
                <a:spcPct val="150000"/>
              </a:lnSpc>
              <a:buFont typeface="Arial" panose="020B0604020202020204" pitchFamily="34" charset="0"/>
              <a:buChar char="•"/>
            </a:pPr>
            <a:r>
              <a:rPr lang="en-IN" sz="1600" b="1" dirty="0">
                <a:solidFill>
                  <a:srgbClr val="FF0000"/>
                </a:solidFill>
              </a:rPr>
              <a:t>Phase 2: Backend</a:t>
            </a:r>
            <a:br>
              <a:rPr lang="en-IN" sz="1600" dirty="0"/>
            </a:br>
            <a:r>
              <a:rPr lang="en-IN" sz="1600" dirty="0"/>
              <a:t>Express.js APIs | Auth (JWT + </a:t>
            </a:r>
            <a:r>
              <a:rPr lang="en-IN" sz="1600" dirty="0" err="1"/>
              <a:t>bcrypt</a:t>
            </a:r>
            <a:r>
              <a:rPr lang="en-IN" sz="1600" dirty="0"/>
              <a:t>) | CRUD ops | MongoDB</a:t>
            </a:r>
          </a:p>
          <a:p>
            <a:pPr>
              <a:lnSpc>
                <a:spcPct val="150000"/>
              </a:lnSpc>
              <a:buFont typeface="Arial" panose="020B0604020202020204" pitchFamily="34" charset="0"/>
              <a:buChar char="•"/>
            </a:pPr>
            <a:r>
              <a:rPr lang="en-IN" sz="1600" b="1" dirty="0">
                <a:solidFill>
                  <a:srgbClr val="FF0000"/>
                </a:solidFill>
              </a:rPr>
              <a:t>Phase 3: Frontend</a:t>
            </a:r>
            <a:br>
              <a:rPr lang="en-IN" sz="1600" dirty="0"/>
            </a:br>
            <a:r>
              <a:rPr lang="en-IN" sz="1600" dirty="0"/>
              <a:t>React UI | Auth forms | Dashboard | State </a:t>
            </a:r>
            <a:r>
              <a:rPr lang="en-IN" sz="1600" dirty="0" err="1"/>
              <a:t>mgmt</a:t>
            </a:r>
            <a:r>
              <a:rPr lang="en-IN" sz="1600" dirty="0"/>
              <a:t> (Redux/Context) | API calls</a:t>
            </a:r>
          </a:p>
          <a:p>
            <a:pPr>
              <a:lnSpc>
                <a:spcPct val="150000"/>
              </a:lnSpc>
              <a:buFont typeface="Arial" panose="020B0604020202020204" pitchFamily="34" charset="0"/>
              <a:buChar char="•"/>
            </a:pPr>
            <a:r>
              <a:rPr lang="en-IN" sz="1600" b="1" dirty="0">
                <a:solidFill>
                  <a:srgbClr val="FF0000"/>
                </a:solidFill>
              </a:rPr>
              <a:t>Phase 4: Core Features</a:t>
            </a:r>
            <a:br>
              <a:rPr lang="en-IN" sz="1600" dirty="0"/>
            </a:br>
            <a:r>
              <a:rPr lang="en-IN" sz="1600" dirty="0"/>
              <a:t>Curriculum Builder | Project Allocation (faculty approval) | Grades submission | (Optional: NPTEL API)</a:t>
            </a:r>
          </a:p>
          <a:p>
            <a:pPr>
              <a:lnSpc>
                <a:spcPct val="150000"/>
              </a:lnSpc>
              <a:buFont typeface="Arial" panose="020B0604020202020204" pitchFamily="34" charset="0"/>
              <a:buChar char="•"/>
            </a:pPr>
            <a:r>
              <a:rPr lang="en-IN" sz="1600" b="1" dirty="0">
                <a:solidFill>
                  <a:srgbClr val="FF0000"/>
                </a:solidFill>
              </a:rPr>
              <a:t>Phase 5: Testing &amp; Deployment</a:t>
            </a:r>
            <a:br>
              <a:rPr lang="en-IN" sz="1600" dirty="0"/>
            </a:br>
            <a:r>
              <a:rPr lang="en-IN" sz="1600" dirty="0"/>
              <a:t>Unit + E2E Tests | UI polish | Deploy FE (Netlify/</a:t>
            </a:r>
            <a:r>
              <a:rPr lang="en-IN" sz="1600" dirty="0" err="1"/>
              <a:t>Vercel</a:t>
            </a:r>
            <a:r>
              <a:rPr lang="en-IN" sz="1600" dirty="0"/>
              <a:t>) + BE (Heroku/AWS)</a:t>
            </a:r>
          </a:p>
        </p:txBody>
      </p:sp>
    </p:spTree>
    <p:extLst>
      <p:ext uri="{BB962C8B-B14F-4D97-AF65-F5344CB8AC3E}">
        <p14:creationId xmlns:p14="http://schemas.microsoft.com/office/powerpoint/2010/main" val="1684427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Login flow</a:t>
            </a:r>
          </a:p>
        </p:txBody>
      </p:sp>
      <p:pic>
        <p:nvPicPr>
          <p:cNvPr id="3" name="Picture 2">
            <a:extLst>
              <a:ext uri="{FF2B5EF4-FFF2-40B4-BE49-F238E27FC236}">
                <a16:creationId xmlns:a16="http://schemas.microsoft.com/office/drawing/2014/main" id="{A0ADFCC4-B8D3-3A05-8C3E-4C586537A625}"/>
              </a:ext>
            </a:extLst>
          </p:cNvPr>
          <p:cNvPicPr>
            <a:picLocks noChangeAspect="1"/>
          </p:cNvPicPr>
          <p:nvPr/>
        </p:nvPicPr>
        <p:blipFill>
          <a:blip r:embed="rId3"/>
          <a:stretch>
            <a:fillRect/>
          </a:stretch>
        </p:blipFill>
        <p:spPr>
          <a:xfrm>
            <a:off x="284480" y="1056640"/>
            <a:ext cx="3881119" cy="5100320"/>
          </a:xfrm>
          <a:prstGeom prst="rect">
            <a:avLst/>
          </a:prstGeom>
        </p:spPr>
      </p:pic>
      <p:pic>
        <p:nvPicPr>
          <p:cNvPr id="5" name="Picture 4">
            <a:extLst>
              <a:ext uri="{FF2B5EF4-FFF2-40B4-BE49-F238E27FC236}">
                <a16:creationId xmlns:a16="http://schemas.microsoft.com/office/drawing/2014/main" id="{14DB1A93-BFBF-6EC5-1E30-1E04B6882D69}"/>
              </a:ext>
            </a:extLst>
          </p:cNvPr>
          <p:cNvPicPr>
            <a:picLocks noChangeAspect="1"/>
          </p:cNvPicPr>
          <p:nvPr/>
        </p:nvPicPr>
        <p:blipFill>
          <a:blip r:embed="rId4"/>
          <a:stretch>
            <a:fillRect/>
          </a:stretch>
        </p:blipFill>
        <p:spPr>
          <a:xfrm>
            <a:off x="5008880" y="924560"/>
            <a:ext cx="6685279" cy="5923280"/>
          </a:xfrm>
          <a:prstGeom prst="rect">
            <a:avLst/>
          </a:prstGeom>
        </p:spPr>
      </p:pic>
    </p:spTree>
    <p:extLst>
      <p:ext uri="{BB962C8B-B14F-4D97-AF65-F5344CB8AC3E}">
        <p14:creationId xmlns:p14="http://schemas.microsoft.com/office/powerpoint/2010/main" val="326989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56A3D683-4ABD-B3FD-B4C7-655D8946F6CB}"/>
            </a:ext>
          </a:extLst>
        </p:cNvPr>
        <p:cNvGrpSpPr/>
        <p:nvPr/>
      </p:nvGrpSpPr>
      <p:grpSpPr>
        <a:xfrm>
          <a:off x="0" y="0"/>
          <a:ext cx="0" cy="0"/>
          <a:chOff x="0" y="0"/>
          <a:chExt cx="0" cy="0"/>
        </a:xfrm>
      </p:grpSpPr>
    </p:spTree>
    <p:extLst>
      <p:ext uri="{BB962C8B-B14F-4D97-AF65-F5344CB8AC3E}">
        <p14:creationId xmlns:p14="http://schemas.microsoft.com/office/powerpoint/2010/main" val="1732375999"/>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TotalTime>
  <Words>444</Words>
  <Application>Microsoft Office PowerPoint</Application>
  <PresentationFormat>Widescreen</PresentationFormat>
  <Paragraphs>49</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Cambria</vt:lpstr>
      <vt:lpstr>Times New Roman</vt:lpstr>
      <vt:lpstr>Verdana</vt:lpstr>
      <vt:lpstr>Bioinformatics</vt:lpstr>
      <vt:lpstr>Al-based tool for preliminary diagnosis of Dermatological manifestations</vt:lpstr>
      <vt:lpstr>Problem Statement Number: </vt:lpstr>
      <vt:lpstr>PROBLEM STATEMENT</vt:lpstr>
      <vt:lpstr>OBJECTIVES</vt:lpstr>
      <vt:lpstr>Flow of work</vt:lpstr>
      <vt:lpstr>Login flow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NAMAN KUMAR PANDIT</cp:lastModifiedBy>
  <cp:revision>64</cp:revision>
  <dcterms:modified xsi:type="dcterms:W3CDTF">2025-08-18T06:47:05Z</dcterms:modified>
</cp:coreProperties>
</file>