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4" r:id="rId15"/>
    <p:sldId id="275" r:id="rId16"/>
    <p:sldId id="276" r:id="rId17"/>
    <p:sldId id="277" r:id="rId18"/>
    <p:sldId id="271" r:id="rId19"/>
    <p:sldId id="272" r:id="rId20"/>
    <p:sldId id="278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358B2-E184-40C3-843E-F8E51F562A4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C7E7-8ABB-4232-BE2F-E01C9F047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84523DF-27F9-47B7-ACA6-703BE83E53A1}" type="datetime1">
              <a:rPr lang="en-US" smtClean="0"/>
              <a:t>2/9/2017</a:t>
            </a:fld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Prof.Suresh R. Mestry</a:t>
            </a: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22EF52-95D3-40CA-806E-CA037E725E3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6E67-E536-4692-B918-AD7AEB2EA253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F7C9-794E-4DA9-8195-EC6E3A304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6359DB-FDA7-4970-A601-FD7891D1A98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8002009-E0A8-4E0A-8E26-ECE10273C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076E3-B018-4322-B6E6-4D3DE901E6C5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3C1D2-4C4D-4F26-B143-AA4005D66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C1F2088-6E6C-45D7-967A-C67BC2238291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74A947-E64D-4F31-98D0-7EF664ACF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36ACE-5530-40F8-A542-23CE3B5FD070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1D850-100E-4628-8030-4EE863A50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CF41C-D36E-4EA4-9EA1-030E663D06C9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6854C-8961-4C5C-B80E-8B5099C03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BA985-F741-46EF-BFCC-C1A79563BA6D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3DD8D-DFAB-4E9E-B78D-A17E2FB81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961F2-6A54-4CE3-9A2F-450315BB7E6C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441CA-F3B5-4E83-8261-4FAC7D649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EC499-019E-4AE2-A22D-5BA49F4B6437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7684E-490A-4DDA-83CE-6DD2D0D4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27E670-0998-4122-8ABA-50D120633EC7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10DC20-1F22-4CD0-BA0C-CF1BB6C95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65FEA1B-A136-4198-BFA4-F80E99DFEBE7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FFB181E-43F3-40C5-BEA1-D3A2A1FA3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1" r:id="rId2"/>
    <p:sldLayoutId id="2147483849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50" r:id="rId9"/>
    <p:sldLayoutId id="2147483847" r:id="rId10"/>
    <p:sldLayoutId id="214748385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10CF9B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Graphical User Interface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HCI – Chapter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Disadvantages …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Production limitations.</a:t>
            </a:r>
          </a:p>
          <a:p>
            <a:pPr eaLnBrk="1" hangingPunct="1"/>
            <a:r>
              <a:rPr lang="en-US" sz="2800" dirty="0" smtClean="0"/>
              <a:t>Few tested icons exist.</a:t>
            </a:r>
          </a:p>
          <a:p>
            <a:pPr eaLnBrk="1" hangingPunct="1"/>
            <a:r>
              <a:rPr lang="en-US" sz="2800" dirty="0" smtClean="0"/>
              <a:t>Inefficient for touch typists.</a:t>
            </a:r>
          </a:p>
          <a:p>
            <a:pPr eaLnBrk="1" hangingPunct="1"/>
            <a:r>
              <a:rPr lang="en-US" sz="2800" dirty="0" smtClean="0"/>
              <a:t>Not always the preferred style of interaction.</a:t>
            </a:r>
          </a:p>
          <a:p>
            <a:pPr eaLnBrk="1" hangingPunct="1"/>
            <a:r>
              <a:rPr lang="en-US" sz="2800" dirty="0" smtClean="0"/>
              <a:t>Increased chances of clutter and confusion.</a:t>
            </a:r>
          </a:p>
          <a:p>
            <a:pPr eaLnBrk="1" hangingPunct="1"/>
            <a:r>
              <a:rPr lang="en-US" sz="2800" dirty="0" smtClean="0"/>
              <a:t>May consume more screen space.</a:t>
            </a:r>
          </a:p>
          <a:p>
            <a:pPr eaLnBrk="1" hangingPunct="1"/>
            <a:r>
              <a:rPr lang="en-US" sz="2800" dirty="0" smtClean="0"/>
              <a:t>Hardware limitations.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Characteristics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Sophisticated visual presentation.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Pick-and-Click interaction.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Restricted set of interface options.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Visualization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Object orientation</a:t>
            </a:r>
          </a:p>
          <a:p>
            <a:pPr marL="521208" lvl="1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 smtClean="0">
                <a:solidFill>
                  <a:schemeClr val="tx1">
                    <a:tint val="85000"/>
                  </a:schemeClr>
                </a:solidFill>
              </a:rPr>
              <a:t>Properties/ attributes of objects.</a:t>
            </a:r>
          </a:p>
          <a:p>
            <a:pPr marL="521208" lvl="1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 smtClean="0">
                <a:solidFill>
                  <a:schemeClr val="tx1">
                    <a:tint val="85000"/>
                  </a:schemeClr>
                </a:solidFill>
              </a:rPr>
              <a:t>Actions.</a:t>
            </a:r>
          </a:p>
          <a:p>
            <a:pPr marL="521208" lvl="1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 smtClean="0">
                <a:solidFill>
                  <a:schemeClr val="tx1">
                    <a:tint val="85000"/>
                  </a:schemeClr>
                </a:solidFill>
              </a:rPr>
              <a:t>Application versus Object or Data Orientation</a:t>
            </a:r>
          </a:p>
          <a:p>
            <a:pPr marL="521208" lvl="1" eaLnBrk="1" fontAlgn="auto" hangingPunct="1"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 dirty="0" smtClean="0">
                <a:solidFill>
                  <a:schemeClr val="tx1">
                    <a:tint val="85000"/>
                  </a:schemeClr>
                </a:solidFill>
              </a:rPr>
              <a:t>Views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Concurrent performance of functions.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Web user interface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Navigation and presentation of information.</a:t>
            </a:r>
          </a:p>
          <a:p>
            <a:r>
              <a:rPr lang="en-US" smtClean="0"/>
              <a:t>Well structured and easy to use.</a:t>
            </a:r>
          </a:p>
          <a:p>
            <a:r>
              <a:rPr lang="en-US" smtClean="0"/>
              <a:t>“Back” and “Forward” buttons.</a:t>
            </a:r>
          </a:p>
          <a:p>
            <a:r>
              <a:rPr lang="en-US" smtClean="0"/>
              <a:t>Expertise of the end user is unknown.</a:t>
            </a:r>
          </a:p>
          <a:p>
            <a:r>
              <a:rPr lang="en-US" smtClean="0"/>
              <a:t>Some level of standardization.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GUI v/s web page design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229600" cy="433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35814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Features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GUI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Web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Devices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User hardware variations limited.</a:t>
                      </a:r>
                    </a:p>
                    <a:p>
                      <a:r>
                        <a:rPr kumimoji="0" lang="en-US" sz="1600" kern="1200" baseline="0" dirty="0" smtClean="0"/>
                        <a:t>User hardware characteristics well defined.</a:t>
                      </a:r>
                    </a:p>
                    <a:p>
                      <a:r>
                        <a:rPr kumimoji="0" lang="en-US" sz="1600" kern="1200" baseline="0" dirty="0" smtClean="0"/>
                        <a:t>Screens appear exactly as specified.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User hardware variations enormous.</a:t>
                      </a:r>
                    </a:p>
                    <a:p>
                      <a:r>
                        <a:rPr kumimoji="0" lang="en-US" sz="1600" kern="1200" baseline="0" dirty="0" smtClean="0"/>
                        <a:t>Screen appearance influenced by hardware being used.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User Focus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Data and applications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Information and navigation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Data/Information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Typically created and used by known and trusted sources.</a:t>
                      </a:r>
                    </a:p>
                    <a:p>
                      <a:r>
                        <a:rPr kumimoji="0" lang="en-US" sz="1600" kern="1200" baseline="0" dirty="0" smtClean="0"/>
                        <a:t>Properties generally known</a:t>
                      </a:r>
                    </a:p>
                    <a:p>
                      <a:r>
                        <a:rPr kumimoji="0" lang="en-US" sz="1600" kern="1200" baseline="0" dirty="0" smtClean="0"/>
                        <a:t>Typically placed into system by users or known people and organizations</a:t>
                      </a:r>
                    </a:p>
                    <a:p>
                      <a:r>
                        <a:rPr kumimoji="0" lang="en-US" sz="1600" kern="1200" baseline="0" dirty="0" smtClean="0"/>
                        <a:t>Typically organized in a meaningful fashion</a:t>
                      </a:r>
                    </a:p>
                    <a:p>
                      <a:r>
                        <a:rPr kumimoji="0" lang="en-US" sz="1600" kern="1200" baseline="0" dirty="0" smtClean="0"/>
                        <a:t>A notion of private and shared data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Full of unknown content</a:t>
                      </a:r>
                    </a:p>
                    <a:p>
                      <a:r>
                        <a:rPr kumimoji="0" lang="en-US" sz="1600" kern="1200" baseline="0" dirty="0" smtClean="0"/>
                        <a:t>Source not always trusted</a:t>
                      </a:r>
                    </a:p>
                    <a:p>
                      <a:r>
                        <a:rPr kumimoji="0" lang="en-US" sz="1600" kern="1200" baseline="0" dirty="0" smtClean="0"/>
                        <a:t>Often not placed onto the Web by users or known people and organizations</a:t>
                      </a:r>
                    </a:p>
                    <a:p>
                      <a:r>
                        <a:rPr kumimoji="0" lang="en-US" sz="1600" kern="1200" baseline="0" dirty="0" smtClean="0"/>
                        <a:t>Highly variable organization</a:t>
                      </a:r>
                    </a:p>
                    <a:p>
                      <a:r>
                        <a:rPr kumimoji="0" lang="en-US" sz="1600" kern="1200" baseline="0" dirty="0" smtClean="0"/>
                        <a:t>Privacy often suspect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GUI v/s web page design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609725"/>
          <a:ext cx="8153400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User Tasks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/>
                        <a:t>Install, configure, personalize, start, use, and</a:t>
                      </a:r>
                    </a:p>
                    <a:p>
                      <a:r>
                        <a:rPr kumimoji="0" lang="en-US" sz="1600" b="0" kern="1200" baseline="0" dirty="0" smtClean="0"/>
                        <a:t>upgrade programs. </a:t>
                      </a:r>
                    </a:p>
                    <a:p>
                      <a:r>
                        <a:rPr kumimoji="0" lang="en-US" sz="1600" b="0" kern="1200" baseline="0" dirty="0" smtClean="0"/>
                        <a:t>Open, use, and close data files. </a:t>
                      </a:r>
                    </a:p>
                    <a:p>
                      <a:r>
                        <a:rPr kumimoji="0" lang="en-US" sz="1600" b="0" kern="1200" baseline="0" dirty="0" smtClean="0"/>
                        <a:t>Fairly long times spent within an application. </a:t>
                      </a:r>
                    </a:p>
                    <a:p>
                      <a:r>
                        <a:rPr kumimoji="0" lang="en-US" sz="1600" b="0" kern="1200" baseline="0" dirty="0" smtClean="0"/>
                        <a:t>Familiarity with applications often achieved.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/>
                        <a:t>Link to a site, browse or read pages, register for services, participate in transactions, fill out forms, download and</a:t>
                      </a:r>
                    </a:p>
                    <a:p>
                      <a:r>
                        <a:rPr kumimoji="0" lang="en-US" sz="1600" b="0" kern="1200" baseline="0" dirty="0" smtClean="0"/>
                        <a:t>Movement between pages and sites very rapid. save things.</a:t>
                      </a:r>
                    </a:p>
                    <a:p>
                      <a:r>
                        <a:rPr kumimoji="0" lang="en-US" sz="1600" b="0" kern="1200" baseline="0" dirty="0" smtClean="0"/>
                        <a:t>Familiarity with many sites not established.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User’s Conceptual Space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/>
                        <a:t>Controlled and constrained by program.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/>
                        <a:t>Infinite and generally unorganized.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Response Time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/>
                        <a:t>Nearly instantaneous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/>
                        <a:t>Quite variable, depending on transmission speeds, page content, and so on. Long times can upset the user.</a:t>
                      </a:r>
                      <a:endParaRPr lang="en-US" sz="16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Interactions such as clicking menu choices, pressing buttons, selecting list choices, and cut/copy/paste occur within context of active program.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interaction is a single click. This can cause extreme changes in context, which may not be noticed.</a:t>
                      </a: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GUI v/s web page design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609725"/>
          <a:ext cx="8229600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32766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Presentation Elements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Windows, menus, controls, data, toolbars, messages, and so on. </a:t>
                      </a:r>
                    </a:p>
                    <a:p>
                      <a:r>
                        <a:rPr kumimoji="0" lang="en-US" sz="1600" kern="1200" baseline="0" dirty="0" smtClean="0"/>
                        <a:t>Many transient, dynamically appearing and</a:t>
                      </a:r>
                    </a:p>
                    <a:p>
                      <a:r>
                        <a:rPr kumimoji="0" lang="en-US" sz="1600" kern="1200" baseline="0" dirty="0" smtClean="0"/>
                        <a:t>disappearing. </a:t>
                      </a:r>
                    </a:p>
                    <a:p>
                      <a:r>
                        <a:rPr kumimoji="0" lang="en-US" sz="1600" kern="1200" baseline="0" dirty="0" smtClean="0"/>
                        <a:t>Presented as specified by designer. </a:t>
                      </a:r>
                    </a:p>
                    <a:p>
                      <a:r>
                        <a:rPr kumimoji="0" lang="en-US" sz="1600" kern="1200" baseline="0" dirty="0" smtClean="0"/>
                        <a:t>Generally standardized by toolkits and style</a:t>
                      </a:r>
                    </a:p>
                    <a:p>
                      <a:r>
                        <a:rPr kumimoji="0" lang="en-US" sz="1600" kern="1200" baseline="0" dirty="0" smtClean="0"/>
                        <a:t>guides.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Two components, browser and page.</a:t>
                      </a:r>
                    </a:p>
                    <a:p>
                      <a:r>
                        <a:rPr kumimoji="0" lang="en-US" sz="1600" kern="1200" baseline="0" dirty="0" smtClean="0"/>
                        <a:t>Within page, any combination of text, images, audio, video, and animation.</a:t>
                      </a:r>
                    </a:p>
                    <a:p>
                      <a:r>
                        <a:rPr kumimoji="0" lang="en-US" sz="1600" kern="1200" baseline="0" dirty="0" smtClean="0"/>
                        <a:t>May not be presented as specified by the designer— dependent on browser, monitor, and user specifications.</a:t>
                      </a:r>
                    </a:p>
                    <a:p>
                      <a:r>
                        <a:rPr kumimoji="0" lang="en-US" sz="1600" kern="1200" baseline="0" dirty="0" smtClean="0"/>
                        <a:t>Little standardization.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Context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Enables maintenance of a better sense of context. </a:t>
                      </a:r>
                    </a:p>
                    <a:p>
                      <a:r>
                        <a:rPr kumimoji="0" lang="en-US" sz="1600" kern="1200" baseline="0" dirty="0" smtClean="0"/>
                        <a:t>Restricted navigation paths. </a:t>
                      </a:r>
                    </a:p>
                    <a:p>
                      <a:r>
                        <a:rPr kumimoji="0" lang="en-US" sz="1600" kern="1200" baseline="0" dirty="0" smtClean="0"/>
                        <a:t>Multiple viewable windows. </a:t>
                      </a:r>
                      <a:endParaRPr kumimoji="0" lang="en-US" sz="16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Poorer maintenance of a sense of context.</a:t>
                      </a:r>
                    </a:p>
                    <a:p>
                      <a:r>
                        <a:rPr kumimoji="0" lang="en-US" sz="1600" kern="1200" baseline="0" dirty="0" smtClean="0"/>
                        <a:t>Single-page entities.</a:t>
                      </a:r>
                    </a:p>
                    <a:p>
                      <a:r>
                        <a:rPr kumimoji="0" lang="en-US" sz="1600" kern="1200" baseline="0" dirty="0" smtClean="0"/>
                        <a:t>Unlimited navigation paths.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/>
                        <a:t>Contextual clues become limited or are difficult to find.</a:t>
                      </a:r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GUI v/s web page design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609725"/>
          <a:ext cx="82296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3276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Navigation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Through menus, lists, trees, dialogs, and wizards. </a:t>
                      </a:r>
                    </a:p>
                    <a:p>
                      <a:r>
                        <a:rPr kumimoji="0" lang="en-US" sz="1600" kern="1200" baseline="0" dirty="0" smtClean="0"/>
                        <a:t>Not a strong and visible concept. </a:t>
                      </a:r>
                    </a:p>
                    <a:p>
                      <a:r>
                        <a:rPr kumimoji="0" lang="en-US" sz="1600" kern="1200" baseline="0" dirty="0" smtClean="0"/>
                        <a:t>Constrained by design. </a:t>
                      </a:r>
                    </a:p>
                    <a:p>
                      <a:r>
                        <a:rPr kumimoji="0" lang="en-US" sz="1600" kern="1200" baseline="0" dirty="0" smtClean="0"/>
                        <a:t>Generally standardized by toolkits and style guides. </a:t>
                      </a:r>
                      <a:endParaRPr kumimoji="0" lang="en-US" sz="16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Through links, bookmarks, and typed URLs.</a:t>
                      </a:r>
                    </a:p>
                    <a:p>
                      <a:r>
                        <a:rPr kumimoji="0" lang="en-US" sz="1600" kern="1200" baseline="0" dirty="0" smtClean="0"/>
                        <a:t>Significant and highly visible concept.</a:t>
                      </a:r>
                    </a:p>
                    <a:p>
                      <a:r>
                        <a:rPr kumimoji="0" lang="en-US" sz="1600" kern="1200" baseline="0" dirty="0" smtClean="0"/>
                        <a:t>Few constraints, frequently causing a lost “sense of place.”</a:t>
                      </a:r>
                    </a:p>
                    <a:p>
                      <a:r>
                        <a:rPr kumimoji="0" lang="en-US" sz="1600" kern="1200" baseline="0" dirty="0" smtClean="0"/>
                        <a:t>Few standards.</a:t>
                      </a:r>
                    </a:p>
                    <a:p>
                      <a:r>
                        <a:rPr kumimoji="0" lang="en-US" sz="1600" kern="1200" baseline="0" dirty="0" smtClean="0"/>
                        <a:t>Typically part of page design, fostering a lack of</a:t>
                      </a:r>
                    </a:p>
                    <a:p>
                      <a:r>
                        <a:rPr kumimoji="0" lang="en-US" sz="1600" kern="1200" baseline="0" dirty="0" smtClean="0"/>
                        <a:t>consistency.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Visual Style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Typically prescribed and constrained by toolkit. </a:t>
                      </a:r>
                    </a:p>
                    <a:p>
                      <a:r>
                        <a:rPr kumimoji="0" lang="en-US" sz="1600" kern="1200" baseline="0" dirty="0" smtClean="0"/>
                        <a:t>Visual creativity allowed but difficult. </a:t>
                      </a:r>
                    </a:p>
                    <a:p>
                      <a:r>
                        <a:rPr kumimoji="0" lang="en-US" sz="1600" kern="1200" baseline="0" dirty="0" smtClean="0"/>
                        <a:t>Little significant personalization.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Fosters a more artistic, individual, and unrestricted presentation style. Complicated by differing browser and display capabilities, and bandwidth limitations.</a:t>
                      </a:r>
                    </a:p>
                    <a:p>
                      <a:r>
                        <a:rPr kumimoji="0" lang="en-US" sz="1600" kern="1200" baseline="0" dirty="0" smtClean="0"/>
                        <a:t>Limited personalization available.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System Capability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Unlimited capability proportional to</a:t>
                      </a:r>
                    </a:p>
                    <a:p>
                      <a:r>
                        <a:rPr kumimoji="0" lang="en-US" sz="1600" kern="1200" baseline="0" dirty="0" smtClean="0"/>
                        <a:t>sophistication of hardware and software. </a:t>
                      </a:r>
                      <a:endParaRPr kumimoji="0" lang="en-US" sz="16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/>
                        <a:t>Limited by constraints imposed by the hardware, browser, software, client support, and user willingness to allow features because of response time, security, and privacy concerns.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GUI v/s web page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609725"/>
          <a:ext cx="81534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3276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Task Efficiency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Targeted to a specific audience with specific tasks. </a:t>
                      </a:r>
                    </a:p>
                    <a:p>
                      <a:r>
                        <a:rPr kumimoji="0" lang="en-US" sz="1600" kern="1200" baseline="0" dirty="0" smtClean="0"/>
                        <a:t>Only limited by the amount of programming</a:t>
                      </a:r>
                    </a:p>
                    <a:p>
                      <a:r>
                        <a:rPr kumimoji="0" lang="en-US" sz="1600" kern="1200" baseline="0" dirty="0" smtClean="0"/>
                        <a:t>undertaken to support it.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Limited by browser and network capabilities.</a:t>
                      </a:r>
                    </a:p>
                    <a:p>
                      <a:r>
                        <a:rPr kumimoji="0" lang="en-US" sz="1600" kern="1200" baseline="0" dirty="0" smtClean="0"/>
                        <a:t>Actual user audience usually not well understood.</a:t>
                      </a:r>
                    </a:p>
                    <a:p>
                      <a:r>
                        <a:rPr kumimoji="0" lang="en-US" sz="1600" kern="1200" baseline="0" dirty="0" smtClean="0"/>
                        <a:t>Often intended for anyone and everyone.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/>
                        <a:t>Reliability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Tightly controlled in business systems, </a:t>
                      </a:r>
                    </a:p>
                    <a:p>
                      <a:r>
                        <a:rPr kumimoji="0" lang="en-US" sz="1600" kern="1200" baseline="0" dirty="0" smtClean="0"/>
                        <a:t>proportional to degree of willingness Internet service providers, to invest resources and effort.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/>
                        <a:t>Susceptible to disruptions caused by user, telephone line and cable providers, hosting servers, and remotely accessed sites.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Consistency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 objective exists within and across applications. 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Aided by platform toolkit and design guidelines. 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Universal consistency in GUI products generally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created through toolkits and design guidelines.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Sites tend to establish their own identity.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Frequently standards set within a site.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ignoring of GUI guidelines for identical components, especially controls.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Printed Pages v/s Web Pages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Page Size</a:t>
            </a:r>
          </a:p>
          <a:p>
            <a:r>
              <a:rPr lang="en-US" smtClean="0"/>
              <a:t>Page rendering</a:t>
            </a:r>
          </a:p>
          <a:p>
            <a:r>
              <a:rPr lang="en-US" smtClean="0"/>
              <a:t>Page layout</a:t>
            </a:r>
          </a:p>
          <a:p>
            <a:r>
              <a:rPr lang="en-US" smtClean="0"/>
              <a:t>Page resolution</a:t>
            </a:r>
          </a:p>
          <a:p>
            <a:r>
              <a:rPr lang="en-US" smtClean="0"/>
              <a:t>User focus</a:t>
            </a:r>
          </a:p>
          <a:p>
            <a:r>
              <a:rPr lang="en-US" smtClean="0"/>
              <a:t>Page navigation</a:t>
            </a:r>
          </a:p>
          <a:p>
            <a:r>
              <a:rPr lang="en-US" smtClean="0"/>
              <a:t>Interactivity</a:t>
            </a:r>
          </a:p>
          <a:p>
            <a:r>
              <a:rPr lang="en-US" smtClean="0"/>
              <a:t>Page independence</a:t>
            </a:r>
          </a:p>
        </p:txBody>
      </p:sp>
      <p:pic>
        <p:nvPicPr>
          <p:cNvPr id="4" name="Picture 3" descr="print-vs-we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75663" cy="67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df-vs-epap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3"/>
            <a:ext cx="8434388" cy="681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Principles of UI Design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Aesthetically pleasing</a:t>
            </a:r>
          </a:p>
          <a:p>
            <a:r>
              <a:rPr lang="en-US" smtClean="0"/>
              <a:t>Clarity</a:t>
            </a:r>
          </a:p>
          <a:p>
            <a:r>
              <a:rPr lang="en-US" smtClean="0"/>
              <a:t>Compatibility</a:t>
            </a:r>
          </a:p>
          <a:p>
            <a:pPr lvl="1"/>
            <a:r>
              <a:rPr lang="en-US" smtClean="0"/>
              <a:t>User</a:t>
            </a:r>
          </a:p>
          <a:p>
            <a:pPr lvl="1"/>
            <a:r>
              <a:rPr lang="en-US" smtClean="0"/>
              <a:t>Task</a:t>
            </a:r>
          </a:p>
          <a:p>
            <a:pPr lvl="1"/>
            <a:r>
              <a:rPr lang="en-US" smtClean="0"/>
              <a:t>Product</a:t>
            </a:r>
          </a:p>
          <a:p>
            <a:r>
              <a:rPr lang="en-US" smtClean="0"/>
              <a:t>Comprehensibility</a:t>
            </a:r>
          </a:p>
          <a:p>
            <a:r>
              <a:rPr lang="en-US" smtClean="0"/>
              <a:t>Configurability</a:t>
            </a:r>
          </a:p>
          <a:p>
            <a:r>
              <a:rPr lang="en-US" smtClean="0"/>
              <a:t>Consistency</a:t>
            </a:r>
          </a:p>
          <a:p>
            <a:r>
              <a:rPr lang="en-US" smtClean="0"/>
              <a:t>Control</a:t>
            </a:r>
          </a:p>
          <a:p>
            <a:r>
              <a:rPr lang="en-US" smtClean="0"/>
              <a:t>Directness</a:t>
            </a:r>
          </a:p>
        </p:txBody>
      </p:sp>
      <p:pic>
        <p:nvPicPr>
          <p:cNvPr id="4" name="Picture 3" descr="good--bad-gui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GUI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i="1" dirty="0" smtClean="0"/>
              <a:t>User Interface </a:t>
            </a:r>
            <a:r>
              <a:rPr lang="en-US" dirty="0" smtClean="0"/>
              <a:t>is a collection of techniques and mechanisms to interact with the user.</a:t>
            </a:r>
          </a:p>
          <a:p>
            <a:pPr eaLnBrk="1" hangingPunct="1"/>
            <a:r>
              <a:rPr lang="en-US" dirty="0" smtClean="0"/>
              <a:t>In </a:t>
            </a:r>
            <a:r>
              <a:rPr lang="en-US" i="1" dirty="0" smtClean="0"/>
              <a:t>Graphical User Interface</a:t>
            </a:r>
            <a:r>
              <a:rPr lang="en-US" dirty="0" smtClean="0"/>
              <a:t>, the primary interaction mechanism is a pointing device, of some kind, electronic equivalent to hand.</a:t>
            </a:r>
          </a:p>
          <a:p>
            <a:pPr eaLnBrk="1" hangingPunct="1"/>
            <a:r>
              <a:rPr lang="en-US" dirty="0" smtClean="0"/>
              <a:t>User interacts with a collection of elements, called </a:t>
            </a:r>
            <a:r>
              <a:rPr lang="en-US" i="1" dirty="0" smtClean="0"/>
              <a:t>objects</a:t>
            </a:r>
            <a:r>
              <a:rPr lang="en-US" dirty="0" smtClean="0"/>
              <a:t>. These can be seen, heard, touched or perceived in some manner.</a:t>
            </a:r>
          </a:p>
          <a:p>
            <a:pPr eaLnBrk="1" hangingPunct="1"/>
            <a:r>
              <a:rPr lang="en-US" i="1" dirty="0" smtClean="0"/>
              <a:t>Actions</a:t>
            </a:r>
            <a:r>
              <a:rPr lang="en-US" dirty="0" smtClean="0"/>
              <a:t> can be performed on </a:t>
            </a:r>
            <a:r>
              <a:rPr lang="en-US" i="1" dirty="0" smtClean="0"/>
              <a:t>objects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Principles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Efficiency</a:t>
            </a:r>
          </a:p>
          <a:p>
            <a:r>
              <a:rPr lang="en-US" smtClean="0"/>
              <a:t>Familiarity</a:t>
            </a:r>
          </a:p>
          <a:p>
            <a:r>
              <a:rPr lang="en-US" smtClean="0"/>
              <a:t>Flexibility</a:t>
            </a:r>
          </a:p>
          <a:p>
            <a:r>
              <a:rPr lang="en-US" smtClean="0"/>
              <a:t>Forgiveness</a:t>
            </a:r>
          </a:p>
          <a:p>
            <a:r>
              <a:rPr lang="en-US" smtClean="0"/>
              <a:t>Predictability</a:t>
            </a:r>
          </a:p>
          <a:p>
            <a:r>
              <a:rPr lang="en-US" smtClean="0"/>
              <a:t>Recovery</a:t>
            </a:r>
          </a:p>
          <a:p>
            <a:r>
              <a:rPr lang="en-US" smtClean="0"/>
              <a:t>Responsiveness</a:t>
            </a:r>
          </a:p>
          <a:p>
            <a:r>
              <a:rPr lang="en-US" smtClean="0"/>
              <a:t>Simplicity</a:t>
            </a:r>
          </a:p>
          <a:p>
            <a:r>
              <a:rPr lang="en-US" smtClean="0"/>
              <a:t>Transparency</a:t>
            </a:r>
          </a:p>
          <a:p>
            <a:r>
              <a:rPr lang="en-US" smtClean="0"/>
              <a:t>Trade – Offs</a:t>
            </a:r>
          </a:p>
        </p:txBody>
      </p:sp>
      <p:pic>
        <p:nvPicPr>
          <p:cNvPr id="7" name="Picture 6" descr="furtados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76400"/>
            <a:ext cx="3457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furtado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191000"/>
            <a:ext cx="34575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advantages of GUI?</a:t>
            </a:r>
          </a:p>
          <a:p>
            <a:r>
              <a:rPr lang="en-US" dirty="0" smtClean="0"/>
              <a:t>Explain the concept of direct manipulation.</a:t>
            </a:r>
          </a:p>
          <a:p>
            <a:r>
              <a:rPr lang="en-US" dirty="0" smtClean="0"/>
              <a:t>List and explain the characteristics of GUI.</a:t>
            </a:r>
          </a:p>
          <a:p>
            <a:r>
              <a:rPr lang="en-US" dirty="0" smtClean="0"/>
              <a:t>Compare GUI with Web Interface design.</a:t>
            </a:r>
          </a:p>
          <a:p>
            <a:r>
              <a:rPr lang="en-US" dirty="0" smtClean="0"/>
              <a:t>What are the principles of UI design?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Popularity of Graphics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525963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Invention of graphics revolutionized UI.</a:t>
            </a:r>
          </a:p>
          <a:p>
            <a:pPr algn="just" eaLnBrk="1" hangingPunct="1"/>
            <a:r>
              <a:rPr lang="en-US" dirty="0" smtClean="0"/>
              <a:t>With 3D buttons, pop-up messages and drop-down menus, UI gives user the feel of being a part of the system itself.</a:t>
            </a:r>
          </a:p>
          <a:p>
            <a:pPr algn="just" eaLnBrk="1" hangingPunct="1"/>
            <a:r>
              <a:rPr lang="en-US" dirty="0" smtClean="0"/>
              <a:t>Permits various levels of customization.</a:t>
            </a:r>
          </a:p>
          <a:p>
            <a:pPr algn="just" eaLnBrk="1" hangingPunct="1"/>
            <a:r>
              <a:rPr lang="en-US" dirty="0" smtClean="0"/>
              <a:t>Faster information transfer between computers and users.</a:t>
            </a:r>
          </a:p>
          <a:p>
            <a:pPr algn="just" eaLnBrk="1" hangingPunct="1"/>
            <a:r>
              <a:rPr lang="en-US" dirty="0" smtClean="0"/>
              <a:t>Allows images in UI, which captures more human attention than 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Concept of Direct Manipulation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4714875"/>
          </a:xfrm>
        </p:spPr>
        <p:txBody>
          <a:bodyPr/>
          <a:lstStyle/>
          <a:p>
            <a:pPr algn="just" eaLnBrk="1" hangingPunct="1"/>
            <a:r>
              <a:rPr lang="en-US" smtClean="0"/>
              <a:t>The system is portrayed as an extension of the real world.</a:t>
            </a:r>
          </a:p>
          <a:p>
            <a:pPr algn="just" eaLnBrk="1" hangingPunct="1"/>
            <a:r>
              <a:rPr lang="en-US" smtClean="0"/>
              <a:t>Continuous visibility of objects and actions.</a:t>
            </a:r>
          </a:p>
          <a:p>
            <a:pPr algn="just" eaLnBrk="1" hangingPunct="1"/>
            <a:r>
              <a:rPr lang="en-US" smtClean="0"/>
              <a:t>Actions are rapid and incremental with visible display of results.</a:t>
            </a:r>
          </a:p>
          <a:p>
            <a:pPr algn="just" eaLnBrk="1" hangingPunct="1"/>
            <a:r>
              <a:rPr lang="en-US" smtClean="0"/>
              <a:t>Incremental actions are easily reversible.</a:t>
            </a:r>
          </a:p>
          <a:p>
            <a:pPr algn="just" eaLnBrk="1" hangingPunct="1"/>
            <a:r>
              <a:rPr lang="en-US" smtClean="0"/>
              <a:t>Earlier direct manipulation systems were text based. E.g., ledgers could be stored, viewed, edited or reversed as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Limitations of Direct Manipulation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3810000"/>
          </a:xfrm>
        </p:spPr>
        <p:txBody>
          <a:bodyPr/>
          <a:lstStyle/>
          <a:p>
            <a:pPr algn="just" eaLnBrk="1" hangingPunct="1"/>
            <a:r>
              <a:rPr lang="en-US" smtClean="0"/>
              <a:t>Operation may be difficult to conceptualize in the graphical system.</a:t>
            </a:r>
          </a:p>
          <a:p>
            <a:pPr algn="just" eaLnBrk="1" hangingPunct="1"/>
            <a:r>
              <a:rPr lang="en-US" smtClean="0"/>
              <a:t>Graphics capability of the system may be limited.</a:t>
            </a:r>
          </a:p>
          <a:p>
            <a:pPr algn="just" eaLnBrk="1" hangingPunct="1"/>
            <a:r>
              <a:rPr lang="en-US" smtClean="0"/>
              <a:t>Difficult for people to learn and remember all the necessary operations and 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Indirect Manipulation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239000" cy="4267200"/>
          </a:xfrm>
        </p:spPr>
        <p:txBody>
          <a:bodyPr/>
          <a:lstStyle/>
          <a:p>
            <a:pPr algn="just" eaLnBrk="1" hangingPunct="1"/>
            <a:r>
              <a:rPr lang="en-US" smtClean="0"/>
              <a:t>Substitutes text with symbols, and typing with pointing.</a:t>
            </a:r>
          </a:p>
          <a:p>
            <a:pPr algn="just" eaLnBrk="1" hangingPunct="1"/>
            <a:r>
              <a:rPr lang="en-US" smtClean="0"/>
              <a:t>Most UI are combination of direct and indirect manipulation.</a:t>
            </a:r>
          </a:p>
          <a:p>
            <a:pPr algn="just" eaLnBrk="1" hangingPunct="1"/>
            <a:r>
              <a:rPr lang="en-US" smtClean="0"/>
              <a:t>Which style of interaction – direct, indirect or combination – is best, for whom, under what conditions, is decided by the designer.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Advantages of Graphical Systems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 smtClean="0"/>
              <a:t>Symbols recognized faster than text.</a:t>
            </a:r>
          </a:p>
          <a:p>
            <a:pPr algn="just" eaLnBrk="1" hangingPunct="1"/>
            <a:r>
              <a:rPr lang="en-US" sz="2800" dirty="0" smtClean="0"/>
              <a:t>Faster learning, use and problem solving.</a:t>
            </a:r>
          </a:p>
          <a:p>
            <a:pPr algn="just" eaLnBrk="1" hangingPunct="1"/>
            <a:r>
              <a:rPr lang="en-US" sz="2800" dirty="0" smtClean="0"/>
              <a:t>Easier remembering.</a:t>
            </a:r>
          </a:p>
          <a:p>
            <a:pPr algn="just" eaLnBrk="1" hangingPunct="1"/>
            <a:r>
              <a:rPr lang="en-US" sz="2800" dirty="0" smtClean="0"/>
              <a:t>More natural.</a:t>
            </a:r>
          </a:p>
          <a:p>
            <a:pPr algn="just" eaLnBrk="1" hangingPunct="1"/>
            <a:r>
              <a:rPr lang="en-US" sz="2800" dirty="0" smtClean="0"/>
              <a:t>Fosters more concrete thinking.</a:t>
            </a:r>
          </a:p>
          <a:p>
            <a:pPr algn="just" eaLnBrk="1" hangingPunct="1"/>
            <a:r>
              <a:rPr lang="en-US" sz="2800" dirty="0" smtClean="0"/>
              <a:t>Provides context.</a:t>
            </a:r>
          </a:p>
          <a:p>
            <a:pPr algn="just" eaLnBrk="1" hangingPunct="1"/>
            <a:r>
              <a:rPr lang="en-US" sz="2800" dirty="0" smtClean="0"/>
              <a:t>Increased feeling of control.</a:t>
            </a:r>
          </a:p>
          <a:p>
            <a:pPr algn="just" eaLnBrk="1" hangingPunct="1"/>
            <a:r>
              <a:rPr lang="en-US" sz="2800" dirty="0" smtClean="0"/>
              <a:t>Immediate feedback.</a:t>
            </a:r>
          </a:p>
          <a:p>
            <a:pPr algn="just" eaLnBrk="1" hangingPunct="1"/>
            <a:endParaRPr lang="en-US" sz="2800" dirty="0" smtClean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7391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Advantages…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Easily reversible actions.</a:t>
            </a:r>
          </a:p>
          <a:p>
            <a:pPr eaLnBrk="1" hangingPunct="1"/>
            <a:r>
              <a:rPr lang="en-US" sz="2800" smtClean="0"/>
              <a:t>Fewer errors.</a:t>
            </a:r>
          </a:p>
          <a:p>
            <a:pPr eaLnBrk="1" hangingPunct="1"/>
            <a:r>
              <a:rPr lang="en-US" sz="2800" smtClean="0"/>
              <a:t>Less anxiety concerning use.</a:t>
            </a:r>
          </a:p>
          <a:p>
            <a:pPr eaLnBrk="1" hangingPunct="1"/>
            <a:r>
              <a:rPr lang="en-US" sz="2800" smtClean="0"/>
              <a:t>More attractive.</a:t>
            </a:r>
          </a:p>
          <a:p>
            <a:pPr eaLnBrk="1" hangingPunct="1"/>
            <a:r>
              <a:rPr lang="en-US" sz="2800" smtClean="0"/>
              <a:t>Replaces national languages.</a:t>
            </a:r>
          </a:p>
          <a:p>
            <a:pPr eaLnBrk="1" hangingPunct="1"/>
            <a:r>
              <a:rPr lang="en-US" sz="2800" smtClean="0"/>
              <a:t>Easily augmented with text displays.</a:t>
            </a:r>
          </a:p>
          <a:p>
            <a:pPr eaLnBrk="1" hangingPunct="1"/>
            <a:r>
              <a:rPr lang="en-US" sz="2800" smtClean="0"/>
              <a:t>Low typing requirements.</a:t>
            </a:r>
          </a:p>
          <a:p>
            <a:pPr eaLnBrk="1" hangingPunct="1"/>
            <a:r>
              <a:rPr lang="en-US" sz="2800" smtClean="0"/>
              <a:t>Smooth transition from command language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Disadvantages of Graphical System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Greater design complexity.</a:t>
            </a:r>
          </a:p>
          <a:p>
            <a:pPr eaLnBrk="1" hangingPunct="1"/>
            <a:r>
              <a:rPr lang="en-US" sz="2800" smtClean="0"/>
              <a:t>Learning still necessary.</a:t>
            </a:r>
          </a:p>
          <a:p>
            <a:pPr eaLnBrk="1" hangingPunct="1"/>
            <a:r>
              <a:rPr lang="en-US" sz="2800" smtClean="0"/>
              <a:t>Lack of experimentally-derived design guidelines.</a:t>
            </a:r>
          </a:p>
          <a:p>
            <a:pPr eaLnBrk="1" hangingPunct="1"/>
            <a:r>
              <a:rPr lang="en-US" sz="2800" smtClean="0"/>
              <a:t>Inconsistencies in technique and terminology.</a:t>
            </a:r>
          </a:p>
          <a:p>
            <a:pPr eaLnBrk="1" hangingPunct="1"/>
            <a:r>
              <a:rPr lang="en-US" sz="2800" smtClean="0"/>
              <a:t>Not always familiar.</a:t>
            </a:r>
          </a:p>
          <a:p>
            <a:pPr eaLnBrk="1" hangingPunct="1"/>
            <a:r>
              <a:rPr lang="en-US" sz="2800" smtClean="0"/>
              <a:t>Human comprehension limitations.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Prof.Suresh R. Mestry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559</TotalTime>
  <Words>1434</Words>
  <Application>Microsoft Office PowerPoint</Application>
  <PresentationFormat>On-screen Show (4:3)</PresentationFormat>
  <Paragraphs>241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The Graphical User Interface</vt:lpstr>
      <vt:lpstr>The GUI</vt:lpstr>
      <vt:lpstr>Popularity of Graphics</vt:lpstr>
      <vt:lpstr>Concept of Direct Manipulation</vt:lpstr>
      <vt:lpstr>Limitations of Direct Manipulation</vt:lpstr>
      <vt:lpstr>Indirect Manipulation</vt:lpstr>
      <vt:lpstr>Advantages of Graphical Systems</vt:lpstr>
      <vt:lpstr>Advantages…</vt:lpstr>
      <vt:lpstr>Disadvantages of Graphical System</vt:lpstr>
      <vt:lpstr>Disadvantages …</vt:lpstr>
      <vt:lpstr>Characteristics of GUI</vt:lpstr>
      <vt:lpstr>The Web user interface</vt:lpstr>
      <vt:lpstr>GUI v/s web page design …</vt:lpstr>
      <vt:lpstr>GUI v/s web page design …</vt:lpstr>
      <vt:lpstr>GUI v/s web page design …</vt:lpstr>
      <vt:lpstr>GUI v/s web page design …</vt:lpstr>
      <vt:lpstr>GUI v/s web page design</vt:lpstr>
      <vt:lpstr>Printed Pages v/s Web Pages</vt:lpstr>
      <vt:lpstr>Principles of UI Design</vt:lpstr>
      <vt:lpstr>Principles contd…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Graphical User Interface</dc:title>
  <dc:creator>sfit</dc:creator>
  <cp:lastModifiedBy>USER</cp:lastModifiedBy>
  <cp:revision>59</cp:revision>
  <dcterms:created xsi:type="dcterms:W3CDTF">2012-01-24T04:44:53Z</dcterms:created>
  <dcterms:modified xsi:type="dcterms:W3CDTF">2017-02-09T03:45:41Z</dcterms:modified>
</cp:coreProperties>
</file>