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81"/>
            <a:ext cx="11162349"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7" name="Text Placeholder 8"/>
          <p:cNvSpPr>
            <a:spLocks noGrp="1"/>
          </p:cNvSpPr>
          <p:nvPr>
            <p:ph type="body" sz="quarter" idx="13" hasCustomPrompt="1"/>
          </p:nvPr>
        </p:nvSpPr>
        <p:spPr>
          <a:xfrm>
            <a:off x="426720" y="661126"/>
            <a:ext cx="11340000" cy="279892"/>
          </a:xfrm>
          <a:prstGeom prst="rect">
            <a:avLst/>
          </a:prstGeom>
        </p:spPr>
        <p:txBody>
          <a:bodyPr lIns="0" tIns="0" rIns="0" bIns="0">
            <a:noAutofit/>
          </a:bodyPr>
          <a:lstStyle>
            <a:lvl1pPr marL="0" indent="0">
              <a:buNone/>
              <a:defRPr sz="1400" b="0">
                <a:solidFill>
                  <a:srgbClr val="575757"/>
                </a:solidFill>
              </a:defRPr>
            </a:lvl1pPr>
          </a:lstStyle>
          <a:p>
            <a:pPr lvl="0"/>
            <a:r>
              <a:rPr lang="en-US" noProof="0" dirty="0"/>
              <a:t>Click to add subtitle</a:t>
            </a:r>
          </a:p>
        </p:txBody>
      </p:sp>
      <p:sp>
        <p:nvSpPr>
          <p:cNvPr id="2" name="Title 1"/>
          <p:cNvSpPr>
            <a:spLocks noGrp="1"/>
          </p:cNvSpPr>
          <p:nvPr>
            <p:ph type="title"/>
          </p:nvPr>
        </p:nvSpPr>
        <p:spPr>
          <a:xfrm>
            <a:off x="426542" y="327026"/>
            <a:ext cx="11340000" cy="303187"/>
          </a:xfrm>
        </p:spPr>
        <p:txBody>
          <a:bodyPr/>
          <a:lstStyle/>
          <a:p>
            <a:r>
              <a:rPr lang="en-US" dirty="0"/>
              <a:t>Click to edit Master title style</a:t>
            </a:r>
            <a:endParaRPr lang="en-AU" dirty="0"/>
          </a:p>
        </p:txBody>
      </p:sp>
    </p:spTree>
    <p:extLst>
      <p:ext uri="{BB962C8B-B14F-4D97-AF65-F5344CB8AC3E}">
        <p14:creationId xmlns:p14="http://schemas.microsoft.com/office/powerpoint/2010/main" val="3436051388"/>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2.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spid="_x0000_s1038"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9"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pic>
        <p:nvPicPr>
          <p:cNvPr id="10" name="Picture 9"/>
          <p:cNvPicPr>
            <a:picLocks noChangeAspect="1"/>
          </p:cNvPicPr>
          <p:nvPr userDrawn="1"/>
        </p:nvPicPr>
        <p:blipFill rotWithShape="1">
          <a:blip r:embed="rId7"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sp>
        <p:nvSpPr>
          <p:cNvPr id="11" name="Rectangle 2"/>
          <p:cNvSpPr>
            <a:spLocks/>
          </p:cNvSpPr>
          <p:nvPr userDrawn="1"/>
        </p:nvSpPr>
        <p:spPr bwMode="auto">
          <a:xfrm>
            <a:off x="426000" y="6603200"/>
            <a:ext cx="1566134"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 | Cloud</a:t>
            </a:r>
          </a:p>
        </p:txBody>
      </p:sp>
      <p:cxnSp>
        <p:nvCxnSpPr>
          <p:cNvPr id="15" name="Straight Connector 14"/>
          <p:cNvCxnSpPr/>
          <p:nvPr userDrawn="1"/>
        </p:nvCxnSpPr>
        <p:spPr>
          <a:xfrm flipV="1">
            <a:off x="426000" y="940281"/>
            <a:ext cx="11340000" cy="25879"/>
          </a:xfrm>
          <a:prstGeom prst="line">
            <a:avLst/>
          </a:prstGeom>
          <a:ln w="28575">
            <a:solidFill>
              <a:srgbClr val="86BC25"/>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5353809" y="6527336"/>
            <a:ext cx="1484382"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&amp; Inside Sherpa </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TS&amp;A Cloud – Digital Internship</a:t>
            </a:r>
          </a:p>
        </p:txBody>
      </p:sp>
    </p:spTree>
    <p:extLst>
      <p:ext uri="{BB962C8B-B14F-4D97-AF65-F5344CB8AC3E}">
        <p14:creationId xmlns:p14="http://schemas.microsoft.com/office/powerpoint/2010/main" val="3434592201"/>
      </p:ext>
    </p:extLst>
  </p:cSld>
  <p:clrMap bg1="lt1" tx1="dk1" bg2="lt2" tx2="dk2" accent1="accent1" accent2="accent2" accent3="accent3" accent4="accent4" accent5="accent5" accent6="accent6" hlink="hlink" folHlink="folHlink"/>
  <p:sldLayoutIdLst>
    <p:sldLayoutId id="2147483661" r:id="rId1"/>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6542" y="327026"/>
            <a:ext cx="11340000" cy="303187"/>
          </a:xfrm>
        </p:spPr>
        <p:txBody>
          <a:bodyPr/>
          <a:lstStyle/>
          <a:p>
            <a:r>
              <a:rPr lang="en-IN" sz="2800" b="0" i="0" dirty="0">
                <a:solidFill>
                  <a:schemeClr val="accent1">
                    <a:lumMod val="60000"/>
                    <a:lumOff val="40000"/>
                  </a:schemeClr>
                </a:solidFill>
                <a:effectLst/>
                <a:latin typeface="Arial" panose="020B0604020202020204" pitchFamily="34" charset="0"/>
              </a:rPr>
              <a:t>Cloud Computing</a:t>
            </a:r>
            <a:r>
              <a:rPr lang="en-AU" sz="2800" dirty="0">
                <a:solidFill>
                  <a:schemeClr val="accent1">
                    <a:lumMod val="60000"/>
                    <a:lumOff val="40000"/>
                  </a:schemeClr>
                </a:solidFill>
              </a:rPr>
              <a:t> </a:t>
            </a:r>
          </a:p>
        </p:txBody>
      </p:sp>
      <p:sp>
        <p:nvSpPr>
          <p:cNvPr id="58" name="Rectangle 57"/>
          <p:cNvSpPr/>
          <p:nvPr/>
        </p:nvSpPr>
        <p:spPr>
          <a:xfrm>
            <a:off x="426542" y="1129211"/>
            <a:ext cx="5669458" cy="5397238"/>
          </a:xfrm>
          <a:prstGeom prst="rect">
            <a:avLst/>
          </a:prstGeom>
        </p:spPr>
        <p:txBody>
          <a:bodyPr wrap="square" lIns="36000" tIns="36000" rIns="36000" bIns="36000">
            <a:spAutoFit/>
          </a:bodyPr>
          <a:lstStyle/>
          <a:p>
            <a:pPr marL="0" marR="0" lvl="0" indent="0" algn="just" defTabSz="914400" eaLnBrk="1" fontAlgn="base" latinLnBrk="0" hangingPunct="1">
              <a:lnSpc>
                <a:spcPct val="100000"/>
              </a:lnSpc>
              <a:spcBef>
                <a:spcPts val="600"/>
              </a:spcBef>
              <a:spcAft>
                <a:spcPts val="600"/>
              </a:spcAft>
              <a:buClrTx/>
              <a:buSzTx/>
              <a:buFontTx/>
              <a:buNone/>
              <a:tabLst/>
              <a:defRPr/>
            </a:pPr>
            <a:r>
              <a:rPr kumimoji="0" lang="en-AU" sz="1600" b="1" i="0" u="none" strike="noStrike" kern="0" cap="none" spc="0" normalizeH="0" baseline="0" noProof="0" dirty="0">
                <a:ln>
                  <a:noFill/>
                </a:ln>
                <a:solidFill>
                  <a:srgbClr val="86BC25"/>
                </a:solidFill>
                <a:effectLst/>
                <a:uLnTx/>
                <a:uFillTx/>
              </a:rPr>
              <a:t>Defining Cloud Computing </a:t>
            </a:r>
            <a:endParaRPr kumimoji="0" lang="en-AU" sz="1400" b="1" i="0" u="none" strike="noStrike" kern="0" cap="none" spc="-25" normalizeH="0" baseline="0" noProof="0" dirty="0">
              <a:ln>
                <a:noFill/>
              </a:ln>
              <a:solidFill>
                <a:srgbClr val="000000"/>
              </a:solidFill>
              <a:effectLst/>
              <a:uLnTx/>
              <a:uFillTx/>
            </a:endParaRPr>
          </a:p>
          <a:p>
            <a:r>
              <a:rPr lang="en-US" sz="1600" dirty="0"/>
              <a:t>The delivery of computing services such as storage, databases and software over the internet is termed as cloud computing.</a:t>
            </a:r>
            <a:endParaRPr lang="en-US" sz="1600" dirty="0">
              <a:cs typeface="Calibri"/>
            </a:endParaRPr>
          </a:p>
          <a:p>
            <a:endParaRPr lang="en-US" sz="1600" dirty="0">
              <a:cs typeface="Calibri"/>
            </a:endParaRPr>
          </a:p>
          <a:p>
            <a:r>
              <a:rPr lang="en-US" sz="1600" dirty="0">
                <a:cs typeface="Calibri"/>
              </a:rPr>
              <a:t>The user can access files and applications from any device which is connected to the internet. The past updates, changes and progress made in the documents are all saved and visible when viewed from another device</a:t>
            </a:r>
            <a:endParaRPr lang="en-US" sz="1600" dirty="0"/>
          </a:p>
          <a:p>
            <a:endParaRPr lang="en-US" sz="1600" dirty="0">
              <a:cs typeface="Calibri"/>
            </a:endParaRPr>
          </a:p>
          <a:p>
            <a:r>
              <a:rPr lang="en-US" sz="1600" b="1" dirty="0">
                <a:solidFill>
                  <a:srgbClr val="92D050"/>
                </a:solidFill>
                <a:cs typeface="Calibri"/>
              </a:rPr>
              <a:t>What "cloud" really means</a:t>
            </a:r>
          </a:p>
          <a:p>
            <a:r>
              <a:rPr lang="en-US" sz="1600" dirty="0">
                <a:cs typeface="Calibri"/>
              </a:rPr>
              <a:t>The phrase "cloud" is a metaphor for internet. Hence, cloud computing simply refers to internet-based computing.</a:t>
            </a:r>
          </a:p>
          <a:p>
            <a:endParaRPr lang="en-US" sz="1600" dirty="0">
              <a:cs typeface="Calibri"/>
            </a:endParaRPr>
          </a:p>
          <a:p>
            <a:r>
              <a:rPr lang="en-US" sz="1600" dirty="0">
                <a:cs typeface="Calibri"/>
              </a:rPr>
              <a:t>An instance of use cloud computing in our everyday life is emails.</a:t>
            </a:r>
          </a:p>
          <a:p>
            <a:endParaRPr lang="en-US" sz="1600" dirty="0">
              <a:cs typeface="Calibri"/>
            </a:endParaRPr>
          </a:p>
          <a:p>
            <a:r>
              <a:rPr lang="en-US" sz="1600" b="1" dirty="0">
                <a:solidFill>
                  <a:srgbClr val="92D050"/>
                </a:solidFill>
                <a:cs typeface="Calibri"/>
              </a:rPr>
              <a:t>What cloud computing can do</a:t>
            </a:r>
          </a:p>
          <a:p>
            <a:r>
              <a:rPr lang="en-US" sz="1600" dirty="0">
                <a:cs typeface="Calibri"/>
              </a:rPr>
              <a:t>With cloud computing, one can quickly build, deploy, test and scale applications, easily store and recover data, and access the same from anywhere, anytime on any device!</a:t>
            </a:r>
          </a:p>
          <a:p>
            <a:pPr marL="0" marR="0" lvl="0" indent="0" algn="just" defTabSz="914400" eaLnBrk="1" fontAlgn="base" latinLnBrk="0" hangingPunct="1">
              <a:lnSpc>
                <a:spcPct val="100000"/>
              </a:lnSpc>
              <a:spcBef>
                <a:spcPts val="600"/>
              </a:spcBef>
              <a:spcAft>
                <a:spcPts val="600"/>
              </a:spcAft>
              <a:buClrTx/>
              <a:buSzTx/>
              <a:buFontTx/>
              <a:buNone/>
              <a:tabLst/>
              <a:defRPr/>
            </a:pPr>
            <a:endParaRPr kumimoji="0" lang="en-AU" sz="1600" b="1" i="0" u="none" strike="noStrike" kern="0" cap="none" spc="0" normalizeH="0" baseline="0" noProof="0" dirty="0">
              <a:ln>
                <a:noFill/>
              </a:ln>
              <a:solidFill>
                <a:srgbClr val="86BC25"/>
              </a:solidFill>
              <a:effectLst/>
              <a:uLnTx/>
              <a:uFillTx/>
            </a:endParaRPr>
          </a:p>
        </p:txBody>
      </p:sp>
      <p:sp>
        <p:nvSpPr>
          <p:cNvPr id="59" name="object 23"/>
          <p:cNvSpPr txBox="1"/>
          <p:nvPr/>
        </p:nvSpPr>
        <p:spPr>
          <a:xfrm>
            <a:off x="6438900" y="1129211"/>
            <a:ext cx="5753100" cy="5300297"/>
          </a:xfrm>
          <a:prstGeom prst="rect">
            <a:avLst/>
          </a:prstGeom>
        </p:spPr>
        <p:txBody>
          <a:bodyPr vert="horz" wrap="square" lIns="0" tIns="0" rIns="0" bIns="0" rtlCol="0" anchor="t">
            <a:spAutoFit/>
          </a:bodyPr>
          <a:lstStyle/>
          <a:p>
            <a:pPr marL="12700" marR="5080" algn="just">
              <a:lnSpc>
                <a:spcPct val="130000"/>
              </a:lnSpc>
              <a:spcBef>
                <a:spcPts val="359"/>
              </a:spcBef>
            </a:pPr>
            <a:r>
              <a:rPr lang="en-US" sz="1600" b="1" spc="-25" dirty="0">
                <a:solidFill>
                  <a:srgbClr val="86BC25"/>
                </a:solidFill>
                <a:cs typeface="Verdana"/>
              </a:rPr>
              <a:t>Cloud Characteristics</a:t>
            </a:r>
            <a:endParaRPr lang="en-US" sz="1400" dirty="0">
              <a:solidFill>
                <a:srgbClr val="000000"/>
              </a:solidFill>
              <a:cs typeface="Calibri"/>
            </a:endParaRPr>
          </a:p>
          <a:p>
            <a:pPr marL="285750" indent="-285750">
              <a:buFont typeface="Wingdings"/>
              <a:buChar char="§"/>
            </a:pPr>
            <a:r>
              <a:rPr lang="en-US" sz="1600" b="1" dirty="0">
                <a:solidFill>
                  <a:srgbClr val="92D050"/>
                </a:solidFill>
                <a:cs typeface="Calibri"/>
              </a:rPr>
              <a:t>Broad Network Access</a:t>
            </a:r>
          </a:p>
          <a:p>
            <a:r>
              <a:rPr lang="en-US" sz="1600" dirty="0">
                <a:cs typeface="Calibri"/>
              </a:rPr>
              <a:t>The cloud computing capabilities can be accessed on a number of different devices like PCs, tablets. The only and main requirement being access to the internet from that device.</a:t>
            </a:r>
            <a:endParaRPr lang="en-US" sz="1600" b="1" dirty="0">
              <a:solidFill>
                <a:srgbClr val="92D050"/>
              </a:solidFill>
              <a:cs typeface="Calibri"/>
            </a:endParaRPr>
          </a:p>
          <a:p>
            <a:endParaRPr lang="en-US" sz="1600" dirty="0">
              <a:solidFill>
                <a:srgbClr val="000000"/>
              </a:solidFill>
              <a:cs typeface="Calibri"/>
            </a:endParaRPr>
          </a:p>
          <a:p>
            <a:pPr marL="285750" indent="-285750">
              <a:buFont typeface="Wingdings"/>
              <a:buChar char="§"/>
            </a:pPr>
            <a:r>
              <a:rPr lang="en-US" sz="1600" b="1" dirty="0">
                <a:solidFill>
                  <a:srgbClr val="92D050"/>
                </a:solidFill>
                <a:cs typeface="Calibri"/>
              </a:rPr>
              <a:t>Resource Pooling</a:t>
            </a:r>
          </a:p>
          <a:p>
            <a:r>
              <a:rPr lang="en-US" sz="1600" dirty="0">
                <a:cs typeface="Calibri"/>
              </a:rPr>
              <a:t>Many resources are pooled to serve multiple consumers. The consumers need not know the location where the resources are stored. The have easier access to the resources.</a:t>
            </a:r>
            <a:endParaRPr lang="en-US" sz="1600" b="1" dirty="0">
              <a:cs typeface="Calibri"/>
            </a:endParaRPr>
          </a:p>
          <a:p>
            <a:endParaRPr lang="en-US" sz="1600" dirty="0">
              <a:solidFill>
                <a:srgbClr val="000000"/>
              </a:solidFill>
              <a:cs typeface="Calibri"/>
            </a:endParaRPr>
          </a:p>
          <a:p>
            <a:pPr marL="285750" indent="-285750">
              <a:buFont typeface="Wingdings"/>
              <a:buChar char="§"/>
            </a:pPr>
            <a:r>
              <a:rPr lang="en-US" sz="1600" b="1" dirty="0">
                <a:solidFill>
                  <a:srgbClr val="92D050"/>
                </a:solidFill>
                <a:cs typeface="Calibri"/>
              </a:rPr>
              <a:t>Rapid Elasticity</a:t>
            </a:r>
          </a:p>
          <a:p>
            <a:r>
              <a:rPr lang="en-US" sz="1600" dirty="0">
                <a:cs typeface="Calibri"/>
              </a:rPr>
              <a:t>According to the consumers' needs, the capabilities can be scaled up or down. The capabilities are unlimited from the consumer. They are modified according to the requirement.</a:t>
            </a:r>
            <a:endParaRPr lang="en-US" sz="1600" b="1" dirty="0">
              <a:solidFill>
                <a:srgbClr val="92D050"/>
              </a:solidFill>
              <a:cs typeface="Calibri"/>
            </a:endParaRPr>
          </a:p>
          <a:p>
            <a:endParaRPr lang="en-US" sz="1600" dirty="0">
              <a:solidFill>
                <a:srgbClr val="000000"/>
              </a:solidFill>
              <a:cs typeface="Calibri"/>
            </a:endParaRPr>
          </a:p>
          <a:p>
            <a:pPr marL="285750" indent="-285750">
              <a:buFont typeface="Wingdings"/>
              <a:buChar char="§"/>
            </a:pPr>
            <a:r>
              <a:rPr lang="en-US" sz="1600" b="1" dirty="0">
                <a:solidFill>
                  <a:srgbClr val="92D050"/>
                </a:solidFill>
                <a:cs typeface="Calibri"/>
              </a:rPr>
              <a:t>Measured Service</a:t>
            </a:r>
          </a:p>
          <a:p>
            <a:r>
              <a:rPr lang="en-US" sz="1600" dirty="0">
                <a:cs typeface="Calibri"/>
              </a:rPr>
              <a:t>Resources are purchased and consumed as per the need of the consumer. Cloud computing cuts the additional expenses for hardware and is hence, comparatively more cost efficient.</a:t>
            </a:r>
          </a:p>
          <a:p>
            <a:pPr marL="12700" marR="5080" algn="just">
              <a:lnSpc>
                <a:spcPct val="130000"/>
              </a:lnSpc>
              <a:spcBef>
                <a:spcPts val="359"/>
              </a:spcBef>
            </a:pPr>
            <a:endParaRPr lang="en-US" sz="1400" b="1" spc="-25" dirty="0">
              <a:solidFill>
                <a:srgbClr val="86BC25"/>
              </a:solidFill>
              <a:cs typeface="Verdana"/>
            </a:endParaRPr>
          </a:p>
        </p:txBody>
      </p:sp>
    </p:spTree>
    <p:extLst>
      <p:ext uri="{BB962C8B-B14F-4D97-AF65-F5344CB8AC3E}">
        <p14:creationId xmlns:p14="http://schemas.microsoft.com/office/powerpoint/2010/main" val="888596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docProps/app.xml><?xml version="1.0" encoding="utf-8"?>
<Properties xmlns="http://schemas.openxmlformats.org/officeDocument/2006/extended-properties" xmlns:vt="http://schemas.openxmlformats.org/officeDocument/2006/docPropsVTypes">
  <TotalTime>34</TotalTime>
  <Words>278</Words>
  <Application>Microsoft Office PowerPoint</Application>
  <PresentationFormat>Widescreen</PresentationFormat>
  <Paragraphs>25</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Open Sans</vt:lpstr>
      <vt:lpstr>Verdana</vt:lpstr>
      <vt:lpstr>Wingdings</vt:lpstr>
      <vt:lpstr>Deloitte_4_3_Onscreen</vt:lpstr>
      <vt:lpstr>think-cell Slide</vt:lpstr>
      <vt:lpstr>Cloud Computing </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Transformation Journey – The Deloitte Approach</dc:title>
  <dc:creator>lunguroiu@deloitte.com.au;hal-khudairy@deloitte.com.au;matgeorge@deloitte.com.au;dkissane@deloitte.com.au</dc:creator>
  <cp:lastModifiedBy>Naman Jain</cp:lastModifiedBy>
  <cp:revision>9</cp:revision>
  <dcterms:created xsi:type="dcterms:W3CDTF">2019-03-31T19:26:34Z</dcterms:created>
  <dcterms:modified xsi:type="dcterms:W3CDTF">2020-07-15T14:31:43Z</dcterms:modified>
</cp:coreProperties>
</file>