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4"/>
    <a:srgbClr val="43B02A"/>
    <a:srgbClr val="86BC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9" autoAdjust="0"/>
    <p:restoredTop sz="94660"/>
  </p:normalViewPr>
  <p:slideViewPr>
    <p:cSldViewPr snapToGrid="0">
      <p:cViewPr varScale="1">
        <p:scale>
          <a:sx n="67" d="100"/>
          <a:sy n="67" d="100"/>
        </p:scale>
        <p:origin x="6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01652" y="1628781"/>
            <a:ext cx="11162349" cy="4752975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defRPr sz="1000">
                <a:solidFill>
                  <a:schemeClr val="tx1"/>
                </a:solidFill>
              </a:defRPr>
            </a:lvl1pPr>
            <a:lvl2pPr marL="457200" indent="-457200">
              <a:defRPr sz="3000">
                <a:solidFill>
                  <a:schemeClr val="bg2"/>
                </a:solidFill>
              </a:defRPr>
            </a:lvl2pPr>
            <a:lvl3pPr>
              <a:defRPr sz="3000">
                <a:solidFill>
                  <a:schemeClr val="bg2"/>
                </a:solidFill>
              </a:defRPr>
            </a:lvl3pPr>
            <a:lvl4pPr>
              <a:defRPr sz="3000">
                <a:solidFill>
                  <a:schemeClr val="bg2"/>
                </a:solidFill>
              </a:defRPr>
            </a:lvl4pPr>
            <a:lvl5pPr>
              <a:defRPr sz="30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426720" y="661126"/>
            <a:ext cx="11340000" cy="2798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0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Click to add subtitle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360513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19" y="1597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2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9" y="1597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501651" y="317501"/>
            <a:ext cx="11188700" cy="69215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idx="1"/>
          </p:nvPr>
        </p:nvSpPr>
        <p:spPr>
          <a:xfrm>
            <a:off x="501651" y="1665289"/>
            <a:ext cx="11188700" cy="47164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cxnSp>
        <p:nvCxnSpPr>
          <p:cNvPr id="9" name="Shape 68"/>
          <p:cNvCxnSpPr/>
          <p:nvPr userDrawn="1"/>
        </p:nvCxnSpPr>
        <p:spPr>
          <a:xfrm>
            <a:off x="426000" y="6475709"/>
            <a:ext cx="11340000" cy="0"/>
          </a:xfrm>
          <a:prstGeom prst="straightConnector1">
            <a:avLst/>
          </a:prstGeom>
          <a:noFill/>
          <a:ln w="12700" cap="flat" cmpd="sng">
            <a:solidFill>
              <a:srgbClr val="53565A"/>
            </a:solidFill>
            <a:prstDash val="solid"/>
            <a:round/>
            <a:headEnd type="none" w="lg" len="lg"/>
            <a:tailEnd type="none" w="lg" len="lg"/>
          </a:ln>
        </p:spPr>
      </p:cxn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65" t="24297" r="8992" b="20741"/>
          <a:stretch/>
        </p:blipFill>
        <p:spPr>
          <a:xfrm>
            <a:off x="10625287" y="6509735"/>
            <a:ext cx="1140713" cy="310040"/>
          </a:xfrm>
          <a:prstGeom prst="rect">
            <a:avLst/>
          </a:prstGeom>
        </p:spPr>
      </p:pic>
      <p:sp>
        <p:nvSpPr>
          <p:cNvPr id="11" name="Rectangle 2"/>
          <p:cNvSpPr>
            <a:spLocks/>
          </p:cNvSpPr>
          <p:nvPr userDrawn="1"/>
        </p:nvSpPr>
        <p:spPr bwMode="auto">
          <a:xfrm>
            <a:off x="426000" y="6603200"/>
            <a:ext cx="1566134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58DF478-B544-4ED8-9ED4-6A2648E2D233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  <a:sym typeface="Frutiger Next Pro Light" charset="0"/>
              </a:rPr>
              <a:t> |  Deloitte Consulting | Cloud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 flipV="1">
            <a:off x="426000" y="940281"/>
            <a:ext cx="11340000" cy="25879"/>
          </a:xfrm>
          <a:prstGeom prst="line">
            <a:avLst/>
          </a:prstGeom>
          <a:ln w="28575">
            <a:solidFill>
              <a:srgbClr val="86BC2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 userDrawn="1"/>
        </p:nvSpPr>
        <p:spPr>
          <a:xfrm>
            <a:off x="5353809" y="6527336"/>
            <a:ext cx="1484382" cy="27186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1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Deloitte &amp; Inside Sherpa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800" b="0" i="0" u="none" strike="noStrike" kern="1200" cap="none" spc="0" normalizeH="0" baseline="0" noProof="0" dirty="0">
                <a:ln>
                  <a:noFill/>
                </a:ln>
                <a:solidFill>
                  <a:srgbClr val="787878">
                    <a:lumMod val="60000"/>
                    <a:lumOff val="40000"/>
                  </a:srgbClr>
                </a:solidFill>
                <a:effectLst/>
                <a:uLnTx/>
                <a:uFillTx/>
                <a:latin typeface="Open Sans" charset="0"/>
                <a:ea typeface="Open Sans" charset="0"/>
                <a:cs typeface="Open Sans" charset="0"/>
              </a:rPr>
              <a:t>TS&amp;A Cloud – Digital Internship</a:t>
            </a:r>
          </a:p>
        </p:txBody>
      </p:sp>
    </p:spTree>
    <p:extLst>
      <p:ext uri="{BB962C8B-B14F-4D97-AF65-F5344CB8AC3E}">
        <p14:creationId xmlns:p14="http://schemas.microsoft.com/office/powerpoint/2010/main" val="343459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2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ts val="0"/>
        </a:spcBef>
        <a:spcAft>
          <a:spcPts val="1000"/>
        </a:spcAft>
        <a:buSzPct val="100000"/>
        <a:buFont typeface="Arial" panose="020B0604020202020204" pitchFamily="34" charset="0"/>
        <a:buNone/>
        <a:defRPr sz="10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/>
        <a:buNone/>
        <a:defRPr lang="en-US" sz="1000" b="1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7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Arial" panose="020B0604020202020204" pitchFamily="34" charset="0"/>
        <a:buChar char="•"/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356400" indent="-176400" algn="l" defTabSz="914400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532800" indent="-176400" algn="l" defTabSz="798513" rtl="0" eaLnBrk="1" latinLnBrk="0" hangingPunct="1">
        <a:spcBef>
          <a:spcPts val="0"/>
        </a:spcBef>
        <a:spcAft>
          <a:spcPts val="1000"/>
        </a:spcAft>
        <a:buClrTx/>
        <a:buSzPct val="100000"/>
        <a:buFont typeface="Verdana" panose="020B0604030504040204" pitchFamily="34" charset="0"/>
        <a:buChar char="−"/>
        <a:tabLst/>
        <a:defRPr lang="en-US" sz="1000" kern="1200" baseline="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532800" indent="-176400" algn="l" defTabSz="914400" rtl="0" eaLnBrk="1" latinLnBrk="0" hangingPunct="1">
        <a:spcBef>
          <a:spcPts val="0"/>
        </a:spcBef>
        <a:spcAft>
          <a:spcPts val="1000"/>
        </a:spcAft>
        <a:buFont typeface="Verdana" panose="020B0604030504040204" pitchFamily="34" charset="0"/>
        <a:buChar char="−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112">
          <p15:clr>
            <a:srgbClr val="F26B43"/>
          </p15:clr>
        </p15:guide>
        <p15:guide id="2" orient="horz" pos="2160">
          <p15:clr>
            <a:srgbClr val="F26B43"/>
          </p15:clr>
        </p15:guide>
        <p15:guide id="3" orient="horz" pos="4020">
          <p15:clr>
            <a:srgbClr val="F26B43"/>
          </p15:clr>
        </p15:guide>
        <p15:guide id="4" pos="316">
          <p15:clr>
            <a:srgbClr val="F26B43"/>
          </p15:clr>
        </p15:guide>
        <p15:guide id="5" pos="7364">
          <p15:clr>
            <a:srgbClr val="F26B43"/>
          </p15:clr>
        </p15:guide>
        <p15:guide id="6" orient="horz" pos="1071">
          <p15:clr>
            <a:srgbClr val="F26B43"/>
          </p15:clr>
        </p15:guide>
        <p15:guide id="7" orient="horz" pos="200">
          <p15:clr>
            <a:srgbClr val="F26B43"/>
          </p15:clr>
        </p15:guide>
        <p15:guide id="8" orient="horz" pos="4080">
          <p15:clr>
            <a:srgbClr val="F26B43"/>
          </p15:clr>
        </p15:guide>
        <p15:guide id="10" pos="4961">
          <p15:clr>
            <a:srgbClr val="F26B43"/>
          </p15:clr>
        </p15:guide>
        <p15:guide id="11" orient="horz" pos="236">
          <p15:clr>
            <a:srgbClr val="F26B43"/>
          </p15:clr>
        </p15:guide>
        <p15:guide id="12" pos="1363">
          <p15:clr>
            <a:srgbClr val="F26B43"/>
          </p15:clr>
        </p15:guide>
        <p15:guide id="13" pos="1516">
          <p15:clr>
            <a:srgbClr val="F26B43"/>
          </p15:clr>
        </p15:guide>
        <p15:guide id="14" pos="2560">
          <p15:clr>
            <a:srgbClr val="F26B43"/>
          </p15:clr>
        </p15:guide>
        <p15:guide id="15" pos="2711">
          <p15:clr>
            <a:srgbClr val="F26B43"/>
          </p15:clr>
        </p15:guide>
        <p15:guide id="16" pos="6160">
          <p15:clr>
            <a:srgbClr val="F26B43"/>
          </p15:clr>
        </p15:guide>
        <p15:guide id="17" pos="3764">
          <p15:clr>
            <a:srgbClr val="F26B43"/>
          </p15:clr>
        </p15:guide>
        <p15:guide id="18" pos="3916">
          <p15:clr>
            <a:srgbClr val="F26B43"/>
          </p15:clr>
        </p15:guide>
        <p15:guide id="19" pos="3840">
          <p15:clr>
            <a:srgbClr val="F26B43"/>
          </p15:clr>
        </p15:guide>
        <p15:guide id="20" pos="6312">
          <p15:clr>
            <a:srgbClr val="F26B43"/>
          </p15:clr>
        </p15:guide>
        <p15:guide id="21" orient="horz" pos="1049">
          <p15:clr>
            <a:srgbClr val="F26B43"/>
          </p15:clr>
        </p15:guide>
        <p15:guide id="22" orient="horz" pos="6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sz="20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Cloud Benefits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8"/>
            <a:ext cx="11340000" cy="5367481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rtl="0"/>
            <a:r>
              <a:rPr lang="en-US" sz="1400" b="1" i="0" u="sng" strike="noStrike" cap="none" baseline="0" noProof="0" dirty="0">
                <a:latin typeface="Tahoma"/>
                <a:ea typeface="Tahoma"/>
                <a:cs typeface="Calibri Light"/>
              </a:rPr>
              <a:t>Quick Implementation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Time to set up cloud based systems is very less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New services provisioned without delay</a:t>
            </a:r>
          </a:p>
          <a:p>
            <a:pPr lvl="0" rtl="0"/>
            <a:r>
              <a:rPr lang="en-US" sz="1400" dirty="0">
                <a:latin typeface="Tahoma"/>
                <a:ea typeface="Tahoma"/>
                <a:cs typeface="Arial"/>
              </a:rPr>
              <a:t>  </a:t>
            </a:r>
            <a:r>
              <a:rPr lang="en-US" sz="1400" b="1" u="sng" dirty="0">
                <a:latin typeface="Tahoma"/>
                <a:ea typeface="Tahoma"/>
                <a:cs typeface="Arial"/>
              </a:rPr>
              <a:t>Balanced ROI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 Allows easy sharing of files between employees and other third-party entities</a:t>
            </a:r>
            <a:endParaRPr lang="en-US" sz="1200" dirty="0">
              <a:latin typeface="Calibri Light" panose="020F0302020204030204"/>
              <a:ea typeface="Tahoma"/>
              <a:cs typeface="Calibri Light" panose="020F0302020204030204"/>
            </a:endParaRP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Eliminates upfront licensing costs and infra structure </a:t>
            </a:r>
            <a:r>
              <a:rPr lang="en-US" sz="1200" dirty="0" err="1">
                <a:latin typeface="Tahoma"/>
                <a:ea typeface="Tahoma"/>
                <a:cs typeface="Arial"/>
              </a:rPr>
              <a:t>expences</a:t>
            </a:r>
            <a:endParaRPr lang="en-US" sz="1200" dirty="0">
              <a:latin typeface="Tahoma"/>
              <a:ea typeface="Tahoma"/>
              <a:cs typeface="Arial"/>
            </a:endParaRPr>
          </a:p>
          <a:p>
            <a:pPr lvl="0"/>
            <a:r>
              <a:rPr lang="en-US" sz="1400" b="1" u="sng" dirty="0">
                <a:latin typeface="Tahoma"/>
                <a:ea typeface="Tahoma"/>
                <a:cs typeface="Arial"/>
              </a:rPr>
              <a:t>Agility</a:t>
            </a:r>
          </a:p>
          <a:p>
            <a:pPr lvl="1" rtl="0"/>
            <a:r>
              <a:rPr lang="en-US" sz="1200" b="0" u="none" dirty="0">
                <a:latin typeface="Tahoma"/>
                <a:ea typeface="Tahoma"/>
                <a:cs typeface="Arial"/>
              </a:rPr>
              <a:t>New services can be quickly developed and deployed</a:t>
            </a:r>
          </a:p>
          <a:p>
            <a:pPr lvl="1" rtl="0"/>
            <a:r>
              <a:rPr lang="en-US" sz="1200" b="0" u="none" dirty="0">
                <a:latin typeface="Tahoma"/>
                <a:ea typeface="Tahoma"/>
                <a:cs typeface="Arial"/>
              </a:rPr>
              <a:t>Data can be accessed from any device</a:t>
            </a:r>
          </a:p>
          <a:p>
            <a:pPr marL="457200" lvl="1" indent="0" rtl="0">
              <a:buNone/>
            </a:pPr>
            <a:endParaRPr lang="en-US" sz="1200" dirty="0">
              <a:latin typeface="Tahoma"/>
              <a:ea typeface="Tahoma"/>
              <a:cs typeface="Arial"/>
            </a:endParaRPr>
          </a:p>
          <a:p>
            <a:pPr lvl="0"/>
            <a:r>
              <a:rPr lang="en-US" sz="1400" b="1" u="sng" dirty="0">
                <a:latin typeface="Tahoma"/>
                <a:ea typeface="Tahoma"/>
                <a:cs typeface="Arial"/>
              </a:rPr>
              <a:t>Scalability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Cloud services can grow or shrink according to the consumer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Need not purchase or install upgrades/hardware</a:t>
            </a:r>
          </a:p>
          <a:p>
            <a:pPr marL="457200" lvl="1" indent="0" rtl="0">
              <a:buNone/>
            </a:pPr>
            <a:endParaRPr lang="en-US" sz="1200" dirty="0">
              <a:latin typeface="Tahoma"/>
              <a:ea typeface="Tahoma"/>
              <a:cs typeface="Arial"/>
            </a:endParaRPr>
          </a:p>
          <a:p>
            <a:pPr lvl="0" rtl="0"/>
            <a:r>
              <a:rPr lang="en-US" sz="1400" b="1" u="sng" dirty="0">
                <a:latin typeface="Tahoma"/>
                <a:ea typeface="Tahoma"/>
                <a:cs typeface="Arial"/>
              </a:rPr>
              <a:t>Cost efficient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Consumers only pay for the services and resources that they actually use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Easier cost prediction</a:t>
            </a:r>
          </a:p>
          <a:p>
            <a:pPr lvl="1" rtl="0"/>
            <a:r>
              <a:rPr lang="en-US" sz="1200" dirty="0">
                <a:latin typeface="Tahoma"/>
                <a:ea typeface="Tahoma"/>
                <a:cs typeface="Arial"/>
              </a:rPr>
              <a:t>Additional costs for maintenance  and management eliminated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59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26542" y="327026"/>
            <a:ext cx="11340000" cy="303187"/>
          </a:xfrm>
        </p:spPr>
        <p:txBody>
          <a:bodyPr/>
          <a:lstStyle/>
          <a:p>
            <a:r>
              <a:rPr lang="en-US" sz="20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Cloud Risks and Considerations</a:t>
            </a:r>
            <a:endParaRPr lang="en-AU" dirty="0">
              <a:solidFill>
                <a:srgbClr val="86BC25"/>
              </a:solidFill>
            </a:endParaRPr>
          </a:p>
        </p:txBody>
      </p:sp>
      <p:sp>
        <p:nvSpPr>
          <p:cNvPr id="43" name="Text Placeholder 3"/>
          <p:cNvSpPr txBox="1">
            <a:spLocks/>
          </p:cNvSpPr>
          <p:nvPr/>
        </p:nvSpPr>
        <p:spPr>
          <a:xfrm>
            <a:off x="426542" y="976169"/>
            <a:ext cx="5517058" cy="5220704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r>
              <a:rPr lang="en-US" sz="2400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Risks</a:t>
            </a: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  <a:p>
            <a:pPr lvl="0" rtl="0"/>
            <a:r>
              <a:rPr lang="en-US" sz="2400" b="1" u="sng" dirty="0">
                <a:latin typeface="Calibri Light" panose="020F0302020204030204"/>
              </a:rPr>
              <a:t>Data</a:t>
            </a:r>
            <a:r>
              <a:rPr lang="en-US" sz="2400" b="1" i="0" u="sng" strike="noStrike" cap="none" baseline="0" noProof="0" dirty="0">
                <a:latin typeface="Calibri Light"/>
                <a:cs typeface="Calibri Light"/>
              </a:rPr>
              <a:t> Security</a:t>
            </a:r>
            <a:endParaRPr lang="en-US" sz="2400" b="1" u="sng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Risk of intruders gaining access to data is possible</a:t>
            </a:r>
            <a:endParaRPr lang="en-US" sz="2000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Security must be tight and given special attention</a:t>
            </a:r>
            <a:endParaRPr lang="en-US" sz="2000" dirty="0"/>
          </a:p>
          <a:p>
            <a:pPr lvl="0" rtl="0"/>
            <a:r>
              <a:rPr lang="en-US" sz="2400" b="1" u="sng" dirty="0">
                <a:latin typeface="Calibri Light" panose="020F0302020204030204"/>
              </a:rPr>
              <a:t>Outsourcing Risks</a:t>
            </a:r>
            <a:endParaRPr lang="en-US" sz="2400" b="1" u="sng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Access to sensitive data must be closely watched</a:t>
            </a:r>
            <a:endParaRPr lang="en-US" sz="2000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Location of data must be known</a:t>
            </a:r>
            <a:endParaRPr lang="en-US" sz="2000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6248400" y="1086230"/>
            <a:ext cx="5517058" cy="5224943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rtl="0">
              <a:buNone/>
            </a:pPr>
            <a:r>
              <a:rPr lang="en-US" b="1" dirty="0">
                <a:solidFill>
                  <a:srgbClr val="86BC25"/>
                </a:solidFill>
                <a:ea typeface="Chronicle Display Black" charset="0"/>
                <a:cs typeface="Segoe UI Semilight" panose="020B0402040204020203" pitchFamily="34" charset="0"/>
              </a:rPr>
              <a:t>Consideration</a:t>
            </a:r>
          </a:p>
          <a:p>
            <a:pPr lvl="0" rtl="0"/>
            <a:r>
              <a:rPr lang="en-US" sz="2400" b="1" u="sng" dirty="0">
                <a:latin typeface="Calibri Light" panose="020F0302020204030204"/>
              </a:rPr>
              <a:t>National laws</a:t>
            </a:r>
            <a:endParaRPr lang="en-US" sz="2400" b="1" u="sng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Complying with national laws and regulations must be addressed</a:t>
            </a:r>
            <a:endParaRPr lang="en-US" sz="2000" dirty="0"/>
          </a:p>
          <a:p>
            <a:pPr lvl="1" rtl="0"/>
            <a:r>
              <a:rPr lang="en-US" sz="2000" dirty="0">
                <a:latin typeface="Calibri Light" panose="020F0302020204030204"/>
              </a:rPr>
              <a:t>All rules must be strictly adhered to</a:t>
            </a:r>
          </a:p>
          <a:p>
            <a:pPr lvl="0" rtl="0"/>
            <a:r>
              <a:rPr lang="en-US" sz="2400" b="1" u="sng" dirty="0">
                <a:latin typeface="Calibri Light" panose="020F0302020204030204"/>
              </a:rPr>
              <a:t>Data Recovery</a:t>
            </a:r>
          </a:p>
          <a:p>
            <a:pPr lvl="1" rtl="0"/>
            <a:r>
              <a:rPr lang="en-US" sz="2000" dirty="0">
                <a:latin typeface="Calibri Light" panose="020F0302020204030204"/>
              </a:rPr>
              <a:t>Capability of the cloud provider in restoring lost data must be known</a:t>
            </a:r>
          </a:p>
          <a:p>
            <a:pPr lvl="1" rtl="0"/>
            <a:r>
              <a:rPr lang="en-US" sz="2000" dirty="0">
                <a:latin typeface="Calibri Light" panose="020F0302020204030204"/>
              </a:rPr>
              <a:t>It must be thoroughly tested</a:t>
            </a:r>
            <a:endParaRPr lang="en-US" sz="2000" dirty="0"/>
          </a:p>
          <a:p>
            <a:pPr lvl="0" rtl="0"/>
            <a:r>
              <a:rPr lang="en-US" sz="2400" b="1" u="sng" dirty="0">
                <a:latin typeface="Calibri Light" panose="020F0302020204030204"/>
              </a:rPr>
              <a:t>Risk Management</a:t>
            </a:r>
          </a:p>
          <a:p>
            <a:pPr lvl="1" rtl="0"/>
            <a:r>
              <a:rPr lang="en-US" sz="2000" dirty="0">
                <a:latin typeface="Calibri Light" panose="020F0302020204030204"/>
              </a:rPr>
              <a:t>A risk management framework must be created for the cloud</a:t>
            </a:r>
          </a:p>
          <a:p>
            <a:pPr lvl="1" rtl="0"/>
            <a:r>
              <a:rPr lang="en-US" sz="2000" dirty="0">
                <a:latin typeface="Calibri Light" panose="020F0302020204030204"/>
              </a:rPr>
              <a:t>It must plot a route through all the possible risk scenarios in cloud computing</a:t>
            </a:r>
          </a:p>
          <a:p>
            <a:pPr marL="457200" lvl="1" indent="0" rtl="0">
              <a:buNone/>
            </a:pPr>
            <a:endParaRPr lang="en-US" dirty="0"/>
          </a:p>
          <a:p>
            <a:pPr marL="0" indent="0">
              <a:lnSpc>
                <a:spcPct val="130000"/>
              </a:lnSpc>
              <a:spcBef>
                <a:spcPts val="0"/>
              </a:spcBef>
              <a:spcAft>
                <a:spcPts val="400"/>
              </a:spcAft>
              <a:buFont typeface="Arial" panose="020B0604020202020204" pitchFamily="34" charset="0"/>
              <a:buNone/>
              <a:defRPr/>
            </a:pPr>
            <a:endParaRPr lang="en-US" sz="1200" b="1" dirty="0">
              <a:solidFill>
                <a:srgbClr val="86BC25"/>
              </a:solidFill>
              <a:ea typeface="Chronicle Display Black" charset="0"/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43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Deloitte_4_3_Onscreen">
  <a:themeElements>
    <a:clrScheme name="Deloitte colors">
      <a:dk1>
        <a:sysClr val="windowText" lastClr="000000"/>
      </a:dk1>
      <a:lt1>
        <a:sysClr val="window" lastClr="FFFFFF"/>
      </a:lt1>
      <a:dk2>
        <a:srgbClr val="53565A"/>
      </a:dk2>
      <a:lt2>
        <a:srgbClr val="D0D0CE"/>
      </a:lt2>
      <a:accent1>
        <a:srgbClr val="86BC25"/>
      </a:accent1>
      <a:accent2>
        <a:srgbClr val="046A38"/>
      </a:accent2>
      <a:accent3>
        <a:srgbClr val="62B5E5"/>
      </a:accent3>
      <a:accent4>
        <a:srgbClr val="012169"/>
      </a:accent4>
      <a:accent5>
        <a:srgbClr val="0097A9"/>
      </a:accent5>
      <a:accent6>
        <a:srgbClr val="75787B"/>
      </a:accent6>
      <a:hlink>
        <a:srgbClr val="00A3E0"/>
      </a:hlink>
      <a:folHlink>
        <a:srgbClr val="53565A"/>
      </a:folHlink>
    </a:clrScheme>
    <a:fontScheme name="Open Sans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3"/>
        </a:solidFill>
        <a:ln w="19050" algn="ctr">
          <a:noFill/>
          <a:miter lim="800000"/>
          <a:headEnd/>
          <a:tailEnd/>
        </a:ln>
      </a:spPr>
      <a:bodyPr wrap="square" lIns="88900" tIns="88900" rIns="88900" bIns="88900" rtlCol="0" anchor="ctr"/>
      <a:lstStyle>
        <a:defPPr>
          <a:lnSpc>
            <a:spcPct val="106000"/>
          </a:lnSpc>
          <a:buFont typeface="Wingdings 2" pitchFamily="18" charset="2"/>
          <a:buNone/>
          <a:defRPr sz="1600" b="1" dirty="0" smtClean="0">
            <a:solidFill>
              <a:schemeClr val="bg1"/>
            </a:solidFill>
          </a:defRPr>
        </a:defPPr>
      </a:lst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203200" indent="-203200">
          <a:spcBef>
            <a:spcPts val="600"/>
          </a:spcBef>
          <a:buSzPct val="100000"/>
          <a:buFont typeface="Arial"/>
          <a:buChar char="�"/>
          <a:defRPr dirty="0" smtClean="0">
            <a:solidFill>
              <a:srgbClr val="313131"/>
            </a:solidFill>
          </a:defRPr>
        </a:defPPr>
      </a:lstStyle>
    </a:txDef>
  </a:objectDefaults>
  <a:extraClrSchemeLst/>
  <a:custClrLst>
    <a:custClr name="Green 7">
      <a:srgbClr val="2C5234"/>
    </a:custClr>
    <a:custClr name="Green 6">
      <a:srgbClr val="046A38"/>
    </a:custClr>
    <a:custClr name="Green 5">
      <a:srgbClr val="009A44"/>
    </a:custClr>
    <a:custClr name="Green 4">
      <a:srgbClr val="43B02A"/>
    </a:custClr>
    <a:custClr name="Deloitte Green">
      <a:srgbClr val="86BC25"/>
    </a:custClr>
    <a:custClr name="Green 2">
      <a:srgbClr val="C4D600"/>
    </a:custClr>
    <a:custClr name="Green 1">
      <a:srgbClr val="E3E48D"/>
    </a:custClr>
    <a:custClr name="Teal 7">
      <a:srgbClr val="004F59"/>
    </a:custClr>
    <a:custClr name="Teal 6">
      <a:srgbClr val="007680"/>
    </a:custClr>
    <a:custClr name="Teal 5">
      <a:srgbClr val="0097A9"/>
    </a:custClr>
    <a:custClr name="Teal 4">
      <a:srgbClr val="00ABAB"/>
    </a:custClr>
    <a:custClr name="Teal 3">
      <a:srgbClr val="6FC2B4"/>
    </a:custClr>
    <a:custClr name="Teal 2">
      <a:srgbClr val="9DD4CF"/>
    </a:custClr>
    <a:custClr name="Teal 1">
      <a:srgbClr val="DDEFE8"/>
    </a:custClr>
    <a:custClr name="Blue 7">
      <a:srgbClr val="041E42"/>
    </a:custClr>
    <a:custClr name="Blue 6">
      <a:srgbClr val="012169"/>
    </a:custClr>
    <a:custClr name="Blue 5">
      <a:srgbClr val="005587"/>
    </a:custClr>
    <a:custClr name="Blue 4">
      <a:srgbClr val="0076A8"/>
    </a:custClr>
    <a:custClr name="Blue 3">
      <a:srgbClr val="00A3E0"/>
    </a:custClr>
    <a:custClr name="Blue 2">
      <a:srgbClr val="62B5E5"/>
    </a:custClr>
    <a:custClr name="Blue 1">
      <a:srgbClr val="A0DCFF"/>
    </a:custClr>
    <a:custClr name="Cool Gray 11">
      <a:srgbClr val="53565A"/>
    </a:custClr>
    <a:custClr name="Cool Gray 10">
      <a:srgbClr val="63666A"/>
    </a:custClr>
    <a:custClr name="Cool Gray 9">
      <a:srgbClr val="75787B"/>
    </a:custClr>
    <a:custClr name="Cool Gray 7">
      <a:srgbClr val="97999B"/>
    </a:custClr>
    <a:custClr name="Cool Gray 6">
      <a:srgbClr val="A7A8AA"/>
    </a:custClr>
    <a:custClr name="Cool Gray 4">
      <a:srgbClr val="BBBCBC"/>
    </a:custClr>
    <a:custClr name="Cool Gray 2">
      <a:srgbClr val="D0D0CE"/>
    </a:custClr>
    <a:custClr name="White">
      <a:srgbClr val="FFFFFF"/>
    </a:custClr>
    <a:custClr name="Black">
      <a:srgbClr val="000000"/>
    </a:custClr>
    <a:custClr name="Red">
      <a:srgbClr val="DA291C"/>
    </a:custClr>
    <a:custClr name="Orange">
      <a:srgbClr val="ED8B00"/>
    </a:custClr>
    <a:custClr name="Yellow">
      <a:srgbClr val="FFCD00"/>
    </a:custClr>
  </a:custClrLst>
  <a:extLst>
    <a:ext uri="{05A4C25C-085E-4340-85A3-A5531E510DB2}">
      <thm15:themeFamily xmlns:thm15="http://schemas.microsoft.com/office/thememl/2012/main" name="Deloitte - Network and Security Solutions - Wide.potx" id="{BBB8FC03-DEC5-4C7E-971D-ABE7AE675190}" vid="{44E1F9DE-26A1-427E-A0A8-34CC89E4AC2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206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 Light</vt:lpstr>
      <vt:lpstr>Open Sans</vt:lpstr>
      <vt:lpstr>Tahoma</vt:lpstr>
      <vt:lpstr>Verdana</vt:lpstr>
      <vt:lpstr>Deloitte_4_3_Onscreen</vt:lpstr>
      <vt:lpstr>think-cell Slide</vt:lpstr>
      <vt:lpstr>Cloud Benefits</vt:lpstr>
      <vt:lpstr>Cloud Risks and Considerations</vt:lpstr>
    </vt:vector>
  </TitlesOfParts>
  <Company>Deloitte Touche Tohmatsu Services,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Transformation Journey – The Deloitte Approach</dc:title>
  <dc:creator>lunguroiu@deloitte.com.au;hal-khudairy@deloitte.com.au;matgeorge@deloitte.com.au;dkissane@deloitte.com.au</dc:creator>
  <cp:lastModifiedBy>Naman Jain</cp:lastModifiedBy>
  <cp:revision>20</cp:revision>
  <dcterms:created xsi:type="dcterms:W3CDTF">2019-03-31T19:26:34Z</dcterms:created>
  <dcterms:modified xsi:type="dcterms:W3CDTF">2020-07-15T14:39:24Z</dcterms:modified>
</cp:coreProperties>
</file>